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90.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189.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19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12"/>
  </p:notesMasterIdLst>
  <p:handoutMasterIdLst>
    <p:handoutMasterId r:id="rId213"/>
  </p:handoutMasterIdLst>
  <p:sldIdLst>
    <p:sldId id="272" r:id="rId2"/>
    <p:sldId id="273" r:id="rId3"/>
    <p:sldId id="285" r:id="rId4"/>
    <p:sldId id="286" r:id="rId5"/>
    <p:sldId id="2444" r:id="rId6"/>
    <p:sldId id="2470" r:id="rId7"/>
    <p:sldId id="2471" r:id="rId8"/>
    <p:sldId id="2478" r:id="rId9"/>
    <p:sldId id="2479" r:id="rId10"/>
    <p:sldId id="2480" r:id="rId11"/>
    <p:sldId id="2490" r:id="rId12"/>
    <p:sldId id="2491" r:id="rId13"/>
    <p:sldId id="2481" r:id="rId14"/>
    <p:sldId id="2482" r:id="rId15"/>
    <p:sldId id="2492" r:id="rId16"/>
    <p:sldId id="2493" r:id="rId17"/>
    <p:sldId id="2475" r:id="rId18"/>
    <p:sldId id="2485" r:id="rId19"/>
    <p:sldId id="2486" r:id="rId20"/>
    <p:sldId id="2487" r:id="rId21"/>
    <p:sldId id="2488" r:id="rId22"/>
    <p:sldId id="1941" r:id="rId23"/>
    <p:sldId id="1651" r:id="rId24"/>
    <p:sldId id="2141" r:id="rId25"/>
    <p:sldId id="2473" r:id="rId26"/>
    <p:sldId id="2502" r:id="rId27"/>
    <p:sldId id="2538" r:id="rId28"/>
    <p:sldId id="2539" r:id="rId29"/>
    <p:sldId id="2501" r:id="rId30"/>
    <p:sldId id="2506" r:id="rId31"/>
    <p:sldId id="2540" r:id="rId32"/>
    <p:sldId id="2505" r:id="rId33"/>
    <p:sldId id="2508" r:id="rId34"/>
    <p:sldId id="2541" r:id="rId35"/>
    <p:sldId id="2543" r:id="rId36"/>
    <p:sldId id="2542" r:id="rId37"/>
    <p:sldId id="1657" r:id="rId38"/>
    <p:sldId id="2511" r:id="rId39"/>
    <p:sldId id="2544" r:id="rId40"/>
    <p:sldId id="2545" r:id="rId41"/>
    <p:sldId id="2547" r:id="rId42"/>
    <p:sldId id="2546" r:id="rId43"/>
    <p:sldId id="2512" r:id="rId44"/>
    <p:sldId id="2513" r:id="rId45"/>
    <p:sldId id="2548" r:id="rId46"/>
    <p:sldId id="2514" r:id="rId47"/>
    <p:sldId id="2537" r:id="rId48"/>
    <p:sldId id="2549" r:id="rId49"/>
    <p:sldId id="2575" r:id="rId50"/>
    <p:sldId id="2612" r:id="rId51"/>
    <p:sldId id="2613" r:id="rId52"/>
    <p:sldId id="2576" r:id="rId53"/>
    <p:sldId id="2611" r:id="rId54"/>
    <p:sldId id="2577" r:id="rId55"/>
    <p:sldId id="2610" r:id="rId56"/>
    <p:sldId id="2579" r:id="rId57"/>
    <p:sldId id="2609" r:id="rId58"/>
    <p:sldId id="2581" r:id="rId59"/>
    <p:sldId id="2608" r:id="rId60"/>
    <p:sldId id="2583" r:id="rId61"/>
    <p:sldId id="2605" r:id="rId62"/>
    <p:sldId id="2606" r:id="rId63"/>
    <p:sldId id="2607" r:id="rId64"/>
    <p:sldId id="2586" r:id="rId65"/>
    <p:sldId id="2604" r:id="rId66"/>
    <p:sldId id="2588" r:id="rId67"/>
    <p:sldId id="2603" r:id="rId68"/>
    <p:sldId id="2590" r:id="rId69"/>
    <p:sldId id="2602" r:id="rId70"/>
    <p:sldId id="2592" r:id="rId71"/>
    <p:sldId id="2593" r:id="rId72"/>
    <p:sldId id="2594" r:id="rId73"/>
    <p:sldId id="2595" r:id="rId74"/>
    <p:sldId id="2596" r:id="rId75"/>
    <p:sldId id="2597" r:id="rId76"/>
    <p:sldId id="2598" r:id="rId77"/>
    <p:sldId id="2599" r:id="rId78"/>
    <p:sldId id="2600" r:id="rId79"/>
    <p:sldId id="2601" r:id="rId80"/>
    <p:sldId id="2566" r:id="rId81"/>
    <p:sldId id="1703" r:id="rId82"/>
    <p:sldId id="2585" r:id="rId83"/>
    <p:sldId id="2614" r:id="rId84"/>
    <p:sldId id="2679" r:id="rId85"/>
    <p:sldId id="2680" r:id="rId86"/>
    <p:sldId id="2703" r:id="rId87"/>
    <p:sldId id="2678" r:id="rId88"/>
    <p:sldId id="2704" r:id="rId89"/>
    <p:sldId id="2705" r:id="rId90"/>
    <p:sldId id="2710" r:id="rId91"/>
    <p:sldId id="2688" r:id="rId92"/>
    <p:sldId id="2713" r:id="rId93"/>
    <p:sldId id="2722" r:id="rId94"/>
    <p:sldId id="2723" r:id="rId95"/>
    <p:sldId id="2706" r:id="rId96"/>
    <p:sldId id="2717" r:id="rId97"/>
    <p:sldId id="2718" r:id="rId98"/>
    <p:sldId id="2719" r:id="rId99"/>
    <p:sldId id="2720" r:id="rId100"/>
    <p:sldId id="2721" r:id="rId101"/>
    <p:sldId id="2668" r:id="rId102"/>
    <p:sldId id="2669" r:id="rId103"/>
    <p:sldId id="2696" r:id="rId104"/>
    <p:sldId id="2697" r:id="rId105"/>
    <p:sldId id="2698" r:id="rId106"/>
    <p:sldId id="2699" r:id="rId107"/>
    <p:sldId id="2700" r:id="rId108"/>
    <p:sldId id="2724" r:id="rId109"/>
    <p:sldId id="2725" r:id="rId110"/>
    <p:sldId id="2726" r:id="rId111"/>
    <p:sldId id="2695" r:id="rId112"/>
    <p:sldId id="2714" r:id="rId113"/>
    <p:sldId id="2672" r:id="rId114"/>
    <p:sldId id="2707" r:id="rId115"/>
    <p:sldId id="2715" r:id="rId116"/>
    <p:sldId id="2716" r:id="rId117"/>
    <p:sldId id="2708" r:id="rId118"/>
    <p:sldId id="2709" r:id="rId119"/>
    <p:sldId id="2711" r:id="rId120"/>
    <p:sldId id="2691" r:id="rId121"/>
    <p:sldId id="2692" r:id="rId122"/>
    <p:sldId id="2694" r:id="rId123"/>
    <p:sldId id="2657" r:id="rId124"/>
    <p:sldId id="1619" r:id="rId125"/>
    <p:sldId id="1620" r:id="rId126"/>
    <p:sldId id="1980" r:id="rId127"/>
    <p:sldId id="2727" r:id="rId128"/>
    <p:sldId id="2728" r:id="rId129"/>
    <p:sldId id="2533" r:id="rId130"/>
    <p:sldId id="2729" r:id="rId131"/>
    <p:sldId id="2534" r:id="rId132"/>
    <p:sldId id="2730" r:id="rId133"/>
    <p:sldId id="2731" r:id="rId134"/>
    <p:sldId id="2732" r:id="rId135"/>
    <p:sldId id="2733" r:id="rId136"/>
    <p:sldId id="2734" r:id="rId137"/>
    <p:sldId id="2735" r:id="rId138"/>
    <p:sldId id="2736" r:id="rId139"/>
    <p:sldId id="2737" r:id="rId140"/>
    <p:sldId id="2738" r:id="rId141"/>
    <p:sldId id="2739" r:id="rId142"/>
    <p:sldId id="2740" r:id="rId143"/>
    <p:sldId id="2515" r:id="rId144"/>
    <p:sldId id="2526" r:id="rId145"/>
    <p:sldId id="2527" r:id="rId146"/>
    <p:sldId id="2528" r:id="rId147"/>
    <p:sldId id="2529" r:id="rId148"/>
    <p:sldId id="2532" r:id="rId149"/>
    <p:sldId id="2531" r:id="rId150"/>
    <p:sldId id="2741" r:id="rId151"/>
    <p:sldId id="2523" r:id="rId152"/>
    <p:sldId id="2522" r:id="rId153"/>
    <p:sldId id="2521" r:id="rId154"/>
    <p:sldId id="2742" r:id="rId155"/>
    <p:sldId id="2530" r:id="rId156"/>
    <p:sldId id="2535" r:id="rId157"/>
    <p:sldId id="2536" r:id="rId158"/>
    <p:sldId id="2524" r:id="rId159"/>
    <p:sldId id="2525" r:id="rId160"/>
    <p:sldId id="2743" r:id="rId161"/>
    <p:sldId id="1909" r:id="rId162"/>
    <p:sldId id="1911" r:id="rId163"/>
    <p:sldId id="1979" r:id="rId164"/>
    <p:sldId id="1981" r:id="rId165"/>
    <p:sldId id="2745" r:id="rId166"/>
    <p:sldId id="1987" r:id="rId167"/>
    <p:sldId id="1988" r:id="rId168"/>
    <p:sldId id="1989" r:id="rId169"/>
    <p:sldId id="1990" r:id="rId170"/>
    <p:sldId id="2000" r:id="rId171"/>
    <p:sldId id="2483" r:id="rId172"/>
    <p:sldId id="2484" r:id="rId173"/>
    <p:sldId id="1929" r:id="rId174"/>
    <p:sldId id="1928" r:id="rId175"/>
    <p:sldId id="2746" r:id="rId176"/>
    <p:sldId id="1992" r:id="rId177"/>
    <p:sldId id="1994" r:id="rId178"/>
    <p:sldId id="1995" r:id="rId179"/>
    <p:sldId id="1996" r:id="rId180"/>
    <p:sldId id="1997" r:id="rId181"/>
    <p:sldId id="1998" r:id="rId182"/>
    <p:sldId id="1999" r:id="rId183"/>
    <p:sldId id="1910" r:id="rId184"/>
    <p:sldId id="1975" r:id="rId185"/>
    <p:sldId id="1944" r:id="rId186"/>
    <p:sldId id="1986" r:id="rId187"/>
    <p:sldId id="1930" r:id="rId188"/>
    <p:sldId id="1931" r:id="rId189"/>
    <p:sldId id="1932" r:id="rId190"/>
    <p:sldId id="1937" r:id="rId191"/>
    <p:sldId id="1936" r:id="rId192"/>
    <p:sldId id="1939" r:id="rId193"/>
    <p:sldId id="1940" r:id="rId194"/>
    <p:sldId id="2744" r:id="rId195"/>
    <p:sldId id="1942" r:id="rId196"/>
    <p:sldId id="1943" r:id="rId197"/>
    <p:sldId id="1623" r:id="rId198"/>
    <p:sldId id="1624" r:id="rId199"/>
    <p:sldId id="1625" r:id="rId200"/>
    <p:sldId id="1140" r:id="rId201"/>
    <p:sldId id="1141" r:id="rId202"/>
    <p:sldId id="1142" r:id="rId203"/>
    <p:sldId id="1143" r:id="rId204"/>
    <p:sldId id="1144" r:id="rId205"/>
    <p:sldId id="1145" r:id="rId206"/>
    <p:sldId id="1146" r:id="rId207"/>
    <p:sldId id="1147" r:id="rId208"/>
    <p:sldId id="1148" r:id="rId209"/>
    <p:sldId id="283" r:id="rId210"/>
    <p:sldId id="284" r:id="rId211"/>
  </p:sldIdLst>
  <p:sldSz cx="8640763" cy="5761038"/>
  <p:notesSz cx="5302250" cy="8183563"/>
  <p:embeddedFontLst>
    <p:embeddedFont>
      <p:font typeface="Calibri" panose="020F0502020204030204" pitchFamily="34" charset="0"/>
      <p:regular r:id="rId214"/>
      <p:bold r:id="rId215"/>
      <p:italic r:id="rId216"/>
      <p:boldItalic r:id="rId217"/>
    </p:embeddedFont>
    <p:embeddedFont>
      <p:font typeface="Gill Sans MT" panose="020B0502020104020203" pitchFamily="34" charset="0"/>
      <p:regular r:id="rId218"/>
      <p:bold r:id="rId219"/>
      <p:italic r:id="rId220"/>
      <p:boldItalic r:id="rId221"/>
    </p:embeddedFont>
    <p:embeddedFont>
      <p:font typeface="Segoe UI" panose="020B0502040204020203" pitchFamily="34" charset="0"/>
      <p:regular r:id="rId222"/>
      <p:bold r:id="rId223"/>
      <p:italic r:id="rId224"/>
      <p:boldItalic r:id="rId225"/>
    </p:embeddedFont>
    <p:embeddedFont>
      <p:font typeface="Trebuchet MS" panose="020B0603020202020204" pitchFamily="34" charset="0"/>
      <p:regular r:id="rId226"/>
      <p:bold r:id="rId227"/>
      <p:italic r:id="rId228"/>
      <p:boldItalic r:id="rId229"/>
    </p:embeddedFont>
  </p:embeddedFontLst>
  <p:custDataLst>
    <p:tags r:id="rId230"/>
  </p:custDataLst>
  <p:defaultTextStyle>
    <a:defPPr>
      <a:defRPr lang="fr-FR"/>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15">
          <p15:clr>
            <a:srgbClr val="A4A3A4"/>
          </p15:clr>
        </p15:guide>
        <p15:guide id="2" pos="2722">
          <p15:clr>
            <a:srgbClr val="A4A3A4"/>
          </p15:clr>
        </p15:guide>
      </p15:sldGuideLst>
    </p:ext>
    <p:ext uri="{2D200454-40CA-4A62-9FC3-DE9A4176ACB9}">
      <p15:notesGuideLst xmlns:p15="http://schemas.microsoft.com/office/powerpoint/2012/main">
        <p15:guide id="1" orient="horz" pos="2578" userDrawn="1">
          <p15:clr>
            <a:srgbClr val="A4A3A4"/>
          </p15:clr>
        </p15:guide>
        <p15:guide id="2" pos="16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65CA2"/>
    <a:srgbClr val="E2007A"/>
    <a:srgbClr val="322878"/>
    <a:srgbClr val="9355D7"/>
    <a:srgbClr val="A1067D"/>
    <a:srgbClr val="DBEEF4"/>
    <a:srgbClr val="E7E7FF"/>
    <a:srgbClr val="000000"/>
    <a:srgbClr val="A36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7" autoAdjust="0"/>
    <p:restoredTop sz="65335" autoAdjust="0"/>
  </p:normalViewPr>
  <p:slideViewPr>
    <p:cSldViewPr>
      <p:cViewPr varScale="1">
        <p:scale>
          <a:sx n="84" d="100"/>
          <a:sy n="84" d="100"/>
        </p:scale>
        <p:origin x="2082" y="60"/>
      </p:cViewPr>
      <p:guideLst>
        <p:guide orient="horz" pos="1815"/>
        <p:guide pos="2722"/>
      </p:guideLst>
    </p:cSldViewPr>
  </p:slideViewPr>
  <p:outlineViewPr>
    <p:cViewPr>
      <p:scale>
        <a:sx n="33" d="100"/>
        <a:sy n="33" d="100"/>
      </p:scale>
      <p:origin x="0" y="-50556"/>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93" d="100"/>
          <a:sy n="93" d="100"/>
        </p:scale>
        <p:origin x="4080" y="102"/>
      </p:cViewPr>
      <p:guideLst>
        <p:guide orient="horz" pos="2578"/>
        <p:guide pos="167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font" Target="fonts/font1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3.fntdata"/><Relationship Id="rId237" Type="http://schemas.openxmlformats.org/officeDocument/2006/relationships/customXml" Target="../customXml/item3.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font" Target="fonts/font14.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4.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font" Target="fonts/font15.fntdata"/><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5.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font" Target="fonts/font16.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font" Target="fonts/font6.fntdata"/><Relationship Id="rId230" Type="http://schemas.openxmlformats.org/officeDocument/2006/relationships/tags" Target="tags/tag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7.fntdata"/><Relationship Id="rId225"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font" Target="fonts/font2.fntdata"/><Relationship Id="rId236" Type="http://schemas.openxmlformats.org/officeDocument/2006/relationships/customXml" Target="../customXml/item2.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8.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font" Target="fonts/font9.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font" Target="fonts/font10.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handoutMaster" Target="handoutMasters/handoutMaster1.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font" Target="fonts/font11.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font" Target="fonts/font1.fntdata"/><Relationship Id="rId235" Type="http://schemas.openxmlformats.org/officeDocument/2006/relationships/customXml" Target="../customXml/item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9" y="41"/>
            <a:ext cx="2297113" cy="409575"/>
          </a:xfrm>
          <a:prstGeom prst="rect">
            <a:avLst/>
          </a:prstGeom>
        </p:spPr>
        <p:txBody>
          <a:bodyPr vert="horz" lIns="76926" tIns="38463" rIns="76926" bIns="38463" rtlCol="0"/>
          <a:lstStyle>
            <a:lvl1pPr algn="l" defTabSz="912868" fontAlgn="auto">
              <a:spcBef>
                <a:spcPts val="0"/>
              </a:spcBef>
              <a:spcAft>
                <a:spcPts val="0"/>
              </a:spcAft>
              <a:defRPr sz="9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3003589" y="41"/>
            <a:ext cx="2297113" cy="409575"/>
          </a:xfrm>
          <a:prstGeom prst="rect">
            <a:avLst/>
          </a:prstGeom>
        </p:spPr>
        <p:txBody>
          <a:bodyPr vert="horz" lIns="76926" tIns="38463" rIns="76926" bIns="38463" rtlCol="0"/>
          <a:lstStyle>
            <a:lvl1pPr algn="r" defTabSz="912868" fontAlgn="auto">
              <a:spcBef>
                <a:spcPts val="0"/>
              </a:spcBef>
              <a:spcAft>
                <a:spcPts val="0"/>
              </a:spcAft>
              <a:defRPr sz="900">
                <a:latin typeface="+mn-lt"/>
                <a:cs typeface="+mn-cs"/>
              </a:defRPr>
            </a:lvl1pPr>
          </a:lstStyle>
          <a:p>
            <a:pPr>
              <a:defRPr/>
            </a:pPr>
            <a:endParaRPr lang="fr-FR" dirty="0"/>
          </a:p>
        </p:txBody>
      </p:sp>
      <p:sp>
        <p:nvSpPr>
          <p:cNvPr id="4" name="Espace réservé du pied de page 3"/>
          <p:cNvSpPr>
            <a:spLocks noGrp="1"/>
          </p:cNvSpPr>
          <p:nvPr>
            <p:ph type="ftr" sz="quarter" idx="2"/>
          </p:nvPr>
        </p:nvSpPr>
        <p:spPr>
          <a:xfrm>
            <a:off x="39" y="7772439"/>
            <a:ext cx="2297113" cy="409575"/>
          </a:xfrm>
          <a:prstGeom prst="rect">
            <a:avLst/>
          </a:prstGeom>
        </p:spPr>
        <p:txBody>
          <a:bodyPr vert="horz" lIns="76926" tIns="38463" rIns="76926" bIns="38463" rtlCol="0" anchor="b"/>
          <a:lstStyle>
            <a:lvl1pPr algn="l" defTabSz="912868" fontAlgn="auto">
              <a:spcBef>
                <a:spcPts val="0"/>
              </a:spcBef>
              <a:spcAft>
                <a:spcPts val="0"/>
              </a:spcAft>
              <a:defRPr sz="9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003589" y="7772439"/>
            <a:ext cx="2297113" cy="409575"/>
          </a:xfrm>
          <a:prstGeom prst="rect">
            <a:avLst/>
          </a:prstGeom>
        </p:spPr>
        <p:txBody>
          <a:bodyPr vert="horz" lIns="76926" tIns="38463" rIns="76926" bIns="38463" rtlCol="0" anchor="b"/>
          <a:lstStyle>
            <a:lvl1pPr algn="r" defTabSz="912868" fontAlgn="auto">
              <a:spcBef>
                <a:spcPts val="0"/>
              </a:spcBef>
              <a:spcAft>
                <a:spcPts val="0"/>
              </a:spcAft>
              <a:defRPr sz="900">
                <a:latin typeface="+mn-lt"/>
                <a:cs typeface="+mn-cs"/>
              </a:defRPr>
            </a:lvl1pPr>
          </a:lstStyle>
          <a:p>
            <a:pPr>
              <a:defRPr/>
            </a:pPr>
            <a:fld id="{9287EEEE-48D5-4ED8-8531-E8CDDACD7E8A}" type="slidenum">
              <a:rPr lang="fr-FR"/>
              <a:pPr>
                <a:defRPr/>
              </a:pPr>
              <a:t>‹N°›</a:t>
            </a:fld>
            <a:endParaRPr lang="fr-FR" dirty="0"/>
          </a:p>
        </p:txBody>
      </p:sp>
    </p:spTree>
    <p:extLst>
      <p:ext uri="{BB962C8B-B14F-4D97-AF65-F5344CB8AC3E}">
        <p14:creationId xmlns:p14="http://schemas.microsoft.com/office/powerpoint/2010/main" val="17663312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Espace réservé de l'image des diapositives 13"/>
          <p:cNvSpPr>
            <a:spLocks noGrp="1" noRot="1" noChangeAspect="1"/>
          </p:cNvSpPr>
          <p:nvPr>
            <p:ph type="sldImg" idx="2"/>
          </p:nvPr>
        </p:nvSpPr>
        <p:spPr>
          <a:xfrm>
            <a:off x="544513" y="288925"/>
            <a:ext cx="4268787" cy="2846388"/>
          </a:xfrm>
          <a:prstGeom prst="rect">
            <a:avLst/>
          </a:prstGeom>
          <a:noFill/>
          <a:ln w="12700">
            <a:solidFill>
              <a:srgbClr val="A1067D"/>
            </a:solidFill>
          </a:ln>
        </p:spPr>
        <p:txBody>
          <a:bodyPr vert="horz" lIns="91280" tIns="45638" rIns="91280" bIns="45638" rtlCol="0" anchor="ctr"/>
          <a:lstStyle/>
          <a:p>
            <a:pPr lvl="0"/>
            <a:endParaRPr lang="fr-FR" noProof="0" dirty="0"/>
          </a:p>
        </p:txBody>
      </p:sp>
      <p:sp>
        <p:nvSpPr>
          <p:cNvPr id="5" name="Espace réservé des commentaires 4"/>
          <p:cNvSpPr>
            <a:spLocks noGrp="1"/>
          </p:cNvSpPr>
          <p:nvPr>
            <p:ph type="body" sz="quarter" idx="3"/>
          </p:nvPr>
        </p:nvSpPr>
        <p:spPr>
          <a:xfrm>
            <a:off x="449295" y="3376652"/>
            <a:ext cx="4416426" cy="4573587"/>
          </a:xfrm>
          <a:prstGeom prst="rect">
            <a:avLst/>
          </a:prstGeom>
          <a:solidFill>
            <a:schemeClr val="bg1"/>
          </a:solidFill>
          <a:ln>
            <a:noFill/>
          </a:ln>
        </p:spPr>
        <p:txBody>
          <a:bodyPr vert="horz" lIns="76926" tIns="38463" rIns="76926" bIns="38463"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4262608679"/>
      </p:ext>
    </p:extLst>
  </p:cSld>
  <p:clrMap bg1="lt1" tx1="dk1" bg2="lt2" tx2="dk2" accent1="accent1" accent2="accent2" accent3="accent3" accent4="accent4" accent5="accent5" accent6="accent6" hlink="hlink" folHlink="folHlink"/>
  <p:hf sldNum="0" hdr="0" ftr="0" dt="0"/>
  <p:notesStyle>
    <a:lvl1pPr algn="just" defTabSz="912813" rtl="0" eaLnBrk="0" fontAlgn="base" hangingPunct="0">
      <a:spcBef>
        <a:spcPct val="30000"/>
      </a:spcBef>
      <a:spcAft>
        <a:spcPct val="0"/>
      </a:spcAft>
      <a:defRPr sz="1100" kern="1200">
        <a:solidFill>
          <a:schemeClr val="tx1"/>
        </a:solidFill>
        <a:latin typeface="+mn-lt"/>
        <a:ea typeface="+mn-ea"/>
        <a:cs typeface="+mn-cs"/>
      </a:defRPr>
    </a:lvl1pPr>
    <a:lvl2pPr marL="173038" indent="-173038" algn="just" defTabSz="912813" rtl="0" eaLnBrk="0" fontAlgn="base" hangingPunct="0">
      <a:spcBef>
        <a:spcPct val="30000"/>
      </a:spcBef>
      <a:spcAft>
        <a:spcPct val="0"/>
      </a:spcAft>
      <a:buFont typeface="Arial" charset="0"/>
      <a:buChar char="•"/>
      <a:tabLst>
        <a:tab pos="173038" algn="l"/>
      </a:tabLst>
      <a:defRPr sz="1100" kern="1200">
        <a:solidFill>
          <a:schemeClr val="tx1"/>
        </a:solidFill>
        <a:latin typeface="+mn-lt"/>
        <a:ea typeface="+mn-ea"/>
        <a:cs typeface="+mn-cs"/>
      </a:defRPr>
    </a:lvl2pPr>
    <a:lvl3pPr marL="358775" indent="-182563" algn="just" defTabSz="912813" rtl="0" eaLnBrk="0" fontAlgn="base" hangingPunct="0">
      <a:spcBef>
        <a:spcPct val="30000"/>
      </a:spcBef>
      <a:spcAft>
        <a:spcPct val="0"/>
      </a:spcAft>
      <a:buFont typeface="Arial" charset="0"/>
      <a:buChar char="•"/>
      <a:tabLst>
        <a:tab pos="358775" algn="l"/>
      </a:tabLst>
      <a:defRPr sz="1100" kern="1200">
        <a:solidFill>
          <a:schemeClr val="tx1"/>
        </a:solidFill>
        <a:latin typeface="+mn-lt"/>
        <a:ea typeface="+mn-ea"/>
        <a:cs typeface="+mn-cs"/>
      </a:defRPr>
    </a:lvl3pPr>
    <a:lvl4pPr marL="1370013" algn="just" defTabSz="912813" rtl="0" eaLnBrk="0" fontAlgn="base" hangingPunct="0">
      <a:spcBef>
        <a:spcPct val="30000"/>
      </a:spcBef>
      <a:spcAft>
        <a:spcPct val="0"/>
      </a:spcAft>
      <a:defRPr sz="1100" kern="1200">
        <a:solidFill>
          <a:schemeClr val="tx1"/>
        </a:solidFill>
        <a:latin typeface="+mn-lt"/>
        <a:ea typeface="+mn-ea"/>
        <a:cs typeface="+mn-cs"/>
      </a:defRPr>
    </a:lvl4pPr>
    <a:lvl5pPr marL="1827213" algn="just" defTabSz="912813" rtl="0" eaLnBrk="0" fontAlgn="base" hangingPunct="0">
      <a:spcBef>
        <a:spcPct val="30000"/>
      </a:spcBef>
      <a:spcAft>
        <a:spcPct val="0"/>
      </a:spcAft>
      <a:defRPr sz="1100" kern="1200">
        <a:solidFill>
          <a:schemeClr val="tx1"/>
        </a:solidFill>
        <a:latin typeface="+mn-lt"/>
        <a:ea typeface="+mn-ea"/>
        <a:cs typeface="+mn-cs"/>
      </a:defRPr>
    </a:lvl5pPr>
    <a:lvl6pPr marL="2285820" algn="l" defTabSz="914328" rtl="0" eaLnBrk="1" latinLnBrk="0" hangingPunct="1">
      <a:defRPr sz="1200" kern="1200">
        <a:solidFill>
          <a:schemeClr val="tx1"/>
        </a:solidFill>
        <a:latin typeface="+mn-lt"/>
        <a:ea typeface="+mn-ea"/>
        <a:cs typeface="+mn-cs"/>
      </a:defRPr>
    </a:lvl6pPr>
    <a:lvl7pPr marL="2742984" algn="l" defTabSz="914328" rtl="0" eaLnBrk="1" latinLnBrk="0" hangingPunct="1">
      <a:defRPr sz="1200" kern="1200">
        <a:solidFill>
          <a:schemeClr val="tx1"/>
        </a:solidFill>
        <a:latin typeface="+mn-lt"/>
        <a:ea typeface="+mn-ea"/>
        <a:cs typeface="+mn-cs"/>
      </a:defRPr>
    </a:lvl7pPr>
    <a:lvl8pPr marL="3200144" algn="l" defTabSz="914328" rtl="0" eaLnBrk="1" latinLnBrk="0" hangingPunct="1">
      <a:defRPr sz="1200" kern="1200">
        <a:solidFill>
          <a:schemeClr val="tx1"/>
        </a:solidFill>
        <a:latin typeface="+mn-lt"/>
        <a:ea typeface="+mn-ea"/>
        <a:cs typeface="+mn-cs"/>
      </a:defRPr>
    </a:lvl8pPr>
    <a:lvl9pPr marL="3657308"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mesures-covid19.urssaf.fr/"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endParaRPr lang="fr-FR" altLang="fr-FR" dirty="0"/>
          </a:p>
          <a:p>
            <a:endParaRPr lang="fr-FR" altLang="fr-FR" dirty="0"/>
          </a:p>
          <a:p>
            <a:pPr algn="ctr"/>
            <a:r>
              <a:rPr lang="fr-FR" altLang="fr-FR" dirty="0"/>
              <a:t>ECS</a:t>
            </a:r>
          </a:p>
          <a:p>
            <a:pPr algn="ctr"/>
            <a:endParaRPr lang="fr-FR" altLang="fr-FR" dirty="0"/>
          </a:p>
          <a:p>
            <a:pPr algn="ctr"/>
            <a:endParaRPr lang="fr-FR" altLang="fr-FR" dirty="0"/>
          </a:p>
          <a:p>
            <a:pPr algn="ctr"/>
            <a:r>
              <a:rPr lang="fr-FR" altLang="fr-FR" dirty="0"/>
              <a:t>N° ISBN : </a:t>
            </a:r>
            <a:r>
              <a:rPr lang="fr-FR" dirty="0"/>
              <a:t>978 2 35 267 7987</a:t>
            </a:r>
          </a:p>
          <a:p>
            <a:pPr algn="ctr"/>
            <a:r>
              <a:rPr lang="fr-FR" altLang="fr-FR" dirty="0"/>
              <a:t>N° ISSN : 1773-634X</a:t>
            </a:r>
          </a:p>
          <a:p>
            <a:pPr algn="ctr"/>
            <a:endParaRPr lang="fr-FR" altLang="fr-FR" dirty="0"/>
          </a:p>
          <a:p>
            <a:pPr algn="ctr"/>
            <a:endParaRPr lang="fr-FR" altLang="fr-FR" dirty="0"/>
          </a:p>
          <a:p>
            <a:pPr algn="ctr"/>
            <a:r>
              <a:rPr lang="fr-FR" altLang="fr-FR" dirty="0"/>
              <a:t>www.actucoll.com – Juin 2021</a:t>
            </a:r>
          </a:p>
          <a:p>
            <a:pPr algn="ctr"/>
            <a:endParaRPr lang="fr-FR" altLang="fr-FR" dirty="0"/>
          </a:p>
          <a:p>
            <a:pPr algn="ctr"/>
            <a:endParaRPr lang="fr-FR" altLang="fr-FR" dirty="0"/>
          </a:p>
          <a:p>
            <a:pPr algn="ctr"/>
            <a:endParaRPr lang="fr-FR" altLang="fr-FR" dirty="0"/>
          </a:p>
          <a:p>
            <a:pPr algn="ctr"/>
            <a:r>
              <a:rPr lang="fr-FR" altLang="fr-FR" dirty="0"/>
              <a:t>Toute représentation ou reproduction intégrale ou partielle sans le consentement de l’auteur ou de ses ayants droit ou ayants cause est illicite selon l’article L 122-4 du Code de la propriété intellectuelle et constitue une contrefaçon réprimée par le Code pénal. Seules sont autorisées </a:t>
            </a:r>
            <a:br>
              <a:rPr lang="fr-FR" altLang="fr-FR" dirty="0"/>
            </a:br>
            <a:r>
              <a:rPr lang="fr-FR" altLang="fr-FR" dirty="0"/>
              <a:t>(art. L 122-5), les copies ou reproductions strictement réservées à l’usage privé du copiste et non destinées à une utilisation collective, ainsi que les analyses et courtes citations justifiées par le caractère critique, pédagogique ou d’information de l’œuvre à laquelle elles sont incorporées, sous réserve, toutefois, du respect des dispositions des articles </a:t>
            </a:r>
            <a:br>
              <a:rPr lang="fr-FR" altLang="fr-FR" dirty="0"/>
            </a:br>
            <a:r>
              <a:rPr lang="fr-FR" altLang="fr-FR" dirty="0"/>
              <a:t>L 122-10 à L 122-12 du même code, relatives à la reproduction par reprographie.</a:t>
            </a:r>
          </a:p>
        </p:txBody>
      </p:sp>
      <p:sp>
        <p:nvSpPr>
          <p:cNvPr id="35843" name="Espace réservé de l'image des diapositives 4"/>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2265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Ces différentes « dettes COVID » pouvant représenter un poids significatif au passif du bilan pour un certain nombre d’entreprises, d’associations, etc., le CSOEC a émis un avis sur leur présentation dans les comptes annuels.</a:t>
            </a:r>
          </a:p>
          <a:p>
            <a:endParaRPr lang="fr-FR" dirty="0"/>
          </a:p>
          <a:p>
            <a:r>
              <a:rPr lang="fr-FR" dirty="0"/>
              <a:t>Le CSOEC rappelle que sur le plan du droit comptable, en raison du format des modèles de bilan fixés par le règlement ANC n° 2014‐03 du 5 juin 2014 qui présentent des postes de dettes classés par nature, il n’est pas possible de créer une nouvelle ligne au passif du bilan qui correspondrait à une dette liée au COVID‐19.</a:t>
            </a:r>
          </a:p>
          <a:p>
            <a:r>
              <a:rPr lang="fr-FR" dirty="0"/>
              <a:t> </a:t>
            </a:r>
          </a:p>
          <a:p>
            <a:r>
              <a:rPr lang="fr-FR" dirty="0"/>
              <a:t>De plus, sur le plan pratique, il est probable que l’évaluation de cette dette revêtirait un caractère arbitraire, hormis certains éléments mesurables de manière fiable, tels que la dette liée au prêt garanti par l’Etat.  </a:t>
            </a:r>
          </a:p>
          <a:p>
            <a:r>
              <a:rPr lang="fr-FR" dirty="0"/>
              <a:t> </a:t>
            </a:r>
          </a:p>
          <a:p>
            <a:r>
              <a:rPr lang="fr-FR" dirty="0"/>
              <a:t>Enfin, sur un plan technique, il est courant que les solutions informatiques soient paramétrées de sorte qu’il ne soit pas possible d’apporter des modifications à la présentation des états financiers, empêchant ainsi l’ajout d’une ligne supplémentaire (une dette « COVID‐19 » au cas particulier) au passif du bilan. </a:t>
            </a:r>
          </a:p>
          <a:p>
            <a:endParaRPr lang="fr-FR" dirty="0"/>
          </a:p>
        </p:txBody>
      </p:sp>
      <p:sp>
        <p:nvSpPr>
          <p:cNvPr id="4" name="Espace réservé de l'image des diapositives 3">
            <a:extLst>
              <a:ext uri="{FF2B5EF4-FFF2-40B4-BE49-F238E27FC236}">
                <a16:creationId xmlns:a16="http://schemas.microsoft.com/office/drawing/2014/main" id="{DA369D21-117E-4E14-9DEE-0930B93B2EA3}"/>
              </a:ext>
            </a:extLst>
          </p:cNvPr>
          <p:cNvSpPr>
            <a:spLocks noGrp="1" noRot="1" noChangeAspect="1"/>
          </p:cNvSpPr>
          <p:nvPr>
            <p:ph type="sldImg"/>
          </p:nvPr>
        </p:nvSpPr>
        <p:spPr/>
      </p:sp>
    </p:spTree>
    <p:extLst>
      <p:ext uri="{BB962C8B-B14F-4D97-AF65-F5344CB8AC3E}">
        <p14:creationId xmlns:p14="http://schemas.microsoft.com/office/powerpoint/2010/main" val="3158332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b="1" dirty="0"/>
              <a:t>Comité social et économique</a:t>
            </a:r>
          </a:p>
          <a:p>
            <a:r>
              <a:rPr lang="fr-FR" dirty="0"/>
              <a:t>L'ensemble des réunions du CSE pourront continuer, après information des membres par l’employeur, à se tenir par visioconférence ou par conférence téléphonique ou, par défaut et à condition qu’un accord d’entreprise le prévoit, par messagerie instantanée.</a:t>
            </a:r>
          </a:p>
          <a:p>
            <a:endParaRPr lang="fr-FR" b="1" dirty="0"/>
          </a:p>
          <a:p>
            <a:r>
              <a:rPr lang="fr-FR" b="1" dirty="0"/>
              <a:t>Entretien professionnel</a:t>
            </a:r>
          </a:p>
          <a:p>
            <a:r>
              <a:rPr lang="fr-FR" dirty="0"/>
              <a:t>La loi suspend l’abondement « sanction » du compte personnel de formation de 3.000 € dans les entreprises d’au moins 50 salariés jusqu’au 30 septembre 2021. Toutefois, ces entreprises restent tenues de mener l’entretien professionnel de « bilan », planifié tous les 6 ans au plus tard le 30 juin 2021.</a:t>
            </a:r>
          </a:p>
          <a:p>
            <a:endParaRPr lang="fr-FR" b="1" dirty="0"/>
          </a:p>
          <a:p>
            <a:r>
              <a:rPr lang="fr-FR" b="1" dirty="0"/>
              <a:t>Services de santé au travail </a:t>
            </a:r>
          </a:p>
          <a:p>
            <a:r>
              <a:rPr lang="fr-FR" dirty="0"/>
              <a:t>Les services de santé au travail pourront continuer à :</a:t>
            </a:r>
          </a:p>
          <a:p>
            <a:pPr marL="133388" indent="-133388">
              <a:buFont typeface="Arial" panose="020B0604020202020204" pitchFamily="34" charset="0"/>
              <a:buChar char="•"/>
            </a:pPr>
            <a:r>
              <a:rPr lang="fr-FR" dirty="0"/>
              <a:t>Participer à la lutte contre la propagation de la COVID-19 : diffusion des messages de prévention, participation aux actions de vaccinations et de dépistage, etc. ;</a:t>
            </a:r>
          </a:p>
          <a:p>
            <a:pPr marL="133388" indent="-133388">
              <a:buFont typeface="Arial" panose="020B0604020202020204" pitchFamily="34" charset="0"/>
              <a:buChar char="•"/>
            </a:pPr>
            <a:r>
              <a:rPr lang="fr-FR" dirty="0"/>
              <a:t>Prescrire des arrêts de travail en cas d'infection ou de suspicion d'infection à la COVID-19, établissement de certificat médical pour les salariés vulnérables (placement en activité partielle), prescription et réalisation des tests de détection du SARS-CoV-2.</a:t>
            </a:r>
          </a:p>
          <a:p>
            <a:r>
              <a:rPr lang="fr-FR" dirty="0"/>
              <a:t> </a:t>
            </a:r>
          </a:p>
          <a:p>
            <a:r>
              <a:rPr lang="fr-FR" dirty="0"/>
              <a:t>Par ailleurs, il sera possible pour les services de santé de reporter des visites médicales réalisées dans le cadre du suivi individuel de l'état de santé.</a:t>
            </a:r>
          </a:p>
          <a:p>
            <a:endParaRPr lang="fr-FR" dirty="0"/>
          </a:p>
        </p:txBody>
      </p:sp>
    </p:spTree>
    <p:extLst>
      <p:ext uri="{BB962C8B-B14F-4D97-AF65-F5344CB8AC3E}">
        <p14:creationId xmlns:p14="http://schemas.microsoft.com/office/powerpoint/2010/main" val="30183047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Les conséquences de la crise sanitaire liée au COVID-19 sont multiples. Parmi celles-ci, la situation sur le marché du travail des jeunes est préoccupante. </a:t>
            </a:r>
          </a:p>
          <a:p>
            <a:endParaRPr lang="fr-FR" dirty="0"/>
          </a:p>
          <a:p>
            <a:r>
              <a:rPr lang="fr-FR" dirty="0"/>
              <a:t>Dans ce contexte a été instauré un plan intitulé « une jeune, une solution », qui concerne, outre les apprentis, les contrats de professionnalisation et les jeunes de moins de 26 ans</a:t>
            </a:r>
            <a:r>
              <a:rPr lang="fr-FR" sz="900" dirty="0"/>
              <a:t>. </a:t>
            </a:r>
          </a:p>
          <a:p>
            <a:endParaRPr lang="fr-FR" dirty="0"/>
          </a:p>
        </p:txBody>
      </p:sp>
    </p:spTree>
    <p:extLst>
      <p:ext uri="{BB962C8B-B14F-4D97-AF65-F5344CB8AC3E}">
        <p14:creationId xmlns:p14="http://schemas.microsoft.com/office/powerpoint/2010/main" val="12672966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L’évolution de la crise sanitaire n’a pas permis d’endiguer les difficultés à l’embauche rencontrées à la suite du 1er confinement. Dès lors, les dispositifs sont une nouvelle fois prolongés et parfois aménagés.</a:t>
            </a:r>
          </a:p>
          <a:p>
            <a:endParaRPr lang="fr-FR" dirty="0"/>
          </a:p>
          <a:p>
            <a:r>
              <a:rPr lang="fr-FR" b="1" dirty="0"/>
              <a:t>Prolongation de l’aide à l’embauche des jeunes de moins de 26 ans </a:t>
            </a:r>
          </a:p>
          <a:p>
            <a:r>
              <a:rPr lang="fr-FR" dirty="0"/>
              <a:t>L’aide en faveur des jeunes de moins de 26 ans est prolongée jusqu’au</a:t>
            </a:r>
            <a:br>
              <a:rPr lang="fr-FR" dirty="0"/>
            </a:br>
            <a:r>
              <a:rPr lang="fr-FR" dirty="0"/>
              <a:t>31 mai 2021 (au lieu du 31 mars 2021) sous condition d’une rémunération au plus égale à 1,6 SMIC pour les contrats conclus à compter du 1er avril 2021 (contre 2 Smic antérieurement). </a:t>
            </a:r>
          </a:p>
          <a:p>
            <a:endParaRPr lang="fr-FR" dirty="0"/>
          </a:p>
          <a:p>
            <a:r>
              <a:rPr lang="fr-FR" b="1" dirty="0"/>
              <a:t>Prolongation de la majoration pour l’embauche d’un jeune de moins de 26 ans en emploi franc</a:t>
            </a:r>
          </a:p>
          <a:p>
            <a:r>
              <a:rPr lang="fr-FR" dirty="0"/>
              <a:t>La majoration de l’aide de l’État pour le recrutement en emploi franc d’un salarié de moins de 26 ans à temps complet, est prolongée pour les contrats conclus jusqu’au 31 mai 2021 (au lieu du 31 mars 2021).</a:t>
            </a:r>
          </a:p>
          <a:p>
            <a:endParaRPr lang="fr-FR" dirty="0"/>
          </a:p>
          <a:p>
            <a:r>
              <a:rPr lang="fr-FR" b="1" dirty="0"/>
              <a:t>Aide à l’embauche des apprentis et des contrats de professionnalisation</a:t>
            </a:r>
          </a:p>
          <a:p>
            <a:r>
              <a:rPr lang="fr-FR" dirty="0"/>
              <a:t>L’aide en faveur des jeunes alternants au titre de la première année d’un contrat d’apprentissage, y compris pour l’aide unique, ou de professionnalisation est prolongée jusqu’au 31 décembre 2021 (au lieu du 31 mars 2021).</a:t>
            </a:r>
          </a:p>
          <a:p>
            <a:endParaRPr lang="fr-FR" dirty="0"/>
          </a:p>
          <a:p>
            <a:r>
              <a:rPr lang="fr-FR" dirty="0"/>
              <a:t>Pour les territoires d’Outre-mer, l’aide à l’apprentissage est réservée à la préparation d’un diplôme ou d’un titre équivalant au moins au niveau 6 du cadre national des certifications professionnelles (au lieu du niveau </a:t>
            </a:r>
            <a:br>
              <a:rPr lang="fr-FR" dirty="0"/>
            </a:br>
            <a:r>
              <a:rPr lang="fr-FR" dirty="0"/>
              <a:t>5 antérieurement).</a:t>
            </a:r>
          </a:p>
        </p:txBody>
      </p:sp>
      <p:sp>
        <p:nvSpPr>
          <p:cNvPr id="5" name="Espace réservé de l'image des diapositives 4">
            <a:extLst>
              <a:ext uri="{FF2B5EF4-FFF2-40B4-BE49-F238E27FC236}">
                <a16:creationId xmlns:a16="http://schemas.microsoft.com/office/drawing/2014/main" id="{A39C2DA3-4976-450D-A2DD-E3F0DF613503}"/>
              </a:ext>
            </a:extLst>
          </p:cNvPr>
          <p:cNvSpPr>
            <a:spLocks noGrp="1" noRot="1" noChangeAspect="1"/>
          </p:cNvSpPr>
          <p:nvPr>
            <p:ph type="sldImg"/>
          </p:nvPr>
        </p:nvSpPr>
        <p:spPr/>
      </p:sp>
    </p:spTree>
    <p:extLst>
      <p:ext uri="{BB962C8B-B14F-4D97-AF65-F5344CB8AC3E}">
        <p14:creationId xmlns:p14="http://schemas.microsoft.com/office/powerpoint/2010/main" val="16782698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A été instaurée une modulation de la contribution patronale d’assurance chômage, aussi appelée bonus-malus. Ce système du bonus-malus aboutit à minorer ou majorer le taux de la contribution en fonction du nombre de rupture de contrats de travail imputables à l’employeur. </a:t>
            </a:r>
          </a:p>
          <a:p>
            <a:pPr lvl="0"/>
            <a:endParaRPr lang="fr-FR" i="1" dirty="0"/>
          </a:p>
          <a:p>
            <a:pPr lvl="0"/>
            <a:r>
              <a:rPr lang="fr-FR" i="1" dirty="0"/>
              <a:t>NB : L’entrée en vigueur de cette mesure devait avoir lieu le 1</a:t>
            </a:r>
            <a:r>
              <a:rPr lang="fr-FR" i="1" baseline="30000" dirty="0"/>
              <a:t>er</a:t>
            </a:r>
            <a:r>
              <a:rPr lang="fr-FR" i="1" dirty="0"/>
              <a:t> mars 2021, mais elle a été reportée du fait de la situation liée à l’épidémie de Covid.</a:t>
            </a:r>
          </a:p>
          <a:p>
            <a:r>
              <a:rPr lang="fr-FR" i="1" dirty="0"/>
              <a:t> </a:t>
            </a:r>
          </a:p>
          <a:p>
            <a:r>
              <a:rPr lang="fr-FR" dirty="0"/>
              <a:t>Sont concernées les entreprises de 11 salariés et plus, dont l’activité principale dépend de secteurs d’activité spécifiques.</a:t>
            </a:r>
          </a:p>
          <a:p>
            <a:endParaRPr lang="fr-FR" dirty="0"/>
          </a:p>
          <a:p>
            <a:r>
              <a:rPr lang="fr-FR" dirty="0"/>
              <a:t>Le Conseil d’État considérant que, le seuil et les secteurs d’activités concernés, étant des éléments déterminants, ils ne pouvaient pas être fixés par arrêté. Il a donc annulé le dispositif.</a:t>
            </a:r>
          </a:p>
          <a:p>
            <a:endParaRPr lang="fr-FR" dirty="0"/>
          </a:p>
        </p:txBody>
      </p:sp>
    </p:spTree>
    <p:extLst>
      <p:ext uri="{BB962C8B-B14F-4D97-AF65-F5344CB8AC3E}">
        <p14:creationId xmlns:p14="http://schemas.microsoft.com/office/powerpoint/2010/main" val="17080552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Prenant en considération la décision du Conseil d’État, un décret modifiant le dispositif de bonus-malus a été publié.</a:t>
            </a:r>
          </a:p>
          <a:p>
            <a:endParaRPr lang="fr-FR" dirty="0"/>
          </a:p>
          <a:p>
            <a:r>
              <a:rPr lang="fr-FR" b="1" dirty="0"/>
              <a:t>Employeurs concernés</a:t>
            </a:r>
          </a:p>
          <a:p>
            <a:r>
              <a:rPr lang="fr-FR" dirty="0"/>
              <a:t>Sont concernés les employeurs de 11 salariés et plus dont l’activité relève des secteurs fixés par arrêté dans lesquels le taux de séparation moyen est supérieur à un seuil de 150 %. </a:t>
            </a:r>
          </a:p>
          <a:p>
            <a:pPr lvl="0"/>
            <a:endParaRPr lang="fr-FR" dirty="0"/>
          </a:p>
          <a:p>
            <a:r>
              <a:rPr lang="fr-FR" dirty="0"/>
              <a:t>L’effectif visé est l’effectif sécurité sociale. Les règles de franchissement de seuil introduites par la loi Pacte s’appliquent. </a:t>
            </a:r>
          </a:p>
          <a:p>
            <a:pPr lvl="0"/>
            <a:r>
              <a:rPr lang="fr-FR" i="1" dirty="0"/>
              <a:t>NB : Est assujettie à l’obligation l’entreprise qui franchit le seuil de </a:t>
            </a:r>
            <a:br>
              <a:rPr lang="fr-FR" i="1" dirty="0"/>
            </a:br>
            <a:r>
              <a:rPr lang="fr-FR" i="1" dirty="0"/>
              <a:t>11 salariés pendant 5 années civiles consécutives. </a:t>
            </a:r>
          </a:p>
          <a:p>
            <a:pPr lvl="0"/>
            <a:endParaRPr lang="fr-FR" dirty="0"/>
          </a:p>
          <a:p>
            <a:r>
              <a:rPr lang="fr-FR" dirty="0"/>
              <a:t>Le décret fixe une liste de secteurs concernés par le taux de séparation moyen supérieur au seuil de 150 %. </a:t>
            </a:r>
          </a:p>
          <a:p>
            <a:pPr lvl="0"/>
            <a:r>
              <a:rPr lang="fr-FR" i="1" dirty="0"/>
              <a:t>NB : Certains secteurs d’activités visés font partie des secteurs d’activité particulièrement touchés par la crise sanitaire (Hôtels, Restauration traditionnelle, Restauration de type rapide, Services des traiteurs ...), un mécanisme prévoit leur exemption temporaire du dispositif bonus-malus.</a:t>
            </a:r>
          </a:p>
          <a:p>
            <a:r>
              <a:rPr lang="fr-FR" dirty="0"/>
              <a:t> </a:t>
            </a:r>
          </a:p>
          <a:p>
            <a:r>
              <a:rPr lang="fr-FR" dirty="0"/>
              <a:t>L'affectation d'un employeur dans l'un des secteurs d'activité visés est effectuée en fonction de l'activité économique principale qu'il exerce ou, le cas échéant, de son objet social et de la convention collective à laquelle il est rattaché.</a:t>
            </a:r>
          </a:p>
        </p:txBody>
      </p:sp>
      <p:sp>
        <p:nvSpPr>
          <p:cNvPr id="5" name="Espace réservé de l'image des diapositives 4">
            <a:extLst>
              <a:ext uri="{FF2B5EF4-FFF2-40B4-BE49-F238E27FC236}">
                <a16:creationId xmlns:a16="http://schemas.microsoft.com/office/drawing/2014/main" id="{95320E97-2A75-4575-8A86-A2B257D2306F}"/>
              </a:ext>
            </a:extLst>
          </p:cNvPr>
          <p:cNvSpPr>
            <a:spLocks noGrp="1" noRot="1" noChangeAspect="1"/>
          </p:cNvSpPr>
          <p:nvPr>
            <p:ph type="sldImg"/>
          </p:nvPr>
        </p:nvSpPr>
        <p:spPr/>
      </p:sp>
    </p:spTree>
    <p:extLst>
      <p:ext uri="{BB962C8B-B14F-4D97-AF65-F5344CB8AC3E}">
        <p14:creationId xmlns:p14="http://schemas.microsoft.com/office/powerpoint/2010/main" val="17998145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42912" y="3321051"/>
            <a:ext cx="4416426" cy="4573587"/>
          </a:xfrm>
        </p:spPr>
        <p:txBody>
          <a:bodyPr>
            <a:normAutofit/>
          </a:bodyPr>
          <a:lstStyle/>
          <a:p>
            <a:r>
              <a:rPr lang="fr-FR" b="1" dirty="0"/>
              <a:t>Éléments de détermination du taux applicable</a:t>
            </a:r>
          </a:p>
          <a:p>
            <a:r>
              <a:rPr lang="fr-FR" dirty="0"/>
              <a:t>La minoration ou la majoration du taux de la contribution patronale est déterminée en fonction de la comparaison entre le taux de séparation de l'entreprise et le taux de séparation médian calculé dans le secteur d'activité de l'entreprise.</a:t>
            </a:r>
          </a:p>
          <a:p>
            <a:pPr lvl="0"/>
            <a:endParaRPr lang="fr-FR" b="1" dirty="0"/>
          </a:p>
          <a:p>
            <a:pPr lvl="0"/>
            <a:r>
              <a:rPr lang="fr-FR" u="sng" dirty="0"/>
              <a:t>Taux de séparation de l’entreprise </a:t>
            </a:r>
          </a:p>
          <a:p>
            <a:r>
              <a:rPr lang="fr-FR" dirty="0"/>
              <a:t>Le taux de séparation de l’entreprise sera égal à la moyenne, sur la période N-3 à N-1 du nombre de séparations de l’entreprise rapporté à son effectif.</a:t>
            </a:r>
          </a:p>
          <a:p>
            <a:endParaRPr lang="fr-FR" dirty="0"/>
          </a:p>
          <a:p>
            <a:pPr lvl="0"/>
            <a:r>
              <a:rPr lang="fr-FR" i="1" dirty="0"/>
              <a:t>NB : Par dérogation pour l’application à compter du septembre 2022, la période de référence est comprise entre le 1</a:t>
            </a:r>
            <a:r>
              <a:rPr lang="fr-FR" i="1" baseline="30000" dirty="0"/>
              <a:t>er </a:t>
            </a:r>
            <a:r>
              <a:rPr lang="fr-FR" i="1" dirty="0"/>
              <a:t>juillet 2021 et le 30 juin 2022.</a:t>
            </a:r>
          </a:p>
          <a:p>
            <a:endParaRPr lang="fr-FR" dirty="0"/>
          </a:p>
          <a:p>
            <a:r>
              <a:rPr lang="fr-FR" dirty="0"/>
              <a:t>Le nombre de séparations imputées à l'entreprise correspond à la somme : </a:t>
            </a:r>
          </a:p>
          <a:p>
            <a:pPr marL="133388" indent="-133388">
              <a:buFont typeface="Arial" panose="020B0604020202020204" pitchFamily="34" charset="0"/>
              <a:buChar char="•"/>
            </a:pPr>
            <a:r>
              <a:rPr lang="fr-FR" dirty="0"/>
              <a:t>Du nombre d'inscriptions sur la liste des demandeurs d'emploi intervenues sur la période de référence et consécutives à une fin de contrat de travail ou à une fin de contrat de mise à disposition; </a:t>
            </a:r>
          </a:p>
          <a:p>
            <a:pPr marL="133388" indent="-133388">
              <a:buFont typeface="Arial" panose="020B0604020202020204" pitchFamily="34" charset="0"/>
              <a:buChar char="•"/>
            </a:pPr>
            <a:r>
              <a:rPr lang="fr-FR" dirty="0"/>
              <a:t>Du nombre de fins de contrat de travail et de fins de contrat de mise à disposition intervenues sur cette période et se produisant lorsque le salarié est déjà inscrit sur la liste des demandeurs d'emploi précitée. </a:t>
            </a:r>
          </a:p>
          <a:p>
            <a:pPr lvl="0"/>
            <a:endParaRPr lang="fr-FR" i="1" dirty="0"/>
          </a:p>
          <a:p>
            <a:pPr lvl="0"/>
            <a:r>
              <a:rPr lang="fr-FR" i="1" dirty="0"/>
              <a:t>NB : Les fins de contrat de travail correspondent à celles déclarées dans l’attestation Pôle emploi ou dans la DSN. </a:t>
            </a:r>
          </a:p>
        </p:txBody>
      </p:sp>
    </p:spTree>
    <p:extLst>
      <p:ext uri="{BB962C8B-B14F-4D97-AF65-F5344CB8AC3E}">
        <p14:creationId xmlns:p14="http://schemas.microsoft.com/office/powerpoint/2010/main" val="10549264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r>
              <a:rPr lang="fr-FR" u="sng" dirty="0"/>
              <a:t>Fins de contrat de travail</a:t>
            </a:r>
          </a:p>
          <a:p>
            <a:r>
              <a:rPr lang="fr-FR" dirty="0"/>
              <a:t>Toutes les fins de contrat de travail sont prises en compte, à l’exception : </a:t>
            </a:r>
          </a:p>
          <a:p>
            <a:pPr marL="133388" indent="-133388">
              <a:buFont typeface="Arial" panose="020B0604020202020204" pitchFamily="34" charset="0"/>
              <a:buChar char="•"/>
            </a:pPr>
            <a:r>
              <a:rPr lang="fr-FR" dirty="0"/>
              <a:t>Des démissions ;</a:t>
            </a:r>
          </a:p>
          <a:p>
            <a:pPr marL="133388" indent="-133388">
              <a:buFont typeface="Arial" panose="020B0604020202020204" pitchFamily="34" charset="0"/>
              <a:buChar char="•"/>
            </a:pPr>
            <a:r>
              <a:rPr lang="fr-FR" dirty="0"/>
              <a:t>Des fins de contrat de mission (contrat entre le salarié temporaire et l'entreprise de travail temporaire) ;</a:t>
            </a:r>
          </a:p>
          <a:p>
            <a:pPr marL="133388" indent="-133388">
              <a:buFont typeface="Arial" panose="020B0604020202020204" pitchFamily="34" charset="0"/>
              <a:buChar char="•"/>
            </a:pPr>
            <a:r>
              <a:rPr lang="fr-FR" dirty="0"/>
              <a:t>Des fins de contrat d'apprentissage ;</a:t>
            </a:r>
          </a:p>
          <a:p>
            <a:pPr marL="133388" indent="-133388">
              <a:buFont typeface="Arial" panose="020B0604020202020204" pitchFamily="34" charset="0"/>
              <a:buChar char="•"/>
            </a:pPr>
            <a:r>
              <a:rPr lang="fr-FR" dirty="0"/>
              <a:t>Des fins de contrat de professionnalisation ;</a:t>
            </a:r>
          </a:p>
          <a:p>
            <a:pPr marL="133388" indent="-133388">
              <a:buFont typeface="Arial" panose="020B0604020202020204" pitchFamily="34" charset="0"/>
              <a:buChar char="•"/>
            </a:pPr>
            <a:r>
              <a:rPr lang="fr-FR" dirty="0"/>
              <a:t>Des fins de CDD conclus au titre de dispositions légales destinées à favoriser le recrutement de certaines catégories de personnes sans emploi ou des fins de contrats de mise à disposition liés à un contrat de mission d’insertion ou une entreprise adaptée de travail temporaire ;</a:t>
            </a:r>
          </a:p>
          <a:p>
            <a:pPr marL="133388" indent="-133388">
              <a:buFont typeface="Arial" panose="020B0604020202020204" pitchFamily="34" charset="0"/>
              <a:buChar char="•"/>
            </a:pPr>
            <a:r>
              <a:rPr lang="fr-FR" dirty="0"/>
              <a:t>Des fins de contrat de mise à disposition d'un salarié temporaire bénéficiaire de l'obligation d'emploi ;</a:t>
            </a:r>
          </a:p>
          <a:p>
            <a:pPr marL="133388" indent="-133388">
              <a:buFont typeface="Arial" panose="020B0604020202020204" pitchFamily="34" charset="0"/>
              <a:buChar char="•"/>
            </a:pPr>
            <a:r>
              <a:rPr lang="fr-FR" dirty="0"/>
              <a:t>Des fins de contrat unique d'insertion ;</a:t>
            </a:r>
          </a:p>
          <a:p>
            <a:pPr marL="133388" indent="-133388">
              <a:buFont typeface="Arial" panose="020B0604020202020204" pitchFamily="34" charset="0"/>
              <a:buChar char="•"/>
            </a:pPr>
            <a:r>
              <a:rPr lang="fr-FR" dirty="0"/>
              <a:t>Des fins de contrat de travail ou des fins de contrat de mise à disposition conclus avec une structure d'insertion par l'activité économique.</a:t>
            </a:r>
          </a:p>
          <a:p>
            <a:pPr lvl="0"/>
            <a:endParaRPr lang="fr-FR" i="1" dirty="0"/>
          </a:p>
          <a:p>
            <a:pPr lvl="0"/>
            <a:r>
              <a:rPr lang="fr-FR" i="1" dirty="0"/>
              <a:t>NB : Hors l’hypothèse de la démission, le taux de contribution à la charge de l'employeur est celui de droit commun. </a:t>
            </a:r>
          </a:p>
          <a:p>
            <a:r>
              <a:rPr lang="fr-FR" sz="900" i="1" dirty="0"/>
              <a:t> </a:t>
            </a:r>
          </a:p>
          <a:p>
            <a:endParaRPr lang="fr-FR" dirty="0"/>
          </a:p>
        </p:txBody>
      </p:sp>
    </p:spTree>
    <p:extLst>
      <p:ext uri="{BB962C8B-B14F-4D97-AF65-F5344CB8AC3E}">
        <p14:creationId xmlns:p14="http://schemas.microsoft.com/office/powerpoint/2010/main" val="6672224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Le taux de contribution de l'employeur modulé est déterminé par la formule suivante : </a:t>
            </a:r>
          </a:p>
          <a:p>
            <a:pPr marL="171450" indent="-171450">
              <a:buFont typeface="Arial" panose="020B0604020202020204" pitchFamily="34" charset="0"/>
              <a:buChar char="•"/>
            </a:pPr>
            <a:r>
              <a:rPr lang="fr-FR" dirty="0"/>
              <a:t> Taux = ratio de l'entreprise × 1,46 + 2,59</a:t>
            </a:r>
          </a:p>
          <a:p>
            <a:endParaRPr lang="fr-FR" dirty="0"/>
          </a:p>
          <a:p>
            <a:r>
              <a:rPr lang="fr-FR" dirty="0"/>
              <a:t>Le ratio de l'entreprise correspond au quotient du taux de séparation de l'entreprise par le taux de séparation médian du secteur.</a:t>
            </a:r>
          </a:p>
          <a:p>
            <a:r>
              <a:rPr lang="fr-FR" i="1" dirty="0"/>
              <a:t>NB : tout état de cause, le taux minoré ne peut pas être inférieur à 3 % et le taux majoré supérieur à 5,05 %.</a:t>
            </a:r>
          </a:p>
          <a:p>
            <a:pPr lvl="0"/>
            <a:endParaRPr lang="fr-FR" dirty="0"/>
          </a:p>
          <a:p>
            <a:pPr lvl="0"/>
            <a:r>
              <a:rPr lang="fr-FR" dirty="0"/>
              <a:t>Cas particulier des entreprises affiliées à une caisse de congés payés : pour les entreprises qui relèvent des professions dans lesquelles le paiement des congés payés est mutualisé entre les employeurs affiliés aux caisses de congés payés (BTP, transport routier, spectacle, dockers), une formule de calcul dérogatoire est instituée : Taux = ratio de l'entreprise X 1,62 + 2,43.</a:t>
            </a:r>
          </a:p>
          <a:p>
            <a:pPr lvl="0"/>
            <a:r>
              <a:rPr lang="fr-FR" i="1" dirty="0"/>
              <a:t>NB : Les caisses de congés payés n’appliqueront pas le taux spécifique à chaque entreprise. </a:t>
            </a:r>
          </a:p>
          <a:p>
            <a:pPr lvl="0"/>
            <a:endParaRPr lang="fr-FR" dirty="0"/>
          </a:p>
          <a:p>
            <a:r>
              <a:rPr lang="fr-FR" dirty="0"/>
              <a:t>Le taux de séparation et le taux de contribution applicables à l’entreprise sont notifiés à l’employeur. Tant que cette notification n’a pas été effectuée, l’employeur verse les contributions sur la base du taux antérieurement applicable. À compter de la notification du taux, une régularisation intervient.</a:t>
            </a:r>
          </a:p>
          <a:p>
            <a:endParaRPr lang="fr-FR" dirty="0"/>
          </a:p>
          <a:p>
            <a:r>
              <a:rPr lang="fr-FR" dirty="0"/>
              <a:t>Le taux est applicable aux rémunérations dues au titre des périodes d’emploi courant du 1er mars d’une année civile au 28 février ou 29 février de l’année civile suivante. </a:t>
            </a:r>
          </a:p>
          <a:p>
            <a:br>
              <a:rPr lang="fr-FR" dirty="0"/>
            </a:br>
            <a:r>
              <a:rPr lang="fr-FR" dirty="0"/>
              <a:t>Pour la première période d’emploi au cours de laquelle il est fait application du taux majoré ou minoré, le taux est applicable aux rémunérations dues au titre des périodes d’emploi courant du 1er septembre 2022 au 31 octobre 2022.</a:t>
            </a:r>
          </a:p>
        </p:txBody>
      </p:sp>
      <p:sp>
        <p:nvSpPr>
          <p:cNvPr id="5" name="Espace réservé de l'image des diapositives 4">
            <a:extLst>
              <a:ext uri="{FF2B5EF4-FFF2-40B4-BE49-F238E27FC236}">
                <a16:creationId xmlns:a16="http://schemas.microsoft.com/office/drawing/2014/main" id="{4E0B6598-0EE3-4A32-9808-094DC29C9A4E}"/>
              </a:ext>
            </a:extLst>
          </p:cNvPr>
          <p:cNvSpPr>
            <a:spLocks noGrp="1" noRot="1" noChangeAspect="1"/>
          </p:cNvSpPr>
          <p:nvPr>
            <p:ph type="sldImg"/>
          </p:nvPr>
        </p:nvSpPr>
        <p:spPr/>
      </p:sp>
    </p:spTree>
    <p:extLst>
      <p:ext uri="{BB962C8B-B14F-4D97-AF65-F5344CB8AC3E}">
        <p14:creationId xmlns:p14="http://schemas.microsoft.com/office/powerpoint/2010/main" val="41349244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La jurisprudence désigne l’ensemble des décisions de justice relatives à une question juridique donnée (en droit social ou fiscal par exemple). </a:t>
            </a:r>
          </a:p>
          <a:p>
            <a:endParaRPr lang="fr-FR" dirty="0"/>
          </a:p>
          <a:p>
            <a:r>
              <a:rPr lang="fr-FR" dirty="0"/>
              <a:t>Il s’agit donc de décisions qui illustrent comment un problème juridique a été résolu. </a:t>
            </a:r>
          </a:p>
          <a:p>
            <a:r>
              <a:rPr lang="fr-FR" dirty="0"/>
              <a:t> </a:t>
            </a:r>
          </a:p>
          <a:p>
            <a:r>
              <a:rPr lang="fr-FR" dirty="0"/>
              <a:t>La jurisprudence évolue régulièrement et une attention particulière doit être portée à son suivi.</a:t>
            </a:r>
          </a:p>
          <a:p>
            <a:endParaRPr lang="fr-FR" dirty="0"/>
          </a:p>
        </p:txBody>
      </p:sp>
    </p:spTree>
    <p:extLst>
      <p:ext uri="{BB962C8B-B14F-4D97-AF65-F5344CB8AC3E}">
        <p14:creationId xmlns:p14="http://schemas.microsoft.com/office/powerpoint/2010/main" val="19912141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pPr lvl="0"/>
            <a:r>
              <a:rPr lang="fr-FR" u="sng" dirty="0"/>
              <a:t>Détermination de l’assiette de la clause de rémunération variable et cotisations sociales</a:t>
            </a:r>
          </a:p>
          <a:p>
            <a:r>
              <a:rPr lang="fr-FR" dirty="0"/>
              <a:t>Les cotisations sociales dues par l’employeur restent exclusivement à sa charge. Dès lors, l’employeur peut-il prévoir que l’assiette de calcul des commissions est calculée sans prendre en compte les cotisations patronales ?</a:t>
            </a:r>
          </a:p>
          <a:p>
            <a:endParaRPr lang="fr-FR" dirty="0"/>
          </a:p>
          <a:p>
            <a:r>
              <a:rPr lang="fr-FR" dirty="0"/>
              <a:t>Dans cette affaire, le contrat de travail prévoit que le salarié perçoit une commission de 20 % de la marge nette de son secteur. Pour déterminer la marge nette sont déduits de la marge brute tous les frais exposés par le salarié (voiture, téléphone, restaurant et péage) ainsi qu’un forfait au titre des charges sociales.</a:t>
            </a:r>
          </a:p>
          <a:p>
            <a:endParaRPr lang="fr-FR" dirty="0"/>
          </a:p>
          <a:p>
            <a:r>
              <a:rPr lang="fr-FR" dirty="0"/>
              <a:t>Constatant que la déduction des charges patronales sert uniquement à déterminer le montant de la marge nette constitutive de l’assiette du commissionnement, les juges concluent que de telles stipulations contractuelles n’ont pas pour effet de faire peser sur le salarié la charge des cotisations patronales. Celles-ci restant in fine calculées sur les commissions versées au salarié et payées par l’employeur. Dès lors, une telle clause est valable.</a:t>
            </a:r>
          </a:p>
          <a:p>
            <a:pPr lvl="0"/>
            <a:endParaRPr lang="fr-FR" dirty="0"/>
          </a:p>
          <a:p>
            <a:pPr lvl="0"/>
            <a:r>
              <a:rPr lang="fr-FR" i="1" dirty="0"/>
              <a:t>NB : Il s’agit d’un revirement de jurisprudence.</a:t>
            </a:r>
          </a:p>
          <a:p>
            <a:pPr lvl="0"/>
            <a:endParaRPr lang="fr-FR" dirty="0"/>
          </a:p>
          <a:p>
            <a:pPr lvl="0"/>
            <a:r>
              <a:rPr lang="fr-FR" u="sng" dirty="0"/>
              <a:t>Date de communication des objectifs conditionnant la rémunération variable</a:t>
            </a:r>
          </a:p>
          <a:p>
            <a:r>
              <a:rPr lang="fr-FR" dirty="0"/>
              <a:t>L'employeur peut modifier les objectifs annuels dans le cadre de son pouvoir de direction, mais il doit le faire en début d'exercice, et non en cours d'exécution alors qu'il prend connaissance de leur niveau d'exécution.</a:t>
            </a:r>
          </a:p>
        </p:txBody>
      </p:sp>
      <p:sp>
        <p:nvSpPr>
          <p:cNvPr id="5" name="Espace réservé de l'image des diapositives 4">
            <a:extLst>
              <a:ext uri="{FF2B5EF4-FFF2-40B4-BE49-F238E27FC236}">
                <a16:creationId xmlns:a16="http://schemas.microsoft.com/office/drawing/2014/main" id="{3A624B6B-B7BF-45D7-96CC-F568DADBB510}"/>
              </a:ext>
            </a:extLst>
          </p:cNvPr>
          <p:cNvSpPr>
            <a:spLocks noGrp="1" noRot="1" noChangeAspect="1"/>
          </p:cNvSpPr>
          <p:nvPr>
            <p:ph type="sldImg"/>
          </p:nvPr>
        </p:nvSpPr>
        <p:spPr/>
      </p:sp>
    </p:spTree>
    <p:extLst>
      <p:ext uri="{BB962C8B-B14F-4D97-AF65-F5344CB8AC3E}">
        <p14:creationId xmlns:p14="http://schemas.microsoft.com/office/powerpoint/2010/main" val="278951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Faute de pouvoir présenter un poste de dette unique « COVID‐19 » au passif du bilan, la présentation d’une information circonstanciée dans les notes annexes sur les effets de la pandémie est indispensable.  </a:t>
            </a:r>
          </a:p>
          <a:p>
            <a:r>
              <a:rPr lang="fr-FR" dirty="0"/>
              <a:t> </a:t>
            </a:r>
          </a:p>
          <a:p>
            <a:r>
              <a:rPr lang="fr-FR" dirty="0"/>
              <a:t>Elle permet d’y rassembler, dans un paragraphe spécifique, les informations dont la communication est nécessaire et ainsi d’éviter une dissémination dans les états financiers de l’information nuisible à la compréhension des impacts produits par le COVID‐19. </a:t>
            </a:r>
          </a:p>
          <a:p>
            <a:r>
              <a:rPr lang="fr-FR" dirty="0"/>
              <a:t> </a:t>
            </a:r>
          </a:p>
          <a:p>
            <a:r>
              <a:rPr lang="fr-FR" dirty="0"/>
              <a:t>De ce fait, il convient de suivre les recommandations formulées par l’ANC pour donner l’information en annexe sans apporter de modification au format du passif du bilan. </a:t>
            </a:r>
          </a:p>
          <a:p>
            <a:endParaRPr lang="fr-FR" dirty="0"/>
          </a:p>
          <a:p>
            <a:pPr lvl="0"/>
            <a:r>
              <a:rPr lang="fr-FR" i="1" dirty="0"/>
              <a:t>NB : Cf. notamment les questions B2, B4, B5, B6B et B7 de la note « Recommandations et observations relatives à la prise en compte des conséquences de l’évènement Covid‐19 dans les comptes et situations établis à compter du 1er janvier 2020 – 8 janvier 2021 ».</a:t>
            </a:r>
          </a:p>
          <a:p>
            <a:r>
              <a:rPr lang="fr-FR" dirty="0"/>
              <a:t> </a:t>
            </a:r>
          </a:p>
          <a:p>
            <a:r>
              <a:rPr lang="fr-FR" dirty="0"/>
              <a:t>En complément, le CSOEC recommande l’établissement d’un tableau additionnel récapitulant les effets des augmentations de postes de dettes (qu’il s’agisse de dettes nouvelles comme le PGE ou d’augmentations de dettes générées par l’obtention d’un report de paiement).</a:t>
            </a:r>
          </a:p>
          <a:p>
            <a:r>
              <a:rPr lang="fr-FR" dirty="0"/>
              <a:t> </a:t>
            </a:r>
          </a:p>
          <a:p>
            <a:r>
              <a:rPr lang="fr-FR" dirty="0"/>
              <a:t>Dès lors que l’information présentée est évaluée de manière fiable et que toutes les informations complémentaires requises pour une lecture exempte de biais sont données aux lecteurs des états financiers, ce tableau regroupe lorsque cela est possible : </a:t>
            </a:r>
          </a:p>
          <a:p>
            <a:pPr marL="133388" indent="-133388">
              <a:buFont typeface="Arial" panose="020B0604020202020204" pitchFamily="34" charset="0"/>
              <a:buChar char="•"/>
            </a:pPr>
            <a:r>
              <a:rPr lang="fr-FR" dirty="0"/>
              <a:t>Les dettes dont il est estimé qu’elles sont nées spécifiquement en raison de la pandémie (montant du PGE, certaines primes salariales, etc.) ; </a:t>
            </a:r>
          </a:p>
          <a:p>
            <a:pPr marL="133388" indent="-133388">
              <a:buFont typeface="Arial" panose="020B0604020202020204" pitchFamily="34" charset="0"/>
              <a:buChar char="•"/>
            </a:pPr>
            <a:r>
              <a:rPr lang="fr-FR" dirty="0"/>
              <a:t>Les reports de paiement de dettes (fiscales, sociales, de loyers, etc.). </a:t>
            </a:r>
          </a:p>
          <a:p>
            <a:endParaRPr lang="fr-FR" dirty="0"/>
          </a:p>
        </p:txBody>
      </p:sp>
      <p:sp>
        <p:nvSpPr>
          <p:cNvPr id="4" name="Espace réservé de l'image des diapositives 3">
            <a:extLst>
              <a:ext uri="{FF2B5EF4-FFF2-40B4-BE49-F238E27FC236}">
                <a16:creationId xmlns:a16="http://schemas.microsoft.com/office/drawing/2014/main" id="{A3538406-6561-4FEB-86CE-7822F8B59FBD}"/>
              </a:ext>
            </a:extLst>
          </p:cNvPr>
          <p:cNvSpPr>
            <a:spLocks noGrp="1" noRot="1" noChangeAspect="1"/>
          </p:cNvSpPr>
          <p:nvPr>
            <p:ph type="sldImg"/>
          </p:nvPr>
        </p:nvSpPr>
        <p:spPr/>
      </p:sp>
    </p:spTree>
    <p:extLst>
      <p:ext uri="{BB962C8B-B14F-4D97-AF65-F5344CB8AC3E}">
        <p14:creationId xmlns:p14="http://schemas.microsoft.com/office/powerpoint/2010/main" val="34200507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lvl="0"/>
            <a:r>
              <a:rPr lang="fr-FR" sz="3600" u="sng" dirty="0"/>
              <a:t>Frais de santé : gestion des dispenses d’adhésion</a:t>
            </a:r>
          </a:p>
          <a:p>
            <a:r>
              <a:rPr lang="fr-FR" sz="3600" dirty="0"/>
              <a:t>Une faculté de dispense d'adhésion peut être prévue au bénéfice de salariés couverts par une assurance individuelle de frais de santé au moment de la mise en place des garanties ou de l'embauche si elle est postérieure.</a:t>
            </a:r>
          </a:p>
          <a:p>
            <a:endParaRPr lang="fr-FR" sz="1600" dirty="0"/>
          </a:p>
          <a:p>
            <a:r>
              <a:rPr lang="fr-FR" sz="3600" dirty="0"/>
              <a:t>La dispense ne peut alors jouer que jusqu'à l'échéance du contrat individuel, et non comme le prétendait le salarié concerné, jusqu’à la date à laquelle le contrat d'assurance individuelle conclu est résilié par les parties.</a:t>
            </a:r>
          </a:p>
          <a:p>
            <a:endParaRPr lang="fr-FR" sz="3600" dirty="0"/>
          </a:p>
          <a:p>
            <a:pPr lvl="0"/>
            <a:r>
              <a:rPr lang="fr-FR" sz="3600" u="sng" dirty="0"/>
              <a:t>Jours de fractionnement et renoncement contractuel</a:t>
            </a:r>
          </a:p>
          <a:p>
            <a:r>
              <a:rPr lang="fr-FR" sz="3600" dirty="0"/>
              <a:t>Le congé principal de 4 semaines ne peut être fractionné qu’avec l’accord du salarié.</a:t>
            </a:r>
          </a:p>
          <a:p>
            <a:endParaRPr lang="fr-FR" sz="3600" dirty="0"/>
          </a:p>
          <a:p>
            <a:r>
              <a:rPr lang="fr-FR" sz="3600" dirty="0"/>
              <a:t>Sous certaines conditions, des jours de congés payés supplémentaires pour fractionnement sont dus, sauf dérogation par accord individuel, convention collective ou accord collectif d'établissement.</a:t>
            </a:r>
          </a:p>
          <a:p>
            <a:r>
              <a:rPr lang="fr-FR" sz="1600" dirty="0"/>
              <a:t> </a:t>
            </a:r>
          </a:p>
          <a:p>
            <a:r>
              <a:rPr lang="fr-FR" sz="3600" dirty="0"/>
              <a:t>La Cour de cassation précise qu’une clause dans le contrat de travail ne peut pas valoir accord individuel du salarié pour renoncer au fractionnement. En effet, la règle selon laquelle un salarié ne peut pas renoncer par avance à un droit s’y oppose.</a:t>
            </a:r>
          </a:p>
          <a:p>
            <a:r>
              <a:rPr lang="fr-FR" sz="3600" dirty="0"/>
              <a:t> </a:t>
            </a:r>
          </a:p>
          <a:p>
            <a:r>
              <a:rPr lang="fr-FR" sz="3600" dirty="0"/>
              <a:t>Dans l’hypothèse où le congé principal a été fractionné et les congés supplémentaires pour fractionnement non attribués sur la base du contrat de travail, les salariés peuvent obtenir des dommages-intérêts pour la privation du congé annuel légal.</a:t>
            </a:r>
          </a:p>
          <a:p>
            <a:endParaRPr lang="fr-FR" sz="3600" dirty="0"/>
          </a:p>
          <a:p>
            <a:pPr lvl="0"/>
            <a:r>
              <a:rPr lang="fr-FR" sz="3600" u="sng" dirty="0"/>
              <a:t>Inaptitude : notification des motifs de l’impossibilité de reclassement</a:t>
            </a:r>
          </a:p>
          <a:p>
            <a:r>
              <a:rPr lang="fr-FR" sz="3600" dirty="0"/>
              <a:t>L’employeur n’est pas tenu de faire connaître par écrit au salarié les motifs qui s’opposent au reclassement lorsqu’il a proposé au salarié un poste de reclassement conformément aux dispositions du Code du travail, que ce dernier a refusé. </a:t>
            </a:r>
          </a:p>
          <a:p>
            <a:pPr lvl="0"/>
            <a:endParaRPr lang="fr-FR" sz="3600" i="1" dirty="0"/>
          </a:p>
          <a:p>
            <a:pPr lvl="0"/>
            <a:r>
              <a:rPr lang="fr-FR" sz="3600" i="1" dirty="0"/>
              <a:t>NB: L’emploi proposé doit être approprié aux capacités du salarié, et prendre en compte les conclusions écrites du médecin du travail et les indications formulées sur les capacités du salarié à exercer l'une des tâches existant dans l'entreprise. </a:t>
            </a:r>
          </a:p>
          <a:p>
            <a:endParaRPr lang="fr-FR" dirty="0"/>
          </a:p>
        </p:txBody>
      </p:sp>
    </p:spTree>
    <p:extLst>
      <p:ext uri="{BB962C8B-B14F-4D97-AF65-F5344CB8AC3E}">
        <p14:creationId xmlns:p14="http://schemas.microsoft.com/office/powerpoint/2010/main" val="38985560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r>
              <a:rPr lang="fr-FR" u="sng" dirty="0"/>
              <a:t>Maladie, absence de justificatif, licenciement et visite de reprise</a:t>
            </a:r>
          </a:p>
          <a:p>
            <a:r>
              <a:rPr lang="fr-FR" dirty="0"/>
              <a:t>Lorsqu’à l’issue d’arrêts de travail, et en dépit d'une mise en demeure adressée par l’employeur, le salarié n'a ni adressé de justificatifs de son absence, ni manifesté son intention de reprendre le travail de sorte, il ne peut être reproché à l’employeur de ne pas avoir organisé la visite de reprise. </a:t>
            </a:r>
          </a:p>
          <a:p>
            <a:endParaRPr lang="fr-FR" dirty="0"/>
          </a:p>
          <a:p>
            <a:r>
              <a:rPr lang="fr-FR" dirty="0"/>
              <a:t>Ainsi, le licenciement pour faute grave fondée sur l’absence injustifiée du salarié n’est pas remis en cause. </a:t>
            </a:r>
          </a:p>
          <a:p>
            <a:endParaRPr lang="fr-FR" dirty="0"/>
          </a:p>
          <a:p>
            <a:pPr lvl="0"/>
            <a:r>
              <a:rPr lang="fr-FR" u="sng" dirty="0"/>
              <a:t>Indemnité de licenciement et frais professionnels</a:t>
            </a:r>
          </a:p>
          <a:p>
            <a:r>
              <a:rPr lang="fr-FR" dirty="0"/>
              <a:t>Le salaire de référence pour le calcul de l'indemnité légale de licenciement ne comprend pas le remboursement des frais professionnels exposés par le salarié. </a:t>
            </a:r>
          </a:p>
          <a:p>
            <a:endParaRPr lang="fr-FR" dirty="0"/>
          </a:p>
          <a:p>
            <a:r>
              <a:rPr lang="fr-FR" dirty="0"/>
              <a:t>Dès lors, lorsque le pourcentage de commissionnement du salarié intègre le remboursement des frais professionnels, l’employeur est autorisé à déduire du montant des commissions l'équivalent des frais professionnels qui y étaient inclus. </a:t>
            </a:r>
          </a:p>
        </p:txBody>
      </p:sp>
    </p:spTree>
    <p:extLst>
      <p:ext uri="{BB962C8B-B14F-4D97-AF65-F5344CB8AC3E}">
        <p14:creationId xmlns:p14="http://schemas.microsoft.com/office/powerpoint/2010/main" val="30270869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pPr lvl="0"/>
            <a:r>
              <a:rPr lang="fr-FR" u="sng" dirty="0"/>
              <a:t>Indemnité de rupture conventionnelle et indemnité conventionnelle de licenciement</a:t>
            </a:r>
          </a:p>
          <a:p>
            <a:r>
              <a:rPr lang="fr-FR" dirty="0"/>
              <a:t>En cas de rupture conventionnelle homologuée, l’employeur doit verser une indemnité de rupture qui ne peut pas être inférieure à l’indemnité légale de licenciement. Pour les employeurs couverts par l’ANI du 11 janvier 2008, l’indemnité ne peut être inférieure à l’indemnité conventionnelle de licenciement si cette dernière est plus favorable.</a:t>
            </a:r>
          </a:p>
          <a:p>
            <a:endParaRPr lang="fr-FR" dirty="0"/>
          </a:p>
          <a:p>
            <a:r>
              <a:rPr lang="fr-FR" dirty="0"/>
              <a:t>Lorsque la convention collective prévoit une indemnité de licenciement plus favorable que l’indemnité légale dans certains cas licenciement (insuffisance résultant d'une incapacité professionnelle ou en cas de difficultés économiques), la Cour de cassation précise que dans le cadre d’une rupture conventionnelle, le minimum devant être versé par l’employeur correspond au montant, plus favorable, prévu par la convention collective et non au montant légal.</a:t>
            </a:r>
          </a:p>
          <a:p>
            <a:pPr defTabSz="710169">
              <a:defRPr/>
            </a:pPr>
            <a:endParaRPr lang="fr-FR" u="sng" dirty="0"/>
          </a:p>
          <a:p>
            <a:pPr defTabSz="710169">
              <a:defRPr/>
            </a:pPr>
            <a:r>
              <a:rPr lang="fr-FR" u="sng" dirty="0"/>
              <a:t>Indemnité de licenciement : calcul par tranche ou par seuil</a:t>
            </a:r>
          </a:p>
          <a:p>
            <a:r>
              <a:rPr lang="fr-FR" dirty="0"/>
              <a:t>En présence d’une stipulation conventionnelle, précisant que l'indemnité de licenciement est égale, pour les salariés après un an d'ancienneté, à celle prévue par le Code du travail (soit 1/5 du salaire mensuel par année d'ancienneté, au-delà de 10 années d'ancienneté, à 1/3 du salaire mensuel par année d'ancienneté, à l’époque des faits), cette indemnité doit être calculée par tranche d’ancienneté et non par seuil.</a:t>
            </a:r>
          </a:p>
          <a:p>
            <a:r>
              <a:rPr lang="fr-FR" dirty="0"/>
              <a:t> </a:t>
            </a:r>
          </a:p>
          <a:p>
            <a:r>
              <a:rPr lang="fr-FR" dirty="0"/>
              <a:t>Rappelons que le montant de l’indemnité légale de licenciement ne peut pas être inférieur, depuis septembre 2017, à 1/4 de mois de salaire par année d'ancienneté pour les années jusqu'à 10 ans, à 1/3 de mois de salaire par année d'ancienneté au-delà de 10 années d'ancienneté.</a:t>
            </a:r>
          </a:p>
          <a:p>
            <a:endParaRPr lang="fr-FR" sz="900" dirty="0"/>
          </a:p>
        </p:txBody>
      </p:sp>
    </p:spTree>
    <p:extLst>
      <p:ext uri="{BB962C8B-B14F-4D97-AF65-F5344CB8AC3E}">
        <p14:creationId xmlns:p14="http://schemas.microsoft.com/office/powerpoint/2010/main" val="7133114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Des précisions sur la « Prime Macron » 2021</a:t>
            </a:r>
          </a:p>
          <a:p>
            <a:r>
              <a:rPr lang="fr-FR" dirty="0"/>
              <a:t>Le projet de loi de finances rectificative pour 2021 reconduit la prime exceptionnelle de pouvoir d’achat. Il est précisé que cette prime facultative serait défiscalisée dans la limite d’un plafond de 1.000 €, pour les salaires allant jusqu’à 3 SMIC, dans la continuité de la prime mise en place en 2018.</a:t>
            </a:r>
          </a:p>
          <a:p>
            <a:r>
              <a:rPr lang="fr-FR" dirty="0"/>
              <a:t> </a:t>
            </a:r>
          </a:p>
          <a:p>
            <a:r>
              <a:rPr lang="fr-FR" dirty="0"/>
              <a:t>Dans deux cas de figure, le plafond pourrait être porté à 2.000 € :</a:t>
            </a:r>
          </a:p>
          <a:p>
            <a:pPr marL="133388" indent="-133388">
              <a:buFont typeface="Arial" panose="020B0604020202020204" pitchFamily="34" charset="0"/>
              <a:buChar char="•"/>
            </a:pPr>
            <a:r>
              <a:rPr lang="fr-FR" dirty="0"/>
              <a:t>Si l’entreprise ou la branche s’engagent formellement à des actions de valorisation des travailleurs de la « deuxième ligne » (accord de méthode au niveau de la branche ou de l’entreprise s’engageant à entreprendre des actions en ce sens) ;</a:t>
            </a:r>
          </a:p>
          <a:p>
            <a:pPr marL="133388" indent="-133388">
              <a:buFont typeface="Arial" panose="020B0604020202020204" pitchFamily="34" charset="0"/>
              <a:buChar char="•"/>
            </a:pPr>
            <a:r>
              <a:rPr lang="fr-FR" dirty="0"/>
              <a:t>Si l’entreprise est couverte par un accord d’intéressement en vigueur.</a:t>
            </a:r>
          </a:p>
          <a:p>
            <a:r>
              <a:rPr lang="fr-FR" dirty="0"/>
              <a:t> </a:t>
            </a:r>
          </a:p>
          <a:p>
            <a:r>
              <a:rPr lang="fr-FR" dirty="0"/>
              <a:t>La prime pourrait être versée entre le 1</a:t>
            </a:r>
            <a:r>
              <a:rPr lang="fr-FR" baseline="30000" dirty="0"/>
              <a:t>er</a:t>
            </a:r>
            <a:r>
              <a:rPr lang="fr-FR" dirty="0"/>
              <a:t> juin 2021 et le 31 mars 2022. </a:t>
            </a:r>
          </a:p>
          <a:p>
            <a:endParaRPr lang="fr-FR" b="1" dirty="0"/>
          </a:p>
          <a:p>
            <a:pPr defTabSz="710169">
              <a:defRPr/>
            </a:pPr>
            <a:r>
              <a:rPr lang="fr-FR" i="1" dirty="0"/>
              <a:t>NB : Pour autant, à ce jour, il semble compliqué de procéder au versement de cette prime sans disposer des conditions précises d’exonération qui ne seront connues que lorsque la loi sera votée.</a:t>
            </a:r>
          </a:p>
        </p:txBody>
      </p:sp>
    </p:spTree>
    <p:extLst>
      <p:ext uri="{BB962C8B-B14F-4D97-AF65-F5344CB8AC3E}">
        <p14:creationId xmlns:p14="http://schemas.microsoft.com/office/powerpoint/2010/main" val="39242596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Nouveautés en matière d’indemnités journalières de sécurité sociale </a:t>
            </a:r>
          </a:p>
          <a:p>
            <a:r>
              <a:rPr lang="fr-FR" dirty="0"/>
              <a:t>Un décret est paru pour mettre en œuvre les mesures issues de la loi de financement de sécurité sociales pour 2020. Il prévoit :</a:t>
            </a:r>
          </a:p>
          <a:p>
            <a:pPr marL="133388" indent="-133388">
              <a:buFont typeface="Arial" panose="020B0604020202020204" pitchFamily="34" charset="0"/>
              <a:buChar char="•"/>
            </a:pPr>
            <a:r>
              <a:rPr lang="fr-FR" dirty="0"/>
              <a:t>La suppression de la majoration appliquée aux indemnités journalières au-delà du 30</a:t>
            </a:r>
            <a:r>
              <a:rPr lang="fr-FR" baseline="30000" dirty="0"/>
              <a:t>ème</a:t>
            </a:r>
            <a:r>
              <a:rPr lang="fr-FR" dirty="0"/>
              <a:t> jour d’arrêt lorsque l'assuré a au moins trois enfants ; </a:t>
            </a:r>
          </a:p>
          <a:p>
            <a:pPr marL="133388" indent="-133388">
              <a:buFont typeface="Arial" panose="020B0604020202020204" pitchFamily="34" charset="0"/>
              <a:buChar char="•"/>
            </a:pPr>
            <a:r>
              <a:rPr lang="fr-FR" dirty="0"/>
              <a:t>La modification de la règle de reconstitution du salaire pendant la période de référence : </a:t>
            </a:r>
          </a:p>
          <a:p>
            <a:pPr marL="268012" lvl="1" indent="-133388">
              <a:buFont typeface="Arial" panose="020B0604020202020204" pitchFamily="34" charset="0"/>
              <a:buChar char="•"/>
            </a:pPr>
            <a:r>
              <a:rPr lang="fr-FR" dirty="0"/>
              <a:t>Lorsque l'assuré a perçu des revenus d'activité : division des salaires soumis à cotisation perçus au cours de la période de référence par la ou les périodes de jours calendaires travaillés ;</a:t>
            </a:r>
          </a:p>
          <a:p>
            <a:pPr marL="268012" lvl="1" indent="-133388">
              <a:buFont typeface="Arial" panose="020B0604020202020204" pitchFamily="34" charset="0"/>
              <a:buChar char="•"/>
            </a:pPr>
            <a:r>
              <a:rPr lang="fr-FR" dirty="0"/>
              <a:t>En l’absence de revenus sur la période de référence : division des salaires soumis à cotisation perçus au cours des jours calendaires travaillés depuis la fin de la période de référence divisés par la période de jours calendaires travaillés. </a:t>
            </a:r>
          </a:p>
          <a:p>
            <a:pPr lvl="0"/>
            <a:endParaRPr lang="fr-FR" i="1" dirty="0"/>
          </a:p>
          <a:p>
            <a:pPr lvl="0"/>
            <a:r>
              <a:rPr lang="fr-FR" i="1" dirty="0"/>
              <a:t>NB : Ces règles sont applicables à compter du 1</a:t>
            </a:r>
            <a:r>
              <a:rPr lang="fr-FR" i="1" baseline="30000" dirty="0"/>
              <a:t>er</a:t>
            </a:r>
            <a:r>
              <a:rPr lang="fr-FR" i="1" dirty="0"/>
              <a:t> octobre 2022. Des règles transitoires s’appliquent dans l’intervalle.</a:t>
            </a:r>
          </a:p>
          <a:p>
            <a:r>
              <a:rPr lang="fr-FR" i="1" dirty="0"/>
              <a:t> </a:t>
            </a:r>
          </a:p>
          <a:p>
            <a:pPr marL="133388" indent="-133388">
              <a:buFont typeface="Arial" panose="020B0604020202020204" pitchFamily="34" charset="0"/>
              <a:buChar char="•"/>
            </a:pPr>
            <a:r>
              <a:rPr lang="fr-FR" dirty="0"/>
              <a:t>La modification de certaines dispositions relatives à l'information de l'employeur et des caisses de sécurité sociale en matière de congé d'adoption : la lettre recommandée ou la remise contre récépissé n'est plus une obligation. </a:t>
            </a:r>
          </a:p>
        </p:txBody>
      </p:sp>
    </p:spTree>
    <p:extLst>
      <p:ext uri="{BB962C8B-B14F-4D97-AF65-F5344CB8AC3E}">
        <p14:creationId xmlns:p14="http://schemas.microsoft.com/office/powerpoint/2010/main" val="28733099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Autofit/>
          </a:bodyPr>
          <a:lstStyle/>
          <a:p>
            <a:pPr defTabSz="710169">
              <a:defRPr/>
            </a:pPr>
            <a:r>
              <a:rPr lang="fr-FR" sz="900" b="1" u="none" dirty="0"/>
              <a:t>Télétravail et attribution des titres-restaurants (TR)</a:t>
            </a:r>
          </a:p>
          <a:p>
            <a:r>
              <a:rPr lang="fr-FR" sz="900" dirty="0"/>
              <a:t>Interrogés sur l’attribution ou non des titres-restaurants aux salariés en télétravail, deux tribunaux judiciaires (Paris et Nanterre) rendent des décisions opposées.</a:t>
            </a:r>
          </a:p>
          <a:p>
            <a:r>
              <a:rPr lang="fr-FR" sz="400" dirty="0"/>
              <a:t> </a:t>
            </a:r>
          </a:p>
          <a:p>
            <a:r>
              <a:rPr lang="fr-FR" sz="900" dirty="0"/>
              <a:t>Selon les juges du tribunal judiciaire de Paris, les salariés en situation de télétravail doivent bénéficier des titres-restaurant pour chaque jour travaillé au cours duquel le repas est compris dans leur horaire de travail journalier.</a:t>
            </a:r>
          </a:p>
          <a:p>
            <a:r>
              <a:rPr lang="fr-FR" sz="400" dirty="0"/>
              <a:t> </a:t>
            </a:r>
          </a:p>
          <a:p>
            <a:r>
              <a:rPr lang="fr-FR" sz="900" dirty="0"/>
              <a:t>Tandis que, les juges du tribunal judiciaire de Nanterre adoptent une solution différente. En effet pour cette juridiction, « l’objectif poursuivi par l’employeur en finançant ces titres de paiement en tout ou en partie, est de permettre à ses salariés de faire face au surcoût lié à la restauration hors de leur domicile pour ceux qui seraient dans l’impossibilité de prendre leur repas à leur domicile. En l’occurrence, les salariés […], placés en télétravail, le sont à leur domicile et ne peuvent donc prétendre, en l’absence de surcoût lié à leur restauration hors de leur domicile, à l’attribution de tickets restaurant. »</a:t>
            </a:r>
          </a:p>
          <a:p>
            <a:r>
              <a:rPr lang="fr-FR" sz="400" dirty="0"/>
              <a:t> </a:t>
            </a:r>
          </a:p>
          <a:p>
            <a:r>
              <a:rPr lang="fr-FR" sz="900" dirty="0"/>
              <a:t>Ces deux décisions doivent être prises avec précaution dans la mesure où elles sont opposées et émanent de juridictions de première instance. La décision des juges d’appel méritera une attention particulière.</a:t>
            </a:r>
          </a:p>
          <a:p>
            <a:endParaRPr lang="fr-FR" sz="900" b="1" dirty="0"/>
          </a:p>
          <a:p>
            <a:r>
              <a:rPr lang="fr-FR" sz="900" b="1" dirty="0"/>
              <a:t>Règlement intérieur et transfert d’entreprise</a:t>
            </a:r>
          </a:p>
          <a:p>
            <a:r>
              <a:rPr lang="fr-FR" sz="900" dirty="0"/>
              <a:t>En cas de rachat d’une société entrainant le transfert des contrats de travail en application de l’article L. 1224-1 du Code du travail (ex-« L.122-12 »), cela n’emporte pas le transfert du règlement intérieur de cette entreprise. </a:t>
            </a:r>
          </a:p>
          <a:p>
            <a:r>
              <a:rPr lang="fr-FR" sz="400" dirty="0"/>
              <a:t> </a:t>
            </a:r>
          </a:p>
          <a:p>
            <a:r>
              <a:rPr lang="fr-FR" sz="900" dirty="0"/>
              <a:t>La Cour de cassation considère ainsi que le règlement intérieur, qui est un acte réglementaire de droit privé, dont les conditions d'élaboration sont encadrées par la loi, s'impose à l'employeur et aux salariés avant le transfert de plein droit des contrats de travail mais il n'est pas transféré avec lesdits contrats de travail. </a:t>
            </a:r>
          </a:p>
          <a:p>
            <a:endParaRPr lang="fr-FR" sz="400" dirty="0"/>
          </a:p>
          <a:p>
            <a:r>
              <a:rPr lang="fr-FR" sz="900" dirty="0"/>
              <a:t>Aussi, l’employeur n'est pas tenu d'appliquer le règlement intérieur de la société transférée et un salarié ne peut pas s’en prévaloir dans le cadre d’une procédure de licenciement.</a:t>
            </a:r>
          </a:p>
        </p:txBody>
      </p:sp>
    </p:spTree>
    <p:extLst>
      <p:ext uri="{BB962C8B-B14F-4D97-AF65-F5344CB8AC3E}">
        <p14:creationId xmlns:p14="http://schemas.microsoft.com/office/powerpoint/2010/main" val="252781081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defTabSz="710169">
              <a:defRPr/>
            </a:pPr>
            <a:r>
              <a:rPr lang="fr-FR" b="1" dirty="0"/>
              <a:t>Précisions du BOSS sur les frais professionnels</a:t>
            </a:r>
          </a:p>
          <a:p>
            <a:r>
              <a:rPr lang="fr-FR" dirty="0"/>
              <a:t>Le Bulletin officiel de la sécurité sociale (BOSS) apporte de nombreuses précisions sur les frais professionnels et, plus spécifiquement, sur les frais liés au télétravail. </a:t>
            </a:r>
          </a:p>
          <a:p>
            <a:r>
              <a:rPr lang="fr-FR" dirty="0"/>
              <a:t> </a:t>
            </a:r>
          </a:p>
          <a:p>
            <a:r>
              <a:rPr lang="fr-FR" dirty="0"/>
              <a:t>Ainsi, l’employeur peut rembourser une allocation forfaitaire, dans la limite de 10 € par mois pour une journée de télétravail par semaine, sans justificatif. Cette limite d’exonération est relevée à 20 € par mois pour </a:t>
            </a:r>
            <a:br>
              <a:rPr lang="fr-FR" dirty="0"/>
            </a:br>
            <a:r>
              <a:rPr lang="fr-FR" dirty="0"/>
              <a:t>2 jours de télétravail, 30 € par mois pour 3 jours par mois, etc. jusqu’à un maximum de 50 € par mois. Lorsque l’allocation forfaitaire est fixée sur base journalière, son montant maximum est de 2,50 €, sans pouvoir excéder 55 € par mois.</a:t>
            </a:r>
          </a:p>
          <a:p>
            <a:endParaRPr lang="fr-FR" dirty="0"/>
          </a:p>
          <a:p>
            <a:r>
              <a:rPr lang="fr-FR" b="1" dirty="0"/>
              <a:t>Indemnités et « barème Macron » : suite… mais pas fin</a:t>
            </a:r>
          </a:p>
          <a:p>
            <a:r>
              <a:rPr lang="fr-FR" dirty="0"/>
              <a:t>Depuis le 24 septembre 2017, en cas de licenciement sans cause réelle et sérieuse, sauf exception, le juge doit indemniser le salarié sur la base d’un barème légal communément appelé « barème Macron ». Toutefois, certaines juridictions s’affranchissent de son application estimant qu’il est contraire à des textes internationaux ratifiés par la France.</a:t>
            </a:r>
          </a:p>
          <a:p>
            <a:r>
              <a:rPr lang="fr-FR" dirty="0"/>
              <a:t> </a:t>
            </a:r>
          </a:p>
          <a:p>
            <a:r>
              <a:rPr lang="fr-FR" dirty="0"/>
              <a:t>C’est dans ce contexte que la cour d’appel de Paris a récemment écarté ce barème et alloué à une salariée une indemnité supérieure compte tenu de sa situation concrète (âge de la salariée, baisse des ressources financières liée à une période de chômage plus longue).</a:t>
            </a:r>
          </a:p>
        </p:txBody>
      </p:sp>
    </p:spTree>
    <p:extLst>
      <p:ext uri="{BB962C8B-B14F-4D97-AF65-F5344CB8AC3E}">
        <p14:creationId xmlns:p14="http://schemas.microsoft.com/office/powerpoint/2010/main" val="7721537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900" b="1" dirty="0"/>
              <a:t>Fixation des modalités d’information de prise du congé paternité </a:t>
            </a:r>
          </a:p>
          <a:p>
            <a:r>
              <a:rPr lang="fr-FR" sz="900" dirty="0"/>
              <a:t>Pour les naissances prévues ou intervenues à compter du 1</a:t>
            </a:r>
            <a:r>
              <a:rPr lang="fr-FR" sz="900" baseline="30000" dirty="0"/>
              <a:t>er</a:t>
            </a:r>
            <a:r>
              <a:rPr lang="fr-FR" sz="900" dirty="0"/>
              <a:t> juillet 2021, la durée du congé paternité est portée à 25 jours (32 jours en cas de naissances multiples). </a:t>
            </a:r>
          </a:p>
          <a:p>
            <a:endParaRPr lang="fr-FR" sz="900" dirty="0"/>
          </a:p>
          <a:p>
            <a:r>
              <a:rPr lang="fr-FR" sz="900" dirty="0"/>
              <a:t>Il est composé d'une 1</a:t>
            </a:r>
            <a:r>
              <a:rPr lang="fr-FR" sz="900" baseline="30000" dirty="0"/>
              <a:t>ère</a:t>
            </a:r>
            <a:r>
              <a:rPr lang="fr-FR" sz="900" dirty="0"/>
              <a:t> période obligatoire de 4 jours calendaires consécutifs faisant immédiatement suite au congé de naissance, et d’une 2</a:t>
            </a:r>
            <a:r>
              <a:rPr lang="fr-FR" sz="900" baseline="30000" dirty="0"/>
              <a:t>nde</a:t>
            </a:r>
            <a:r>
              <a:rPr lang="fr-FR" sz="900" dirty="0"/>
              <a:t> période de 21 jours calendaires </a:t>
            </a:r>
            <a:br>
              <a:rPr lang="fr-FR" sz="900" dirty="0"/>
            </a:br>
            <a:r>
              <a:rPr lang="fr-FR" sz="900" dirty="0"/>
              <a:t>(28 jours en cas de naissances multiples) fractionnable dans un délai et selon les modalités suivantes : </a:t>
            </a:r>
          </a:p>
          <a:p>
            <a:pPr marL="133388" indent="-133388">
              <a:buFont typeface="Arial" panose="020B0604020202020204" pitchFamily="34" charset="0"/>
              <a:buChar char="•"/>
            </a:pPr>
            <a:r>
              <a:rPr lang="fr-FR" sz="900" dirty="0"/>
              <a:t>Il doit être pris dans les 6 mois suivant la naissance de l'enfant; </a:t>
            </a:r>
          </a:p>
          <a:p>
            <a:pPr marL="133388" indent="-133388">
              <a:buFont typeface="Arial" panose="020B0604020202020204" pitchFamily="34" charset="0"/>
              <a:buChar char="•"/>
            </a:pPr>
            <a:r>
              <a:rPr lang="fr-FR" sz="900" dirty="0"/>
              <a:t>Le salarié doit informer son employeur de la date prévisionnelle de l'accouchement au moins 1 mois avant celle-ci ; </a:t>
            </a:r>
          </a:p>
          <a:p>
            <a:pPr marL="133388" indent="-133388">
              <a:buFont typeface="Arial" panose="020B0604020202020204" pitchFamily="34" charset="0"/>
              <a:buChar char="•"/>
            </a:pPr>
            <a:r>
              <a:rPr lang="fr-FR" sz="900" dirty="0"/>
              <a:t>La période de congé de 21 ou 28 jours peut être fractionnée en deux périodes d'une durée minimale 5 jours chacune ; </a:t>
            </a:r>
          </a:p>
          <a:p>
            <a:pPr marL="133388" indent="-133388">
              <a:buFont typeface="Arial" panose="020B0604020202020204" pitchFamily="34" charset="0"/>
              <a:buChar char="•"/>
            </a:pPr>
            <a:r>
              <a:rPr lang="fr-FR" sz="900" dirty="0"/>
              <a:t>Le salarié doit informer son employeur des dates de prise et des durées de la ou des périodes de congés au moins 1 mois avant le début de chacune des périodes.</a:t>
            </a:r>
          </a:p>
          <a:p>
            <a:endParaRPr lang="fr-FR" sz="900" dirty="0"/>
          </a:p>
          <a:p>
            <a:r>
              <a:rPr lang="fr-FR" sz="900" dirty="0"/>
              <a:t>Pour les travailleurs indépendants, la durée d'indemnisation est fractionnable en </a:t>
            </a:r>
            <a:br>
              <a:rPr lang="fr-FR" sz="900" dirty="0"/>
            </a:br>
            <a:r>
              <a:rPr lang="fr-FR" sz="900" dirty="0"/>
              <a:t>3 périodes d'au moins 5 jours chacune. </a:t>
            </a:r>
          </a:p>
          <a:p>
            <a:endParaRPr lang="fr-FR" sz="900" b="1" dirty="0"/>
          </a:p>
          <a:p>
            <a:r>
              <a:rPr lang="fr-FR" sz="900" b="1" dirty="0"/>
              <a:t>Extension du nouvel accord interprofessionnel sur le télétravail</a:t>
            </a:r>
          </a:p>
          <a:p>
            <a:r>
              <a:rPr lang="fr-FR" sz="900" dirty="0"/>
              <a:t>Sont rendues obligatoires, pour tous les employeurs et tous les salariés compris dans son champ d'application, les stipulations de l'accord national interprofessionnel (ANI) du </a:t>
            </a:r>
            <a:br>
              <a:rPr lang="fr-FR" sz="900" dirty="0"/>
            </a:br>
            <a:r>
              <a:rPr lang="fr-FR" sz="900" dirty="0"/>
              <a:t>26 novembre 2020 pour une mise en œuvre réussie du télétravail.</a:t>
            </a:r>
          </a:p>
          <a:p>
            <a:r>
              <a:rPr lang="fr-FR" sz="900" dirty="0"/>
              <a:t> </a:t>
            </a:r>
          </a:p>
          <a:p>
            <a:r>
              <a:rPr lang="fr-FR" sz="900" dirty="0"/>
              <a:t>Cette extension est accompagnée d’une réserve quant à l’article relatif à la prise en charge des frais professionnels (art. 3.1.5). Il est précisé qu’il est étendu, sous réserve du respect du principe général de prise en charge des frais, selon lequel la validation de l'employeur doit être préalable à l'engagement des dépenses par le salarié.</a:t>
            </a:r>
            <a:endParaRPr lang="fr-FR" sz="900" b="1" dirty="0"/>
          </a:p>
          <a:p>
            <a:endParaRPr lang="fr-FR" dirty="0"/>
          </a:p>
        </p:txBody>
      </p:sp>
    </p:spTree>
    <p:extLst>
      <p:ext uri="{BB962C8B-B14F-4D97-AF65-F5344CB8AC3E}">
        <p14:creationId xmlns:p14="http://schemas.microsoft.com/office/powerpoint/2010/main" val="24085783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dirty="0"/>
              <a:t>Depuis le 6 avril 2021, les demandes d’autorisation de travail pour recruter un salarié étranger s’effectuent uniquement en ligne sur le portail dédié aux démarches dématérialisées pour les étrangers en France.</a:t>
            </a:r>
          </a:p>
          <a:p>
            <a:endParaRPr lang="fr-FR" dirty="0"/>
          </a:p>
          <a:p>
            <a:r>
              <a:rPr lang="fr-FR" dirty="0"/>
              <a:t>En parallèle, les dispositions réglementaires du Code de travail relatives aux autorisations de travail sont modifiées :</a:t>
            </a:r>
          </a:p>
          <a:p>
            <a:pPr marL="133388" indent="-133388">
              <a:buFont typeface="Arial" panose="020B0604020202020204" pitchFamily="34" charset="0"/>
              <a:buChar char="•"/>
            </a:pPr>
            <a:r>
              <a:rPr lang="fr-FR" dirty="0"/>
              <a:t>Les cas dans lesquels une autorisation de travail doit être demandée sont clarifiés ;</a:t>
            </a:r>
          </a:p>
          <a:p>
            <a:pPr marL="133388" indent="-133388">
              <a:buFont typeface="Arial" panose="020B0604020202020204" pitchFamily="34" charset="0"/>
              <a:buChar char="•"/>
            </a:pPr>
            <a:r>
              <a:rPr lang="fr-FR" dirty="0"/>
              <a:t>Les conditions dans lesquelles sont délivrées les autorisations de travail sont modifiées ;</a:t>
            </a:r>
          </a:p>
          <a:p>
            <a:pPr marL="133388" indent="-133388">
              <a:buFont typeface="Arial" panose="020B0604020202020204" pitchFamily="34" charset="0"/>
              <a:buChar char="•"/>
            </a:pPr>
            <a:r>
              <a:rPr lang="fr-FR" dirty="0"/>
              <a:t>Les critères d'examen pour la délivrance de l'autorisation de travail sont redéfinis en recentrant l'examen sur l'opposabilité de la situation de l'emploi, le niveau de rémunération et le respect par l'entreprise de ses obligations légales ;</a:t>
            </a:r>
          </a:p>
          <a:p>
            <a:pPr marL="133388" indent="-133388">
              <a:buFont typeface="Arial" panose="020B0604020202020204" pitchFamily="34" charset="0"/>
              <a:buChar char="•"/>
            </a:pPr>
            <a:r>
              <a:rPr lang="fr-FR" dirty="0"/>
              <a:t>Est ajoutée une obligation de publicité de 3 semaines auprès du service public de l'emploi pour tout projet de recrutement soumis à l'opposabilité de la situation de l'emploi ;</a:t>
            </a:r>
          </a:p>
          <a:p>
            <a:pPr marL="133388" indent="-133388">
              <a:buFont typeface="Arial" panose="020B0604020202020204" pitchFamily="34" charset="0"/>
              <a:buChar char="•"/>
            </a:pPr>
            <a:r>
              <a:rPr lang="fr-FR" dirty="0"/>
              <a:t>Les procédures relatives à la déclaration nominative préalable, au renouvellement de l'autorisation de travail, ainsi qu'aux titres de séjour autorisant l'inscription sur la liste des demandeurs d'emploi sont clarifiées.</a:t>
            </a:r>
          </a:p>
          <a:p>
            <a:endParaRPr lang="fr-FR" dirty="0"/>
          </a:p>
          <a:p>
            <a:r>
              <a:rPr lang="fr-FR" dirty="0"/>
              <a:t>Par ailleurs, deux arrêtés :</a:t>
            </a:r>
          </a:p>
          <a:p>
            <a:pPr marL="133388" indent="-133388">
              <a:buFont typeface="Arial" panose="020B0604020202020204" pitchFamily="34" charset="0"/>
              <a:buChar char="•"/>
            </a:pPr>
            <a:r>
              <a:rPr lang="fr-FR" dirty="0"/>
              <a:t>Listent les pièces que l'employeur doit fournir à l'appui de sa demande en ligne d'autorisation de travail</a:t>
            </a:r>
          </a:p>
          <a:p>
            <a:pPr marL="133388" indent="-133388">
              <a:buFont typeface="Arial" panose="020B0604020202020204" pitchFamily="34" charset="0"/>
              <a:buChar char="•"/>
            </a:pPr>
            <a:r>
              <a:rPr lang="fr-FR" dirty="0"/>
              <a:t>Fixent la liste des métiers en tension, par zone géographique.</a:t>
            </a:r>
          </a:p>
          <a:p>
            <a:endParaRPr lang="fr-FR" dirty="0"/>
          </a:p>
        </p:txBody>
      </p:sp>
    </p:spTree>
    <p:extLst>
      <p:ext uri="{BB962C8B-B14F-4D97-AF65-F5344CB8AC3E}">
        <p14:creationId xmlns:p14="http://schemas.microsoft.com/office/powerpoint/2010/main" val="38652104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b="1" dirty="0"/>
              <a:t>RGPD</a:t>
            </a:r>
          </a:p>
          <a:p>
            <a:r>
              <a:rPr lang="fr-FR" dirty="0"/>
              <a:t>La Cnil a publié un référentiel encadrant les traitements de données personnelles relatifs aux auteurs d’infractions routières, ciblant 3 types de traitements :</a:t>
            </a:r>
          </a:p>
          <a:p>
            <a:pPr marL="171450" indent="-171450">
              <a:buFont typeface="Arial" panose="020B0604020202020204" pitchFamily="34" charset="0"/>
              <a:buChar char="•"/>
            </a:pPr>
            <a:r>
              <a:rPr lang="fr-FR" dirty="0"/>
              <a:t>La désignation de la personne qui conduisait, auprès de l’ Agence nationale de traitement automatisé des infractions (Antai) ;</a:t>
            </a:r>
          </a:p>
          <a:p>
            <a:pPr marL="171450" indent="-171450">
              <a:buFont typeface="Arial" panose="020B0604020202020204" pitchFamily="34" charset="0"/>
              <a:buChar char="•"/>
            </a:pPr>
            <a:r>
              <a:rPr lang="fr-FR" dirty="0"/>
              <a:t>Le suivi de la procédure de recouvrement des contraventions au Code de la route ;</a:t>
            </a:r>
          </a:p>
          <a:p>
            <a:pPr marL="171450" indent="-171450">
              <a:buFont typeface="Arial" panose="020B0604020202020204" pitchFamily="34" charset="0"/>
              <a:buChar char="•"/>
            </a:pPr>
            <a:r>
              <a:rPr lang="fr-FR" dirty="0"/>
              <a:t>La réalisation de statistiques anonymes (analyses statistiques des types d'infractions routières et des sinistres), notamment en vue d'adapter les formations de prévention routière.</a:t>
            </a:r>
          </a:p>
          <a:p>
            <a:endParaRPr lang="fr-FR" dirty="0"/>
          </a:p>
          <a:p>
            <a:r>
              <a:rPr lang="fr-FR" dirty="0"/>
              <a:t>Les données liées aux infractions et condamnations étant des données sensibles, les règles relatives aux personnes habilitées à accéder à ces données sont strictes. La durée de conservation recommandée est de 45 jours. </a:t>
            </a:r>
          </a:p>
          <a:p>
            <a:pPr lvl="0"/>
            <a:endParaRPr lang="fr-FR" dirty="0"/>
          </a:p>
          <a:p>
            <a:pPr lvl="0"/>
            <a:r>
              <a:rPr lang="fr-FR" i="1" dirty="0"/>
              <a:t>NB : Toutefois, l'entreprise peut demander aux salariés dont l'activité principale implique la conduite d'un véhicule (ambulanciers, routiers, livreurs...) ou dont les déplacements fréquents sont nécessaires de consentir à ce que leurs données soient conservées plus longtemps, afin d'éviter au conducteur d'avoir à fournir plusieurs fois les mêmes données.</a:t>
            </a:r>
          </a:p>
          <a:p>
            <a:pPr lvl="0"/>
            <a:endParaRPr lang="fr-FR" dirty="0"/>
          </a:p>
          <a:p>
            <a:r>
              <a:rPr lang="fr-FR" b="1" dirty="0"/>
              <a:t>Report de la date de fin de la neutralisation des périodes d’APLD en lien avec les confinements </a:t>
            </a:r>
          </a:p>
          <a:p>
            <a:r>
              <a:rPr lang="fr-FR" dirty="0"/>
              <a:t>En cas de recours au dispositif d’APLD, les périodes du confinement ont été neutralisées pour le calcul de la réduction d’activité d’au maximum 40 % et du nombre de mois de recours au dispositif. </a:t>
            </a:r>
          </a:p>
          <a:p>
            <a:endParaRPr lang="fr-FR" dirty="0"/>
          </a:p>
          <a:p>
            <a:r>
              <a:rPr lang="fr-FR" dirty="0"/>
              <a:t>La période neutralisée a commencé à courir le 1er novembre 2020 et devait s’achever au 31 mars 2021. Cette date est repoussée au 30 juin 2021.</a:t>
            </a:r>
          </a:p>
        </p:txBody>
      </p:sp>
      <p:sp>
        <p:nvSpPr>
          <p:cNvPr id="5" name="Espace réservé de l'image des diapositives 4">
            <a:extLst>
              <a:ext uri="{FF2B5EF4-FFF2-40B4-BE49-F238E27FC236}">
                <a16:creationId xmlns:a16="http://schemas.microsoft.com/office/drawing/2014/main" id="{AB5E0698-7BF6-4427-B88D-E51B27886359}"/>
              </a:ext>
            </a:extLst>
          </p:cNvPr>
          <p:cNvSpPr>
            <a:spLocks noGrp="1" noRot="1" noChangeAspect="1"/>
          </p:cNvSpPr>
          <p:nvPr>
            <p:ph type="sldImg"/>
          </p:nvPr>
        </p:nvSpPr>
        <p:spPr/>
      </p:sp>
    </p:spTree>
    <p:extLst>
      <p:ext uri="{BB962C8B-B14F-4D97-AF65-F5344CB8AC3E}">
        <p14:creationId xmlns:p14="http://schemas.microsoft.com/office/powerpoint/2010/main" val="214176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pPr lvl="0"/>
            <a:r>
              <a:rPr lang="fr-FR" dirty="0"/>
              <a:t>Le CSOEC recommande l’utilisation du tableau suivant présentant les effets du COVID‐19 sur certaines dettes présentées au passif du bilan.</a:t>
            </a:r>
          </a:p>
          <a:p>
            <a:pPr lvl="0"/>
            <a:endParaRPr lang="fr-FR" dirty="0"/>
          </a:p>
          <a:p>
            <a:pPr lvl="0"/>
            <a:r>
              <a:rPr lang="fr-FR" b="1" dirty="0"/>
              <a:t>Qui est concerné ?</a:t>
            </a:r>
          </a:p>
          <a:p>
            <a:pPr lvl="0"/>
            <a:r>
              <a:rPr lang="fr-FR" dirty="0"/>
              <a:t>Les personnes morales établissant des comptes annuels.</a:t>
            </a:r>
          </a:p>
          <a:p>
            <a:endParaRPr lang="fr-FR" dirty="0"/>
          </a:p>
          <a:p>
            <a:r>
              <a:rPr lang="fr-FR" b="1" dirty="0"/>
              <a:t>Quelle est la date d’entrée en vigueur ?</a:t>
            </a:r>
          </a:p>
          <a:p>
            <a:pPr lvl="0"/>
            <a:r>
              <a:rPr lang="fr-FR" dirty="0"/>
              <a:t>Immédiate.</a:t>
            </a:r>
          </a:p>
        </p:txBody>
      </p:sp>
      <p:sp>
        <p:nvSpPr>
          <p:cNvPr id="5" name="Espace réservé de l'image des diapositives 4">
            <a:extLst>
              <a:ext uri="{FF2B5EF4-FFF2-40B4-BE49-F238E27FC236}">
                <a16:creationId xmlns:a16="http://schemas.microsoft.com/office/drawing/2014/main" id="{ABD839FD-1B3A-4B49-912F-BE6980D85F3B}"/>
              </a:ext>
            </a:extLst>
          </p:cNvPr>
          <p:cNvSpPr>
            <a:spLocks noGrp="1" noRot="1" noChangeAspect="1"/>
          </p:cNvSpPr>
          <p:nvPr>
            <p:ph type="sldImg"/>
          </p:nvPr>
        </p:nvSpPr>
        <p:spPr/>
      </p:sp>
    </p:spTree>
    <p:extLst>
      <p:ext uri="{BB962C8B-B14F-4D97-AF65-F5344CB8AC3E}">
        <p14:creationId xmlns:p14="http://schemas.microsoft.com/office/powerpoint/2010/main" val="25572588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Autofit/>
          </a:bodyPr>
          <a:lstStyle/>
          <a:p>
            <a:r>
              <a:rPr lang="fr-FR" b="1" dirty="0"/>
              <a:t>Création de représentants pour les travailleurs indépendants des plateformes de mobilité </a:t>
            </a:r>
          </a:p>
          <a:p>
            <a:r>
              <a:rPr lang="fr-FR" dirty="0"/>
              <a:t>Conformément aux dispositions de la loi d’orientation des mobilités, une ordonnance a été prise pour organiser la représentation des travailleurs indépendants des plateformes de mobilité  exerçant l’une des activités suivantes : </a:t>
            </a:r>
          </a:p>
          <a:p>
            <a:pPr marL="133388" indent="-133388">
              <a:buFont typeface="Arial" panose="020B0604020202020204" pitchFamily="34" charset="0"/>
              <a:buChar char="•"/>
            </a:pPr>
            <a:r>
              <a:rPr lang="fr-FR" dirty="0"/>
              <a:t>Conduite d'une voiture de transport avec chauffeur ;</a:t>
            </a:r>
          </a:p>
          <a:p>
            <a:pPr marL="133388" indent="-133388">
              <a:buFont typeface="Arial" panose="020B0604020202020204" pitchFamily="34" charset="0"/>
              <a:buChar char="•"/>
            </a:pPr>
            <a:r>
              <a:rPr lang="fr-FR" dirty="0"/>
              <a:t>Livraison de marchandises au moyen d'un véhicule à deux ou trois roues, motorisé ou non.</a:t>
            </a:r>
          </a:p>
          <a:p>
            <a:endParaRPr lang="fr-FR" sz="400" b="1" dirty="0"/>
          </a:p>
          <a:p>
            <a:r>
              <a:rPr lang="fr-FR" dirty="0"/>
              <a:t>Les représentants seront désignés dans le cadre d’un scrutin à tour unique qui se déroulera par vote électronique.</a:t>
            </a:r>
          </a:p>
          <a:p>
            <a:endParaRPr lang="fr-FR" sz="400" b="1" dirty="0"/>
          </a:p>
          <a:p>
            <a:r>
              <a:rPr lang="fr-FR" dirty="0"/>
              <a:t>Pour être électeur, le travailleur indépendant doit justifier avoir réalisé au moins 5 prestations par mois sur une plateforme pendant au moins 3 mois, au cours des 6 mois précédant l'élection.</a:t>
            </a:r>
          </a:p>
          <a:p>
            <a:endParaRPr lang="fr-FR" sz="400" dirty="0"/>
          </a:p>
          <a:p>
            <a:r>
              <a:rPr lang="fr-FR" dirty="0"/>
              <a:t>La première élection doit intervenir au plus tard le 31 décembre 2022. </a:t>
            </a:r>
          </a:p>
          <a:p>
            <a:endParaRPr lang="fr-FR" sz="400" dirty="0"/>
          </a:p>
          <a:p>
            <a:r>
              <a:rPr lang="fr-FR" dirty="0"/>
              <a:t>À l’instar des représentants du personnel, les représentants élus bénéficieront de mesures de protection pour la période couvrant la durée du mandat et 6 mois après la fin de ce dernier (rupture du contrat soumise à autorisation, etc.) Ils bénéficieront également de jours de formation au dialogue social, et d'heures de délégation. Afin de compenser leur perte de rémunération sur ces périodes, une indemnité forfaitaire leur sera due. </a:t>
            </a:r>
          </a:p>
        </p:txBody>
      </p:sp>
    </p:spTree>
    <p:extLst>
      <p:ext uri="{BB962C8B-B14F-4D97-AF65-F5344CB8AC3E}">
        <p14:creationId xmlns:p14="http://schemas.microsoft.com/office/powerpoint/2010/main" val="39707355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000" b="1" dirty="0"/>
              <a:t>Régime social de la prise en charge des cotisations ordinales </a:t>
            </a:r>
          </a:p>
          <a:p>
            <a:r>
              <a:rPr lang="fr-FR" sz="1000" dirty="0"/>
              <a:t>Le Boss (bulletin officiel de sécurité sociale) précise que la prise en charge des cotisations ordinales constitue un remboursement des frais professionnels qui n’a pas à être soumis aux charges sociales. </a:t>
            </a:r>
          </a:p>
          <a:p>
            <a:endParaRPr lang="fr-FR" sz="1000" dirty="0"/>
          </a:p>
          <a:p>
            <a:r>
              <a:rPr lang="fr-FR" sz="1000" dirty="0"/>
              <a:t>Cette position est opposable aux Urssaf depuis le 1</a:t>
            </a:r>
            <a:r>
              <a:rPr lang="fr-FR" sz="1000" baseline="30000" dirty="0"/>
              <a:t>er </a:t>
            </a:r>
            <a:r>
              <a:rPr lang="fr-FR" sz="1000" dirty="0"/>
              <a:t>avril 2021. </a:t>
            </a:r>
          </a:p>
          <a:p>
            <a:endParaRPr lang="fr-FR" sz="1000" dirty="0"/>
          </a:p>
          <a:p>
            <a:r>
              <a:rPr lang="fr-FR" sz="1000" b="1" dirty="0"/>
              <a:t>Mise en place simplifiée du registre d’accidents bénins</a:t>
            </a:r>
          </a:p>
          <a:p>
            <a:r>
              <a:rPr lang="fr-FR" sz="1000" dirty="0"/>
              <a:t>Pour rappel, l'employeur peut, sous certaines conditions, remplacer la déclaration des accidents du travail dits bénins (accident n'entraînant ni arrêt de travail, ni soins médicaux) par une inscription sur un registre ouvert à cet effet. </a:t>
            </a:r>
          </a:p>
          <a:p>
            <a:endParaRPr lang="fr-FR" sz="1000" dirty="0"/>
          </a:p>
          <a:p>
            <a:r>
              <a:rPr lang="fr-FR" sz="1000" dirty="0"/>
              <a:t>Les conditions de mise en place n’ont pas été modifiées (existence d’un poste de secours d’urgence, CSE, etc.) mais l’employeur n’a plus à obtenir l’autorisation de la Carsat (caisse d'assurance retraite et de la santé au travail). Il doit toutefois en informer la Carsat sans délai et par tout moyen conférant date certaine. </a:t>
            </a:r>
          </a:p>
          <a:p>
            <a:endParaRPr lang="fr-FR" sz="1000" dirty="0"/>
          </a:p>
          <a:p>
            <a:r>
              <a:rPr lang="fr-FR" sz="1000" dirty="0"/>
              <a:t>Dorénavant, le registre est la propriété de l'employeur. Il doit le conserver pour chaque année civile sur le support de son choix pendant une durée de 5 années à compter de la fin de l'exercice considéré. </a:t>
            </a:r>
          </a:p>
          <a:p>
            <a:endParaRPr lang="fr-FR" sz="1000" dirty="0"/>
          </a:p>
          <a:p>
            <a:r>
              <a:rPr lang="fr-FR" sz="1000" dirty="0"/>
              <a:t>En cas de manquement constaté à la tenue du registre, l’employeur doit cesser de l’utiliser tant que la situation n’est pas régularisée.  </a:t>
            </a:r>
          </a:p>
          <a:p>
            <a:endParaRPr lang="fr-FR" sz="1000" dirty="0"/>
          </a:p>
          <a:p>
            <a:r>
              <a:rPr lang="fr-FR" sz="1000" dirty="0"/>
              <a:t>Ces nouvelles mesures sont applicables depuis le 1</a:t>
            </a:r>
            <a:r>
              <a:rPr lang="fr-FR" sz="1000" baseline="30000" dirty="0"/>
              <a:t>er</a:t>
            </a:r>
            <a:r>
              <a:rPr lang="fr-FR" sz="1000" dirty="0"/>
              <a:t>  mai 2021. </a:t>
            </a:r>
          </a:p>
        </p:txBody>
      </p:sp>
    </p:spTree>
    <p:extLst>
      <p:ext uri="{BB962C8B-B14F-4D97-AF65-F5344CB8AC3E}">
        <p14:creationId xmlns:p14="http://schemas.microsoft.com/office/powerpoint/2010/main" val="33504841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Sensibilisation aux gestes qui sauvent : nouvelle obligation des employeurs</a:t>
            </a:r>
          </a:p>
          <a:p>
            <a:r>
              <a:rPr lang="fr-FR" dirty="0"/>
              <a:t>Depuis le 21 avril 2021, l’employeur doit proposer aux salariés, avant leur départ à la retraite, des actions de sensibilisation à la lutte contre l'arrêt cardiaque et aux gestes qui sauvent.</a:t>
            </a:r>
          </a:p>
          <a:p>
            <a:endParaRPr lang="fr-FR" dirty="0"/>
          </a:p>
          <a:p>
            <a:r>
              <a:rPr lang="fr-FR" dirty="0"/>
              <a:t>Ces actions de sensibilisation sont réalisées pendant le temps de travail et rémunérées comme tel. Un arrêté doit préciser les organismes habilités à dispenser cette sensibilisation. </a:t>
            </a:r>
          </a:p>
          <a:p>
            <a:pPr defTabSz="710169">
              <a:defRPr/>
            </a:pPr>
            <a:endParaRPr lang="fr-FR" dirty="0"/>
          </a:p>
          <a:p>
            <a:pPr defTabSz="710169">
              <a:defRPr/>
            </a:pPr>
            <a:r>
              <a:rPr lang="fr-FR" b="1" dirty="0"/>
              <a:t>Saisie des rémunérations et fraction insaisissable </a:t>
            </a:r>
          </a:p>
          <a:p>
            <a:pPr defTabSz="710169">
              <a:defRPr/>
            </a:pPr>
            <a:r>
              <a:rPr lang="fr-FR" dirty="0"/>
              <a:t>Depuis le 1</a:t>
            </a:r>
            <a:r>
              <a:rPr lang="fr-FR" baseline="30000" dirty="0"/>
              <a:t>er</a:t>
            </a:r>
            <a:r>
              <a:rPr lang="fr-FR" dirty="0"/>
              <a:t> avril 2021, le montant mensuel du RSA est porté à 565,34 € (au lieu de 564,78 € antérieurement), ce qui entraine de fait l’augmentation de la fraction insaisissable du salaire mensuel à ce même montant.</a:t>
            </a:r>
          </a:p>
        </p:txBody>
      </p:sp>
    </p:spTree>
    <p:extLst>
      <p:ext uri="{BB962C8B-B14F-4D97-AF65-F5344CB8AC3E}">
        <p14:creationId xmlns:p14="http://schemas.microsoft.com/office/powerpoint/2010/main" val="3821063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sz="900" b="1" dirty="0"/>
              <a:t>Au plus tard le 5 ou le 15 juillet 2021 </a:t>
            </a:r>
          </a:p>
          <a:p>
            <a:pPr lvl="0"/>
            <a:r>
              <a:rPr lang="fr-FR" sz="900" u="sng" dirty="0"/>
              <a:t>Déclaration obligatoire d’emploi des travailleurs handicapés (DOETH)</a:t>
            </a:r>
          </a:p>
          <a:p>
            <a:pPr marL="133388" indent="-133388">
              <a:buFont typeface="Arial" panose="020B0604020202020204" pitchFamily="34" charset="0"/>
              <a:buChar char="•"/>
            </a:pPr>
            <a:r>
              <a:rPr lang="fr-FR" sz="900" dirty="0"/>
              <a:t>Au titre de la période d’emploi 2020, la déclaration annuelle DOETH doit en principe être effectuée auprès de l’Urssaf le 5 ou 15 juin 2021, sur la DSN de mai 2021 ;</a:t>
            </a:r>
          </a:p>
          <a:p>
            <a:pPr marL="133388" indent="-133388">
              <a:buFont typeface="Arial" panose="020B0604020202020204" pitchFamily="34" charset="0"/>
              <a:buChar char="•"/>
            </a:pPr>
            <a:r>
              <a:rPr lang="fr-FR" sz="900" dirty="0"/>
              <a:t>Toutefois, selon le site de l’Urssaf, exceptionnellement en cas de difficulté, l’entreprise peut déposer la déclaration annuelle DOETH en DSN au plus tard le 5 ou 15 juillet 2021.</a:t>
            </a:r>
          </a:p>
          <a:p>
            <a:endParaRPr lang="fr-FR" sz="400" dirty="0"/>
          </a:p>
          <a:p>
            <a:r>
              <a:rPr lang="fr-FR" sz="900" b="1" dirty="0"/>
              <a:t>Au plus tard le 15 septembre 2021 </a:t>
            </a:r>
          </a:p>
          <a:p>
            <a:r>
              <a:rPr lang="fr-FR" sz="900" u="sng" dirty="0"/>
              <a:t>Employeurs de moins de 11 salariés</a:t>
            </a:r>
          </a:p>
          <a:p>
            <a:pPr lvl="0"/>
            <a:r>
              <a:rPr lang="fr-FR" sz="900" dirty="0"/>
              <a:t>Au titre de l'année 2021, un acompte de 40 % :</a:t>
            </a:r>
          </a:p>
          <a:p>
            <a:pPr marL="133388" indent="-133388">
              <a:buFont typeface="Arial" panose="020B0604020202020204" pitchFamily="34" charset="0"/>
              <a:buChar char="•"/>
            </a:pPr>
            <a:r>
              <a:rPr lang="fr-FR" sz="900" dirty="0"/>
              <a:t>De la CUFPA (incluant la 1</a:t>
            </a:r>
            <a:r>
              <a:rPr lang="fr-FR" sz="900" baseline="30000" dirty="0"/>
              <a:t>ère</a:t>
            </a:r>
            <a:r>
              <a:rPr lang="fr-FR" sz="900" dirty="0"/>
              <a:t> fraction de la taxe d’apprentissage) ; </a:t>
            </a:r>
          </a:p>
          <a:p>
            <a:pPr marL="133388" indent="-133388">
              <a:buFont typeface="Arial" panose="020B0604020202020204" pitchFamily="34" charset="0"/>
              <a:buChar char="•"/>
            </a:pPr>
            <a:r>
              <a:rPr lang="fr-FR" sz="900" dirty="0"/>
              <a:t>Du 1 % CPF-CDD. </a:t>
            </a:r>
          </a:p>
          <a:p>
            <a:pPr lvl="0"/>
            <a:r>
              <a:rPr lang="fr-FR" sz="900" i="1" dirty="0"/>
              <a:t>NB : L'assiette sur laquelle l'acompte est calculé est la masse salariale de 2020 ou, en cas de création d'une entreprise, sur une projection de la masse salariale de 2021.</a:t>
            </a:r>
          </a:p>
          <a:p>
            <a:endParaRPr lang="fr-FR" sz="600" b="1" dirty="0"/>
          </a:p>
          <a:p>
            <a:r>
              <a:rPr lang="fr-FR" sz="900" u="sng" dirty="0"/>
              <a:t>Employeurs de 11 salariés et plus</a:t>
            </a:r>
          </a:p>
          <a:p>
            <a:pPr lvl="0"/>
            <a:r>
              <a:rPr lang="fr-FR" sz="900" dirty="0"/>
              <a:t>Au titre de l'année 2021, un acompte de 38 % :</a:t>
            </a:r>
          </a:p>
          <a:p>
            <a:pPr marL="133388" indent="-133388">
              <a:buFont typeface="Arial" panose="020B0604020202020204" pitchFamily="34" charset="0"/>
              <a:buChar char="•"/>
            </a:pPr>
            <a:r>
              <a:rPr lang="fr-FR" sz="900" dirty="0"/>
              <a:t>De la CUFPA (incluant la 1</a:t>
            </a:r>
            <a:r>
              <a:rPr lang="fr-FR" sz="900" baseline="30000" dirty="0"/>
              <a:t>ère</a:t>
            </a:r>
            <a:r>
              <a:rPr lang="fr-FR" sz="900" dirty="0"/>
              <a:t> fraction de la taxe d’apprentissage).</a:t>
            </a:r>
          </a:p>
          <a:p>
            <a:pPr lvl="0"/>
            <a:r>
              <a:rPr lang="fr-FR" sz="900" i="1" dirty="0"/>
              <a:t>NB : Il n’y a rien à verser au titre du 1 % CPF-CDD, la totalité étant à régler avant le</a:t>
            </a:r>
            <a:br>
              <a:rPr lang="fr-FR" sz="900" i="1" dirty="0"/>
            </a:br>
            <a:r>
              <a:rPr lang="fr-FR" sz="900" i="1" dirty="0"/>
              <a:t>1</a:t>
            </a:r>
            <a:r>
              <a:rPr lang="fr-FR" sz="900" i="1" baseline="30000" dirty="0"/>
              <a:t>er</a:t>
            </a:r>
            <a:r>
              <a:rPr lang="fr-FR" sz="900" i="1" dirty="0"/>
              <a:t> mars 2022.</a:t>
            </a:r>
          </a:p>
          <a:p>
            <a:pPr lvl="0"/>
            <a:r>
              <a:rPr lang="fr-FR" sz="900" i="1" dirty="0"/>
              <a:t>NB: L'assiette sur laquelle le premier acompte (60 % avant le 1</a:t>
            </a:r>
            <a:r>
              <a:rPr lang="fr-FR" sz="900" i="1" baseline="30000" dirty="0"/>
              <a:t>er</a:t>
            </a:r>
            <a:r>
              <a:rPr lang="fr-FR" sz="900" i="1" dirty="0"/>
              <a:t> mars 2021) était la masse salariale de 2020 ou, en cas de création d'une entreprise, sur une projection de la masse salariale de 2021. L'assiette sur laquelle le second acompte est calculé, est une projection de la masse salariale de 2021.</a:t>
            </a:r>
            <a:endParaRPr lang="fr-FR" sz="900" dirty="0"/>
          </a:p>
        </p:txBody>
      </p:sp>
      <p:sp>
        <p:nvSpPr>
          <p:cNvPr id="5" name="Espace réservé de l'image des diapositives 4">
            <a:extLst>
              <a:ext uri="{FF2B5EF4-FFF2-40B4-BE49-F238E27FC236}">
                <a16:creationId xmlns:a16="http://schemas.microsoft.com/office/drawing/2014/main" id="{E7EE6ED4-BBAC-44C3-9302-390E839E9DFF}"/>
              </a:ext>
            </a:extLst>
          </p:cNvPr>
          <p:cNvSpPr>
            <a:spLocks noGrp="1" noRot="1" noChangeAspect="1"/>
          </p:cNvSpPr>
          <p:nvPr>
            <p:ph type="sldImg"/>
          </p:nvPr>
        </p:nvSpPr>
        <p:spPr/>
      </p:sp>
    </p:spTree>
    <p:extLst>
      <p:ext uri="{BB962C8B-B14F-4D97-AF65-F5344CB8AC3E}">
        <p14:creationId xmlns:p14="http://schemas.microsoft.com/office/powerpoint/2010/main" val="11727023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1474860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Une convention collective est un accord conclu entre un employeur ou un groupement d’employeurs et une ou plusieurs organisations syndicales représentatives des salariés qui complète la législation du travail par des dispositions spécifiques.</a:t>
            </a:r>
          </a:p>
          <a:p>
            <a:r>
              <a:rPr lang="fr-FR" dirty="0"/>
              <a:t> </a:t>
            </a:r>
          </a:p>
          <a:p>
            <a:r>
              <a:rPr lang="fr-FR" dirty="0"/>
              <a:t>Il existe 3 types de convention collective :</a:t>
            </a:r>
          </a:p>
          <a:p>
            <a:pPr marL="133388" indent="-133388">
              <a:buFont typeface="Arial" panose="020B0604020202020204" pitchFamily="34" charset="0"/>
              <a:buChar char="•"/>
            </a:pPr>
            <a:r>
              <a:rPr lang="fr-FR" dirty="0"/>
              <a:t>1/ La convention collective ordinaire : elle s’applique uniquement aux entreprises entrant dans son champ d’application et adhérentes aux organisations patronales signataires du texte ;</a:t>
            </a:r>
          </a:p>
          <a:p>
            <a:pPr marL="133388" indent="-133388">
              <a:buFont typeface="Arial" panose="020B0604020202020204" pitchFamily="34" charset="0"/>
              <a:buChar char="•"/>
            </a:pPr>
            <a:r>
              <a:rPr lang="fr-FR" dirty="0"/>
              <a:t>2/ La convention collective étendue :  une convention collective ordinaire peut faire l’objet d’un arrêté ministériel d’extension afin de s’appliquer à l’ensemble des employeurs entrant dans son champ d’application professionnel et territorial ;</a:t>
            </a:r>
          </a:p>
          <a:p>
            <a:pPr marL="133388" indent="-133388">
              <a:buFont typeface="Arial" panose="020B0604020202020204" pitchFamily="34" charset="0"/>
              <a:buChar char="•"/>
            </a:pPr>
            <a:r>
              <a:rPr lang="fr-FR" dirty="0"/>
              <a:t>3/ La convention collective élargie : la convention collective étendue peut faire l’objet, à son tour, d’un arrêté ministériel d’élargissement qui la rend alors obligatoire dans une autre branche d’activité ou dans un secteur territorial non couvert par un texte conventionnel.</a:t>
            </a:r>
          </a:p>
          <a:p>
            <a:r>
              <a:rPr lang="fr-FR" dirty="0"/>
              <a:t> </a:t>
            </a:r>
          </a:p>
          <a:p>
            <a:r>
              <a:rPr lang="fr-FR" b="1" dirty="0"/>
              <a:t>Quoi de neuf ?</a:t>
            </a:r>
          </a:p>
          <a:p>
            <a:r>
              <a:rPr lang="fr-FR" dirty="0"/>
              <a:t>Des extensions de conventions collectives nationales sont intervenues et ont été publiées au JORF depuis le précédent numéro d’Actu Collaborateurs. </a:t>
            </a:r>
          </a:p>
          <a:p>
            <a:endParaRPr lang="fr-FR" dirty="0"/>
          </a:p>
          <a:p>
            <a:r>
              <a:rPr lang="fr-FR" dirty="0"/>
              <a:t>L’intégralité des extensions intervenues au cours du trimestre figure dans le Mémo Pratic, sous la forme d’un tableau.</a:t>
            </a:r>
          </a:p>
        </p:txBody>
      </p:sp>
      <p:sp>
        <p:nvSpPr>
          <p:cNvPr id="4" name="Espace réservé de l'image des diapositives 3">
            <a:extLst>
              <a:ext uri="{FF2B5EF4-FFF2-40B4-BE49-F238E27FC236}">
                <a16:creationId xmlns:a16="http://schemas.microsoft.com/office/drawing/2014/main" id="{A70679C3-685A-4088-BC2F-9F07AD4E629A}"/>
              </a:ext>
            </a:extLst>
          </p:cNvPr>
          <p:cNvSpPr>
            <a:spLocks noGrp="1" noRot="1" noChangeAspect="1"/>
          </p:cNvSpPr>
          <p:nvPr>
            <p:ph type="sldImg"/>
          </p:nvPr>
        </p:nvSpPr>
        <p:spPr/>
      </p:sp>
    </p:spTree>
    <p:extLst>
      <p:ext uri="{BB962C8B-B14F-4D97-AF65-F5344CB8AC3E}">
        <p14:creationId xmlns:p14="http://schemas.microsoft.com/office/powerpoint/2010/main" val="41558944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4859291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4305050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479056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Autofit/>
          </a:bodyPr>
          <a:lstStyle/>
          <a:p>
            <a:r>
              <a:rPr lang="fr-FR" sz="900" dirty="0"/>
              <a:t>Les entreprises en cessation des paiements doivent déposer une DCP au greffe du tribunal de commerce ou du tribunal judiciaire (anciennement TGI) dans les 45 jours de la constatation de la situation par les dirigeants.</a:t>
            </a:r>
          </a:p>
          <a:p>
            <a:r>
              <a:rPr lang="fr-FR" sz="400" dirty="0"/>
              <a:t> </a:t>
            </a:r>
          </a:p>
          <a:p>
            <a:r>
              <a:rPr lang="fr-FR" sz="900" dirty="0"/>
              <a:t>En raison de la crise COVID-19, une mesure exceptionnelle avait été mise en place en 2020 : l’état de cessation des paiements était apprécié selon la situation du débiteur au</a:t>
            </a:r>
            <a:br>
              <a:rPr lang="fr-FR" sz="900" dirty="0"/>
            </a:br>
            <a:r>
              <a:rPr lang="fr-FR" sz="900" dirty="0"/>
              <a:t>12 mars 2020 et ce jusqu’au 23 août 2020 inclus. Pour les entreprises ayant constaté leur cessation des paiements entre le 12 mars 2020 et le 23 août 2020, le délai pour faire la déclaration de cessation des paiements avait pris fin au plus tard le 7 octobre 2020, soit</a:t>
            </a:r>
            <a:br>
              <a:rPr lang="fr-FR" sz="900" dirty="0"/>
            </a:br>
            <a:r>
              <a:rPr lang="fr-FR" sz="900" dirty="0"/>
              <a:t>45 jours après la fin de la période dérogatoire.</a:t>
            </a:r>
          </a:p>
          <a:p>
            <a:r>
              <a:rPr lang="fr-FR" sz="400" dirty="0"/>
              <a:t> </a:t>
            </a:r>
          </a:p>
          <a:p>
            <a:r>
              <a:rPr lang="fr-FR" sz="900" dirty="0"/>
              <a:t>En raison de l’amélioration de la situation sanitaire, de la levée progressive des restrictions imposées aux entreprises et de la fin des aides financières mises en place pour les soutenir depuis le début de la pandémie, certaines entreprises risquent de se retrouver en grandes difficultés financières pouvant aboutir à des situations de cessation des paiements. </a:t>
            </a:r>
          </a:p>
          <a:p>
            <a:pPr lvl="0"/>
            <a:endParaRPr lang="fr-FR" sz="400" dirty="0"/>
          </a:p>
          <a:p>
            <a:pPr lvl="0"/>
            <a:r>
              <a:rPr lang="fr-FR" sz="900" i="1" dirty="0"/>
              <a:t>NB : Le non-respect du délai de 45 jours par le dirigeant de la personne morale constitue une faute de gestion. En cas d’aggravation du passif au-delà du 45</a:t>
            </a:r>
            <a:r>
              <a:rPr lang="fr-FR" sz="900" i="1" baseline="30000" dirty="0"/>
              <a:t>ème</a:t>
            </a:r>
            <a:r>
              <a:rPr lang="fr-FR" sz="900" i="1" dirty="0"/>
              <a:t> jour, la faute peut entrainer une action pour insuffisance d’actif.</a:t>
            </a:r>
          </a:p>
          <a:p>
            <a:r>
              <a:rPr lang="fr-FR" sz="400" dirty="0"/>
              <a:t> </a:t>
            </a:r>
          </a:p>
          <a:p>
            <a:r>
              <a:rPr lang="fr-FR" sz="900" dirty="0"/>
              <a:t>Pour tenir compte de l'évolution de la situation sanitaire et économique, des mesures avaient été prises concernant les règles applicables aux entreprises en difficulté :</a:t>
            </a:r>
          </a:p>
          <a:p>
            <a:pPr marL="133388" indent="-133388">
              <a:buFont typeface="Arial" panose="020B0604020202020204" pitchFamily="34" charset="0"/>
              <a:buChar char="•"/>
            </a:pPr>
            <a:r>
              <a:rPr lang="fr-FR" sz="900" dirty="0"/>
              <a:t>Prorogation de la durée de la procédure de conciliation par décision du président du tribunal ;</a:t>
            </a:r>
          </a:p>
          <a:p>
            <a:pPr marL="133388" indent="-133388">
              <a:buFont typeface="Arial" panose="020B0604020202020204" pitchFamily="34" charset="0"/>
              <a:buChar char="•"/>
            </a:pPr>
            <a:r>
              <a:rPr lang="fr-FR" sz="900" dirty="0"/>
              <a:t>Assouplissement de certaines formalités en autorisant certains acteurs des procédures concernant les entreprises en difficulté (mandataire judiciaire, etc.) à communiquer par tout moyen avec le greffe du tribunal ainsi qu'avec les organes juridictionnels de </a:t>
            </a:r>
            <a:br>
              <a:rPr lang="fr-FR" sz="900" dirty="0"/>
            </a:br>
            <a:r>
              <a:rPr lang="fr-FR" sz="900" dirty="0"/>
              <a:t>celles-ci.</a:t>
            </a:r>
          </a:p>
          <a:p>
            <a:pPr lvl="0"/>
            <a:r>
              <a:rPr lang="fr-FR" sz="900" i="1" dirty="0"/>
              <a:t>NB : Ces mesures continuent de s’appliquer jusqu’au 31 décembre 2021.</a:t>
            </a:r>
          </a:p>
        </p:txBody>
      </p:sp>
      <p:sp>
        <p:nvSpPr>
          <p:cNvPr id="5" name="Espace réservé de l'image des diapositives 4">
            <a:extLst>
              <a:ext uri="{FF2B5EF4-FFF2-40B4-BE49-F238E27FC236}">
                <a16:creationId xmlns:a16="http://schemas.microsoft.com/office/drawing/2014/main" id="{CCCCE3C5-77BF-401B-B4A0-5EFE983C7AFB}"/>
              </a:ext>
            </a:extLst>
          </p:cNvPr>
          <p:cNvSpPr>
            <a:spLocks noGrp="1" noRot="1" noChangeAspect="1"/>
          </p:cNvSpPr>
          <p:nvPr>
            <p:ph type="sldImg"/>
          </p:nvPr>
        </p:nvSpPr>
        <p:spPr/>
      </p:sp>
    </p:spTree>
    <p:extLst>
      <p:ext uri="{BB962C8B-B14F-4D97-AF65-F5344CB8AC3E}">
        <p14:creationId xmlns:p14="http://schemas.microsoft.com/office/powerpoint/2010/main" val="512942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Selon les dispositions du PCG, une dotation aux amortissements est comptabilisée, à la clôture de l'exercice, conformément au plan d'amortissement pour chaque actif amortissable même en cas d'absence ou d'insuffisance de bénéfices. </a:t>
            </a:r>
          </a:p>
          <a:p>
            <a:r>
              <a:rPr lang="fr-FR" dirty="0"/>
              <a:t> </a:t>
            </a:r>
          </a:p>
          <a:p>
            <a:r>
              <a:rPr lang="fr-FR" dirty="0"/>
              <a:t>En cas d’arrêt de l’activité, sauf à ce que l’amortissement soit fonction d’un nombre d’unités d’œuvre, l’amortissement des immobilisations incorporelles et corporelles ne peut pas en principe être interrompu pendant la non-utilisation des immobilisations concernées.</a:t>
            </a:r>
          </a:p>
          <a:p>
            <a:r>
              <a:rPr lang="fr-FR" dirty="0"/>
              <a:t> </a:t>
            </a:r>
          </a:p>
          <a:p>
            <a:r>
              <a:rPr lang="fr-FR" dirty="0"/>
              <a:t>Toutefois, en lien avec la crise COVID-19, l’ANC a précisé début 2021 que lorsque le mode d’amortissement linéaire prévu à l’origine correspond à un niveau d’utilisation stable dans le temps sur la base d'une unité d’œuvre pertinente sous-jacente, dans des conditions exceptionnelles, le plan d’amortissement peut être modifié par référence à cette unité d’œuvre sous-jacente avec un effet sur l’exercice en cours et sur les exercices futurs. </a:t>
            </a:r>
          </a:p>
          <a:p>
            <a:r>
              <a:rPr lang="fr-FR" dirty="0"/>
              <a:t> </a:t>
            </a:r>
          </a:p>
          <a:p>
            <a:r>
              <a:rPr lang="fr-FR" dirty="0"/>
              <a:t>Dans ce cas, la dotation aux amortissements peut notamment tenir compte de la moindre consommation des avantages économiques pendant la crise sanitaire. Une information est donnée dans l’annexe des comptes sur les modalités de prise en compte de cette unité d’œuvre et sur les conséquences de l’événement COVID-19 sur la charge d’amortissement.</a:t>
            </a:r>
          </a:p>
          <a:p>
            <a:endParaRPr lang="fr-FR" dirty="0"/>
          </a:p>
        </p:txBody>
      </p:sp>
      <p:sp>
        <p:nvSpPr>
          <p:cNvPr id="4" name="Espace réservé de l'image des diapositives 3">
            <a:extLst>
              <a:ext uri="{FF2B5EF4-FFF2-40B4-BE49-F238E27FC236}">
                <a16:creationId xmlns:a16="http://schemas.microsoft.com/office/drawing/2014/main" id="{0A805CD8-9AB0-44E7-8DF9-063378F036B2}"/>
              </a:ext>
            </a:extLst>
          </p:cNvPr>
          <p:cNvSpPr>
            <a:spLocks noGrp="1" noRot="1" noChangeAspect="1"/>
          </p:cNvSpPr>
          <p:nvPr>
            <p:ph type="sldImg"/>
          </p:nvPr>
        </p:nvSpPr>
        <p:spPr/>
      </p:sp>
    </p:spTree>
    <p:extLst>
      <p:ext uri="{BB962C8B-B14F-4D97-AF65-F5344CB8AC3E}">
        <p14:creationId xmlns:p14="http://schemas.microsoft.com/office/powerpoint/2010/main" val="4898570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Une nouvelle procédure collective simplifiée a été créée dans le cadre des mesures prises pour la sortie de la crise sanitaire.</a:t>
            </a:r>
          </a:p>
          <a:p>
            <a:r>
              <a:rPr lang="fr-FR" dirty="0"/>
              <a:t> </a:t>
            </a:r>
          </a:p>
          <a:p>
            <a:r>
              <a:rPr lang="fr-FR" dirty="0"/>
              <a:t>Elle s’adresse aux « petites entreprises » en cessation de paiements mais qui fonctionnaient dans des conditions satisfaisantes avant la crise. </a:t>
            </a:r>
          </a:p>
          <a:p>
            <a:pPr lvl="0"/>
            <a:endParaRPr lang="fr-FR" dirty="0"/>
          </a:p>
          <a:p>
            <a:pPr lvl="0"/>
            <a:r>
              <a:rPr lang="fr-FR" i="1" dirty="0"/>
              <a:t>NB : Il est prévu de leur faire bénéficier d’un plan de remboursement de leurs créances pour assurer leur pérennité. La procédure s’inspire à la fois des dispositions de la sauvegarde et du redressement judiciaire. </a:t>
            </a:r>
          </a:p>
          <a:p>
            <a:r>
              <a:rPr lang="fr-FR" dirty="0"/>
              <a:t> </a:t>
            </a:r>
          </a:p>
          <a:p>
            <a:r>
              <a:rPr lang="fr-FR" dirty="0"/>
              <a:t>En pratique, l’entreprise concernée fait une requête aux fins d’ouverture d’une procédure de traitement de sortie de crise devant le Tribunal de commerce.</a:t>
            </a:r>
          </a:p>
          <a:p>
            <a:endParaRPr lang="fr-FR" dirty="0"/>
          </a:p>
          <a:p>
            <a:pPr lvl="0"/>
            <a:r>
              <a:rPr lang="fr-FR" dirty="0"/>
              <a:t>Cette démarche peut être engagée notamment lorsque les propositions d’échelonnement du paiement de ses créances ont été refusées par ses créanciers dans le cadre d’échanges amiables.</a:t>
            </a:r>
          </a:p>
          <a:p>
            <a:r>
              <a:rPr lang="fr-FR" dirty="0"/>
              <a:t> </a:t>
            </a:r>
          </a:p>
          <a:p>
            <a:r>
              <a:rPr lang="fr-FR" dirty="0"/>
              <a:t>Cette procédure est ouverte en présence du procureur de la République. Un mandataire est désigné par le tribunal pour veiller à la régularité de la procédure, au respect des droits des créanciers et pour assister le débiteur dans l’élaboration du plan de continuation.</a:t>
            </a:r>
          </a:p>
          <a:p>
            <a:endParaRPr lang="fr-FR" dirty="0"/>
          </a:p>
          <a:p>
            <a:pPr lvl="0"/>
            <a:r>
              <a:rPr lang="fr-FR" dirty="0"/>
              <a:t>Les entreprises doivent être en mesure de présenter un projet de plan de continuation de l’activité dans un bref délai (3 mois). </a:t>
            </a:r>
          </a:p>
        </p:txBody>
      </p:sp>
      <p:sp>
        <p:nvSpPr>
          <p:cNvPr id="5" name="Espace réservé de l'image des diapositives 4">
            <a:extLst>
              <a:ext uri="{FF2B5EF4-FFF2-40B4-BE49-F238E27FC236}">
                <a16:creationId xmlns:a16="http://schemas.microsoft.com/office/drawing/2014/main" id="{CCCCE3C5-77BF-401B-B4A0-5EFE983C7AFB}"/>
              </a:ext>
            </a:extLst>
          </p:cNvPr>
          <p:cNvSpPr>
            <a:spLocks noGrp="1" noRot="1" noChangeAspect="1"/>
          </p:cNvSpPr>
          <p:nvPr>
            <p:ph type="sldImg"/>
          </p:nvPr>
        </p:nvSpPr>
        <p:spPr/>
      </p:sp>
    </p:spTree>
    <p:extLst>
      <p:ext uri="{BB962C8B-B14F-4D97-AF65-F5344CB8AC3E}">
        <p14:creationId xmlns:p14="http://schemas.microsoft.com/office/powerpoint/2010/main" val="38997348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r>
              <a:rPr lang="fr-FR" dirty="0"/>
              <a:t>La procédure permet d’établir un plan de continuation, incluant un échelonnement du paiement du passif sur plusieurs années. </a:t>
            </a:r>
          </a:p>
          <a:p>
            <a:pPr lvl="0"/>
            <a:endParaRPr lang="fr-FR" sz="400" dirty="0"/>
          </a:p>
          <a:p>
            <a:pPr lvl="0"/>
            <a:r>
              <a:rPr lang="fr-FR" dirty="0"/>
              <a:t>La cession de l’entreprise est exclue. </a:t>
            </a:r>
          </a:p>
          <a:p>
            <a:pPr lvl="0"/>
            <a:endParaRPr lang="fr-FR" sz="400" dirty="0"/>
          </a:p>
          <a:p>
            <a:pPr lvl="0"/>
            <a:r>
              <a:rPr lang="fr-FR" dirty="0"/>
              <a:t>Cette procédure bénéficie à la caution personne physique.</a:t>
            </a:r>
          </a:p>
          <a:p>
            <a:r>
              <a:rPr lang="fr-FR" dirty="0"/>
              <a:t> </a:t>
            </a:r>
          </a:p>
          <a:p>
            <a:r>
              <a:rPr lang="fr-FR" dirty="0"/>
              <a:t>Afin de permettre un traitement accéléré, le passif est établi sur déclaration du débiteur et sur des éléments comptables fiables.</a:t>
            </a:r>
          </a:p>
          <a:p>
            <a:r>
              <a:rPr lang="fr-FR" sz="400" dirty="0"/>
              <a:t> </a:t>
            </a:r>
          </a:p>
          <a:p>
            <a:r>
              <a:rPr lang="fr-FR" dirty="0"/>
              <a:t>Suite au jugement d’ouverture, une période d’observation de trois mois permet au débiteur d’établir une liste de chaque créancier identifié dans ses documents comptables. </a:t>
            </a:r>
          </a:p>
          <a:p>
            <a:r>
              <a:rPr lang="fr-FR" sz="400" dirty="0"/>
              <a:t> </a:t>
            </a:r>
          </a:p>
          <a:p>
            <a:r>
              <a:rPr lang="fr-FR" dirty="0"/>
              <a:t>Cette liste transmise au tribunal par l’entreprise est ensuite adressée aux créanciers pour une actualisation ou une contestation du montant des créances. </a:t>
            </a:r>
          </a:p>
          <a:p>
            <a:pPr lvl="0"/>
            <a:r>
              <a:rPr lang="fr-FR" i="1" dirty="0"/>
              <a:t>NB : En cas de contestation, c’est le juge commissaire qui statuera sur le montant de la créance. </a:t>
            </a:r>
          </a:p>
          <a:p>
            <a:r>
              <a:rPr lang="fr-FR" sz="400" dirty="0"/>
              <a:t> </a:t>
            </a:r>
          </a:p>
          <a:p>
            <a:r>
              <a:rPr lang="fr-FR" dirty="0"/>
              <a:t>Si aucun plan n’a pu être arrêté dans le délai de 3 mois, le tribunal pourra prononcer la mise en redressement judiciaire ou en liquidation judiciaire de la société. </a:t>
            </a:r>
          </a:p>
          <a:p>
            <a:endParaRPr lang="fr-FR" sz="400" dirty="0"/>
          </a:p>
          <a:p>
            <a:pPr lvl="0"/>
            <a:r>
              <a:rPr lang="fr-FR" b="1" dirty="0"/>
              <a:t>Qui est concerné ? </a:t>
            </a:r>
          </a:p>
          <a:p>
            <a:pPr lvl="0"/>
            <a:r>
              <a:rPr lang="fr-FR" dirty="0"/>
              <a:t>Pour les petites entreprises (décret à paraître pour la détermination des seuils).</a:t>
            </a:r>
          </a:p>
          <a:p>
            <a:pPr lvl="0"/>
            <a:endParaRPr lang="fr-FR" dirty="0"/>
          </a:p>
          <a:p>
            <a:pPr lvl="0"/>
            <a:r>
              <a:rPr lang="fr-FR" b="1" dirty="0"/>
              <a:t>Quelle est la date d’entrée en vigueur ?</a:t>
            </a:r>
          </a:p>
          <a:p>
            <a:pPr lvl="0"/>
            <a:r>
              <a:rPr lang="fr-FR" dirty="0"/>
              <a:t>Pour les procédures ouvertes du 1</a:t>
            </a:r>
            <a:r>
              <a:rPr lang="fr-FR" baseline="30000" dirty="0"/>
              <a:t>er</a:t>
            </a:r>
            <a:r>
              <a:rPr lang="fr-FR" dirty="0"/>
              <a:t> juin 2021 au 1er juin 2023.</a:t>
            </a:r>
          </a:p>
          <a:p>
            <a:endParaRPr lang="fr-FR" dirty="0"/>
          </a:p>
        </p:txBody>
      </p:sp>
      <p:sp>
        <p:nvSpPr>
          <p:cNvPr id="4" name="Espace réservé de l'image des diapositives 3">
            <a:extLst>
              <a:ext uri="{FF2B5EF4-FFF2-40B4-BE49-F238E27FC236}">
                <a16:creationId xmlns:a16="http://schemas.microsoft.com/office/drawing/2014/main" id="{61C1BEAB-FC64-4FE6-BC04-9867363389B4}"/>
              </a:ext>
            </a:extLst>
          </p:cNvPr>
          <p:cNvSpPr>
            <a:spLocks noGrp="1" noRot="1" noChangeAspect="1"/>
          </p:cNvSpPr>
          <p:nvPr>
            <p:ph type="sldImg"/>
          </p:nvPr>
        </p:nvSpPr>
        <p:spPr/>
      </p:sp>
    </p:spTree>
    <p:extLst>
      <p:ext uri="{BB962C8B-B14F-4D97-AF65-F5344CB8AC3E}">
        <p14:creationId xmlns:p14="http://schemas.microsoft.com/office/powerpoint/2010/main" val="208174101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En raison des contraintes liées à la crise sanitaire, afin de ne pas bloquer le bon fonctionnement des sociétés, il a été procédé à une adaptation temporairement et exceptionnelle des règles de convocation, d’information, de réunion et de délibération des assemblées générales et des réunions des organes dirigeants. </a:t>
            </a:r>
          </a:p>
          <a:p>
            <a:r>
              <a:rPr lang="fr-FR" dirty="0"/>
              <a:t> </a:t>
            </a:r>
          </a:p>
          <a:p>
            <a:r>
              <a:rPr lang="fr-FR" dirty="0"/>
              <a:t>Des mesures permettant des réunions à « huis clos » ont notamment été mises en place pour permettre aux participants de se réunir à distance. Cette mesure temporaire n’est toutefois possible que si le lieu de réunion est affecté par une mesure administrative limitant ou interdisant les rassemblements collectifs pour des motifs sanitaires. </a:t>
            </a:r>
          </a:p>
          <a:p>
            <a:r>
              <a:rPr lang="fr-FR" dirty="0"/>
              <a:t> </a:t>
            </a:r>
          </a:p>
          <a:p>
            <a:r>
              <a:rPr lang="fr-FR" dirty="0"/>
              <a:t>D’autres mesures dérogatoires, mêmes en l’absence de mesures de restriction de rassemblement ou de déplacement, peuvent être appliquées pendant l’état d’urgence sanitaire (recours à la consultation écrite ou au vote par correspondance).</a:t>
            </a:r>
          </a:p>
        </p:txBody>
      </p:sp>
      <p:sp>
        <p:nvSpPr>
          <p:cNvPr id="5" name="Espace réservé de l'image des diapositives 4">
            <a:extLst>
              <a:ext uri="{FF2B5EF4-FFF2-40B4-BE49-F238E27FC236}">
                <a16:creationId xmlns:a16="http://schemas.microsoft.com/office/drawing/2014/main" id="{CCCCE3C5-77BF-401B-B4A0-5EFE983C7AFB}"/>
              </a:ext>
            </a:extLst>
          </p:cNvPr>
          <p:cNvSpPr>
            <a:spLocks noGrp="1" noRot="1" noChangeAspect="1"/>
          </p:cNvSpPr>
          <p:nvPr>
            <p:ph type="sldImg"/>
          </p:nvPr>
        </p:nvSpPr>
        <p:spPr/>
      </p:sp>
    </p:spTree>
    <p:extLst>
      <p:ext uri="{BB962C8B-B14F-4D97-AF65-F5344CB8AC3E}">
        <p14:creationId xmlns:p14="http://schemas.microsoft.com/office/powerpoint/2010/main" val="43572319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sz="1000" dirty="0"/>
              <a:t>Ces mesures ont été prorogées jusqu’au 30 septembre 2021. En pratique, ces règles s’appliquent aux réunions des assemblées et des autres organes collégiaux tenues jusqu’au 30 septembre 2021 inclus. </a:t>
            </a:r>
          </a:p>
          <a:p>
            <a:r>
              <a:rPr lang="fr-FR" sz="1000" dirty="0"/>
              <a:t> </a:t>
            </a:r>
          </a:p>
          <a:p>
            <a:r>
              <a:rPr lang="fr-FR" sz="1000" dirty="0"/>
              <a:t>Sont concernées les dispositions permettant aux sociétés de :</a:t>
            </a:r>
          </a:p>
          <a:p>
            <a:pPr marL="133388" indent="-133388">
              <a:buFont typeface="Arial" panose="020B0604020202020204" pitchFamily="34" charset="0"/>
              <a:buChar char="•"/>
            </a:pPr>
            <a:r>
              <a:rPr lang="fr-FR" sz="1000" dirty="0"/>
              <a:t>Informer les associés de la tenue de l’assemblée générale de manière dématérialisée ;</a:t>
            </a:r>
          </a:p>
          <a:p>
            <a:pPr marL="133388" indent="-133388">
              <a:buFont typeface="Arial" panose="020B0604020202020204" pitchFamily="34" charset="0"/>
              <a:buChar char="•"/>
            </a:pPr>
            <a:r>
              <a:rPr lang="fr-FR" sz="1000" dirty="0"/>
              <a:t>Tenir l’assemblée générale à huis clos ;</a:t>
            </a:r>
          </a:p>
          <a:p>
            <a:pPr marL="133388" indent="-133388">
              <a:buFont typeface="Arial" panose="020B0604020202020204" pitchFamily="34" charset="0"/>
              <a:buChar char="•"/>
            </a:pPr>
            <a:r>
              <a:rPr lang="fr-FR" sz="1000" dirty="0"/>
              <a:t>Recourir avec des conditions assouplies à la conférence audiovisuelle ou téléphonique, à la consultation écrite ou au vote par correspondance.</a:t>
            </a:r>
          </a:p>
          <a:p>
            <a:r>
              <a:rPr lang="fr-FR" sz="1000" dirty="0"/>
              <a:t> </a:t>
            </a:r>
          </a:p>
          <a:p>
            <a:r>
              <a:rPr lang="fr-FR" sz="1000" dirty="0"/>
              <a:t>Par contre, les délais exceptionnels en matière d’approbation des comptes annuels n’ont pas été prolongés et demeurent donc ceux prévus par le texte d’origine. </a:t>
            </a:r>
          </a:p>
          <a:p>
            <a:pPr lvl="0"/>
            <a:endParaRPr lang="fr-FR" sz="1000" i="1" dirty="0"/>
          </a:p>
          <a:p>
            <a:pPr lvl="0"/>
            <a:r>
              <a:rPr lang="fr-FR" sz="1000" i="1" dirty="0"/>
              <a:t>NB : Un délai supplémentaire de 3 mois pour approuver les comptes avait été mis en place pour les sociétés, civiles ou commerciales, qui avaient clôturé leurs comptes entre le</a:t>
            </a:r>
            <a:br>
              <a:rPr lang="fr-FR" sz="1000" i="1" dirty="0"/>
            </a:br>
            <a:r>
              <a:rPr lang="fr-FR" sz="1000" i="1" dirty="0"/>
              <a:t>30 septembre 2019 et le 10 août 2020. </a:t>
            </a:r>
          </a:p>
          <a:p>
            <a:pPr lvl="0"/>
            <a:r>
              <a:rPr lang="fr-FR" sz="1000" i="1" dirty="0"/>
              <a:t>A ce jour, les AGOA relatives aux comptes annuels clos le 31 décembre 2020 bénéficient des mesures liées au huis clos, etc. si elles se tiennent avant le 30 septembre 2021, mais ne sont visées par aucune prolongation de délai pour se tenir en tant que tel.</a:t>
            </a:r>
          </a:p>
          <a:p>
            <a:pPr lvl="0"/>
            <a:r>
              <a:rPr lang="fr-FR" sz="1000" i="1" dirty="0"/>
              <a:t>Une société qui clôture ses comptes au 31 décembre 2020 doit en principe tenir son AGOA dans les 6 mois, soit au plus tard le 30 juin 2021. </a:t>
            </a:r>
          </a:p>
          <a:p>
            <a:pPr lvl="0"/>
            <a:endParaRPr lang="fr-FR" sz="1000" i="1" dirty="0"/>
          </a:p>
          <a:p>
            <a:pPr lvl="0"/>
            <a:r>
              <a:rPr lang="fr-FR" sz="1000" i="1" dirty="0"/>
              <a:t>Nb’ : Si l’assemblée ne peut pas se réunir dans le délai légal, il est possible d’obtenir une prorogation de ce délai de 6 mois en adressant une requête au président du tribunal de commerce.</a:t>
            </a:r>
          </a:p>
          <a:p>
            <a:pPr lvl="0"/>
            <a:endParaRPr lang="fr-FR" sz="1000" i="1" dirty="0"/>
          </a:p>
          <a:p>
            <a:pPr lvl="0"/>
            <a:r>
              <a:rPr lang="fr-FR" sz="1000" b="1" dirty="0"/>
              <a:t>Qui est concerné ? </a:t>
            </a:r>
          </a:p>
          <a:p>
            <a:pPr lvl="0"/>
            <a:r>
              <a:rPr lang="fr-FR" sz="1000" dirty="0"/>
              <a:t>Les sociétés, associations (tenues de respecter un délai légal pour tenir leur AGOA), GIE.</a:t>
            </a:r>
          </a:p>
        </p:txBody>
      </p:sp>
      <p:sp>
        <p:nvSpPr>
          <p:cNvPr id="5" name="Espace réservé de l'image des diapositives 4">
            <a:extLst>
              <a:ext uri="{FF2B5EF4-FFF2-40B4-BE49-F238E27FC236}">
                <a16:creationId xmlns:a16="http://schemas.microsoft.com/office/drawing/2014/main" id="{7F8B4BCB-7FD7-45EF-B6D9-09113DC995CE}"/>
              </a:ext>
            </a:extLst>
          </p:cNvPr>
          <p:cNvSpPr>
            <a:spLocks noGrp="1" noRot="1" noChangeAspect="1"/>
          </p:cNvSpPr>
          <p:nvPr>
            <p:ph type="sldImg"/>
          </p:nvPr>
        </p:nvSpPr>
        <p:spPr/>
      </p:sp>
    </p:spTree>
    <p:extLst>
      <p:ext uri="{BB962C8B-B14F-4D97-AF65-F5344CB8AC3E}">
        <p14:creationId xmlns:p14="http://schemas.microsoft.com/office/powerpoint/2010/main" val="3135416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Les formalités des entreprises sont accomplies auprès des centres de formalités des entreprises (CFE) regroupés en sept réseaux (chambres de commerce et d’industrie, chambres de métiers et de l’artisanat, greffes des tribunaux de commerce, Urssaf, etc.). Chaque entreprise est rattachée à un CFE, lequel dépend de l’activité exercée, de la forme juridique de l’entreprise et du lieu retenus pour l’exercice de cette activité.</a:t>
            </a:r>
          </a:p>
          <a:p>
            <a:r>
              <a:rPr lang="fr-FR" dirty="0"/>
              <a:t> </a:t>
            </a:r>
          </a:p>
          <a:p>
            <a:r>
              <a:rPr lang="fr-FR" dirty="0"/>
              <a:t>Créé par la loi PACTE, le « guichet unique électronique des formalités des entreprises » se substituera totalement aux CFE à compter du</a:t>
            </a:r>
            <a:br>
              <a:rPr lang="fr-FR" dirty="0"/>
            </a:br>
            <a:r>
              <a:rPr lang="fr-FR" dirty="0"/>
              <a:t>1</a:t>
            </a:r>
            <a:r>
              <a:rPr lang="fr-FR" baseline="30000" dirty="0"/>
              <a:t>er</a:t>
            </a:r>
            <a:r>
              <a:rPr lang="fr-FR" dirty="0"/>
              <a:t> janvier 2023. Sa responsabilité a été confiée à l’INPI. </a:t>
            </a:r>
          </a:p>
          <a:p>
            <a:endParaRPr lang="fr-FR" dirty="0"/>
          </a:p>
        </p:txBody>
      </p:sp>
      <p:sp>
        <p:nvSpPr>
          <p:cNvPr id="5" name="Espace réservé de l'image des diapositives 4">
            <a:extLst>
              <a:ext uri="{FF2B5EF4-FFF2-40B4-BE49-F238E27FC236}">
                <a16:creationId xmlns:a16="http://schemas.microsoft.com/office/drawing/2014/main" id="{5714955E-1564-49A4-BF93-86C5938F303C}"/>
              </a:ext>
            </a:extLst>
          </p:cNvPr>
          <p:cNvSpPr>
            <a:spLocks noGrp="1" noRot="1" noChangeAspect="1"/>
          </p:cNvSpPr>
          <p:nvPr>
            <p:ph type="sldImg"/>
          </p:nvPr>
        </p:nvSpPr>
        <p:spPr/>
      </p:sp>
    </p:spTree>
    <p:extLst>
      <p:ext uri="{BB962C8B-B14F-4D97-AF65-F5344CB8AC3E}">
        <p14:creationId xmlns:p14="http://schemas.microsoft.com/office/powerpoint/2010/main" val="297671635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Ont été fixées les conditions de collecte, de gestion et de transmission aux organismes destinataires et autorités compétentes, par le guichet unique électronique, des dossiers de création, de modification de situation et de cessation d’activité des entreprises. </a:t>
            </a:r>
          </a:p>
          <a:p>
            <a:pPr lvl="0"/>
            <a:endParaRPr lang="fr-FR" i="1" dirty="0"/>
          </a:p>
          <a:p>
            <a:pPr lvl="0"/>
            <a:r>
              <a:rPr lang="fr-FR" i="1" dirty="0"/>
              <a:t>NB : En attendant sa mise en place définitive à compter du 1</a:t>
            </a:r>
            <a:r>
              <a:rPr lang="fr-FR" i="1" baseline="30000" dirty="0"/>
              <a:t>er</a:t>
            </a:r>
            <a:r>
              <a:rPr lang="fr-FR" i="1" dirty="0"/>
              <a:t> janvier 2023, ont été définies des modalités transitoires de mise en place du guichet unique électronique, du 1</a:t>
            </a:r>
            <a:r>
              <a:rPr lang="fr-FR" i="1" baseline="30000" dirty="0"/>
              <a:t>er</a:t>
            </a:r>
            <a:r>
              <a:rPr lang="fr-FR" i="1" dirty="0"/>
              <a:t> avril 2021 jusqu’au 31 décembre 2022, pour permettre notamment aux entreprises de s’adapter progressivement à ce nouveau dispositif.</a:t>
            </a:r>
          </a:p>
          <a:p>
            <a:r>
              <a:rPr lang="fr-FR" i="1" dirty="0"/>
              <a:t> </a:t>
            </a:r>
          </a:p>
          <a:p>
            <a:r>
              <a:rPr lang="fr-FR" dirty="0"/>
              <a:t>Ainsi, depuis le 1</a:t>
            </a:r>
            <a:r>
              <a:rPr lang="fr-FR" baseline="30000" dirty="0"/>
              <a:t>er</a:t>
            </a:r>
            <a:r>
              <a:rPr lang="fr-FR" dirty="0"/>
              <a:t> avril 2021, les entreprises peuvent utiliser le guichet unique pour réaliser leurs formalités de création, de modification ou de cessation d’activité. </a:t>
            </a:r>
          </a:p>
          <a:p>
            <a:r>
              <a:rPr lang="fr-FR" dirty="0"/>
              <a:t> </a:t>
            </a:r>
          </a:p>
          <a:p>
            <a:r>
              <a:rPr lang="fr-FR" dirty="0"/>
              <a:t>À compter du 1</a:t>
            </a:r>
            <a:r>
              <a:rPr lang="fr-FR" baseline="30000" dirty="0"/>
              <a:t>er</a:t>
            </a:r>
            <a:r>
              <a:rPr lang="fr-FR" dirty="0"/>
              <a:t> janvier 2023, le recours au guichet unique électronique deviendra obligatoire. </a:t>
            </a:r>
          </a:p>
          <a:p>
            <a:endParaRPr lang="fr-FR" dirty="0"/>
          </a:p>
          <a:p>
            <a:pPr lvl="0"/>
            <a:r>
              <a:rPr lang="fr-FR" b="1" dirty="0"/>
              <a:t>Qui est concerné ? </a:t>
            </a:r>
          </a:p>
          <a:p>
            <a:pPr lvl="0"/>
            <a:r>
              <a:rPr lang="fr-FR" dirty="0"/>
              <a:t>Les entreprises ayant un siège social, un établissement principal, un établissement secondaire ou une adresse en France, ainsi que les entreprises étrangères souhaitant y exercer une activité.</a:t>
            </a:r>
          </a:p>
          <a:p>
            <a:pPr lvl="0"/>
            <a:endParaRPr lang="fr-FR" dirty="0"/>
          </a:p>
          <a:p>
            <a:pPr lvl="0"/>
            <a:r>
              <a:rPr lang="fr-FR" b="1" dirty="0"/>
              <a:t>Quelle est la date d’entrée en vigueur ?</a:t>
            </a:r>
          </a:p>
          <a:p>
            <a:pPr lvl="0"/>
            <a:r>
              <a:rPr lang="fr-FR" dirty="0"/>
              <a:t>A compter du 1</a:t>
            </a:r>
            <a:r>
              <a:rPr lang="fr-FR" baseline="30000" dirty="0"/>
              <a:t>er</a:t>
            </a:r>
            <a:r>
              <a:rPr lang="fr-FR" dirty="0"/>
              <a:t> avril 2021.</a:t>
            </a:r>
          </a:p>
          <a:p>
            <a:endParaRPr lang="fr-FR" dirty="0"/>
          </a:p>
        </p:txBody>
      </p:sp>
      <p:sp>
        <p:nvSpPr>
          <p:cNvPr id="5" name="Espace réservé de l'image des diapositives 4">
            <a:extLst>
              <a:ext uri="{FF2B5EF4-FFF2-40B4-BE49-F238E27FC236}">
                <a16:creationId xmlns:a16="http://schemas.microsoft.com/office/drawing/2014/main" id="{B00B7804-65F8-47DD-8D72-001AD968FAD5}"/>
              </a:ext>
            </a:extLst>
          </p:cNvPr>
          <p:cNvSpPr>
            <a:spLocks noGrp="1" noRot="1" noChangeAspect="1"/>
          </p:cNvSpPr>
          <p:nvPr>
            <p:ph type="sldImg"/>
          </p:nvPr>
        </p:nvSpPr>
        <p:spPr/>
      </p:sp>
    </p:spTree>
    <p:extLst>
      <p:ext uri="{BB962C8B-B14F-4D97-AF65-F5344CB8AC3E}">
        <p14:creationId xmlns:p14="http://schemas.microsoft.com/office/powerpoint/2010/main" val="188875635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r>
              <a:rPr lang="fr-FR" dirty="0"/>
              <a:t>L'extrait K-bis est délivré par le greffe du tribunal de commerce sur simple demande à tout intéressé souhaitant obtenir des informations juridiques sur une société immatriculée au Registre du Commerce et des Sociétés (RCS) ou du Répertoire des Métiers (RM) pour les personnes qui y sont inscrites.</a:t>
            </a:r>
          </a:p>
          <a:p>
            <a:r>
              <a:rPr lang="fr-FR" dirty="0"/>
              <a:t> </a:t>
            </a:r>
          </a:p>
          <a:p>
            <a:r>
              <a:rPr lang="fr-FR" dirty="0"/>
              <a:t>Il regroupe l'ensemble des informations déclarées et des mentions portées au jour de sa délivrance. </a:t>
            </a:r>
          </a:p>
          <a:p>
            <a:pPr lvl="0"/>
            <a:endParaRPr lang="fr-FR" i="1" dirty="0"/>
          </a:p>
          <a:p>
            <a:pPr lvl="0"/>
            <a:r>
              <a:rPr lang="fr-FR" i="1" dirty="0"/>
              <a:t>NB : Toute modification d’un élément de l’extrait K-bis doit être signalée au greffe dans le mois qui suit cet évènement (changement de siège social, dénomination, etc.). Ce document est ainsi actualisé au gré des évènements ponctuant la vie de l’entreprise.</a:t>
            </a:r>
          </a:p>
          <a:p>
            <a:r>
              <a:rPr lang="fr-FR" i="1" dirty="0"/>
              <a:t> </a:t>
            </a:r>
          </a:p>
          <a:p>
            <a:r>
              <a:rPr lang="fr-FR" dirty="0"/>
              <a:t>Les mentions obligatoires que l’on retrouve sur l’extrait K-bis sont : </a:t>
            </a:r>
          </a:p>
          <a:p>
            <a:pPr marL="133388" indent="-133388">
              <a:buFont typeface="Arial" panose="020B0604020202020204" pitchFamily="34" charset="0"/>
              <a:buChar char="•"/>
            </a:pPr>
            <a:r>
              <a:rPr lang="fr-FR" dirty="0"/>
              <a:t>La dénomination sociale (ou le sigle) ;</a:t>
            </a:r>
          </a:p>
          <a:p>
            <a:pPr marL="133388" indent="-133388">
              <a:buFont typeface="Arial" panose="020B0604020202020204" pitchFamily="34" charset="0"/>
              <a:buChar char="•"/>
            </a:pPr>
            <a:r>
              <a:rPr lang="fr-FR" dirty="0"/>
              <a:t>La forme sociale ;</a:t>
            </a:r>
          </a:p>
          <a:p>
            <a:pPr marL="133388" indent="-133388">
              <a:buFont typeface="Arial" panose="020B0604020202020204" pitchFamily="34" charset="0"/>
              <a:buChar char="•"/>
            </a:pPr>
            <a:r>
              <a:rPr lang="fr-FR" dirty="0"/>
              <a:t>Le montant du capital ;</a:t>
            </a:r>
          </a:p>
          <a:p>
            <a:pPr marL="133388" indent="-133388">
              <a:buFont typeface="Arial" panose="020B0604020202020204" pitchFamily="34" charset="0"/>
              <a:buChar char="•"/>
            </a:pPr>
            <a:r>
              <a:rPr lang="fr-FR" dirty="0"/>
              <a:t>L’adresse du siège ;</a:t>
            </a:r>
          </a:p>
          <a:p>
            <a:pPr marL="133388" indent="-133388">
              <a:buFont typeface="Arial" panose="020B0604020202020204" pitchFamily="34" charset="0"/>
              <a:buChar char="•"/>
            </a:pPr>
            <a:r>
              <a:rPr lang="fr-FR" dirty="0"/>
              <a:t>La durée de la société ;</a:t>
            </a:r>
          </a:p>
          <a:p>
            <a:pPr marL="133388" indent="-133388">
              <a:buFont typeface="Arial" panose="020B0604020202020204" pitchFamily="34" charset="0"/>
              <a:buChar char="•"/>
            </a:pPr>
            <a:r>
              <a:rPr lang="fr-FR" dirty="0"/>
              <a:t>L’identité des associés tenus indéfiniment des dettes sociales (associés de sociétés civiles, associés en nom collectif et associés commandités) ;</a:t>
            </a:r>
          </a:p>
          <a:p>
            <a:pPr marL="133388" indent="-133388">
              <a:buFont typeface="Arial" panose="020B0604020202020204" pitchFamily="34" charset="0"/>
              <a:buChar char="•"/>
            </a:pPr>
            <a:r>
              <a:rPr lang="fr-FR" dirty="0"/>
              <a:t>L’identité des personnes gérant la société ou ayant le pouvoir de l’engager.</a:t>
            </a:r>
          </a:p>
          <a:p>
            <a:r>
              <a:rPr lang="fr-FR" dirty="0"/>
              <a:t> </a:t>
            </a:r>
          </a:p>
          <a:p>
            <a:r>
              <a:rPr lang="fr-FR" dirty="0"/>
              <a:t>Un extrait K-bis, généralement de moins de trois mois, doit être fourni pour accomplir certaines démarches administratives.</a:t>
            </a:r>
          </a:p>
          <a:p>
            <a:endParaRPr lang="fr-FR" dirty="0"/>
          </a:p>
        </p:txBody>
      </p:sp>
      <p:sp>
        <p:nvSpPr>
          <p:cNvPr id="5" name="Espace réservé de l'image des diapositives 4">
            <a:extLst>
              <a:ext uri="{FF2B5EF4-FFF2-40B4-BE49-F238E27FC236}">
                <a16:creationId xmlns:a16="http://schemas.microsoft.com/office/drawing/2014/main" id="{BDB361AF-6F20-4B64-B9B5-63AF93E94D29}"/>
              </a:ext>
            </a:extLst>
          </p:cNvPr>
          <p:cNvSpPr>
            <a:spLocks noGrp="1" noRot="1" noChangeAspect="1"/>
          </p:cNvSpPr>
          <p:nvPr>
            <p:ph type="sldImg"/>
          </p:nvPr>
        </p:nvSpPr>
        <p:spPr/>
      </p:sp>
    </p:spTree>
    <p:extLst>
      <p:ext uri="{BB962C8B-B14F-4D97-AF65-F5344CB8AC3E}">
        <p14:creationId xmlns:p14="http://schemas.microsoft.com/office/powerpoint/2010/main" val="33138232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L’obligation de produire un extrait d’immatriculation au RCS ou au RM est supprimée dans 55 procédures administratives. À la place, les entreprises devront simplement communiquer leur numéro SIREN. </a:t>
            </a:r>
          </a:p>
          <a:p>
            <a:r>
              <a:rPr lang="fr-FR" dirty="0"/>
              <a:t> </a:t>
            </a:r>
          </a:p>
          <a:p>
            <a:r>
              <a:rPr lang="fr-FR" dirty="0"/>
              <a:t>Ces procédures concernent des domaines variés de la vie des entreprises dans leur relation avec l’administration et peuvent porter notamment sur une demande d’autorisation d’exploitation commerciale, une demande d’ouverture d’une procédure de sauvegarde, de redressement ou de liquidation judiciaire ou sur la preuve de l’absence de cas d’exclusion d’un candidat à un marché public.</a:t>
            </a:r>
          </a:p>
          <a:p>
            <a:pPr lvl="0"/>
            <a:endParaRPr lang="fr-FR" i="1" dirty="0"/>
          </a:p>
          <a:p>
            <a:pPr lvl="0"/>
            <a:r>
              <a:rPr lang="fr-FR" i="1" dirty="0"/>
              <a:t>NB : Munie du numéro SIREN, l’administration chargée d’instruire la procédure concernée pourra recueillir les données relatives à l’entreprise qui lui sont nécessaires par l’intermédiaire du site internet : https://annuaireentreprises.data.gouv.fr/</a:t>
            </a:r>
          </a:p>
          <a:p>
            <a:pPr lvl="0"/>
            <a:endParaRPr lang="fr-FR" i="1" dirty="0"/>
          </a:p>
          <a:p>
            <a:pPr lvl="0"/>
            <a:r>
              <a:rPr lang="fr-FR" b="1" dirty="0"/>
              <a:t>Qui est concerné ? </a:t>
            </a:r>
          </a:p>
          <a:p>
            <a:pPr lvl="0"/>
            <a:r>
              <a:rPr lang="fr-FR" dirty="0"/>
              <a:t>Les entreprises immatriculées au RCS ou au RM.</a:t>
            </a:r>
          </a:p>
          <a:p>
            <a:pPr lvl="0"/>
            <a:endParaRPr lang="fr-FR" dirty="0"/>
          </a:p>
          <a:p>
            <a:r>
              <a:rPr lang="fr-FR" b="1" dirty="0"/>
              <a:t>Quelle est la date d’entrée en vigueur ?</a:t>
            </a:r>
          </a:p>
          <a:p>
            <a:pPr lvl="0"/>
            <a:r>
              <a:rPr lang="fr-FR" dirty="0"/>
              <a:t>A compter du 23 novembre 2021.</a:t>
            </a:r>
          </a:p>
          <a:p>
            <a:endParaRPr lang="fr-FR" dirty="0"/>
          </a:p>
        </p:txBody>
      </p:sp>
      <p:sp>
        <p:nvSpPr>
          <p:cNvPr id="5" name="Espace réservé de l'image des diapositives 4">
            <a:extLst>
              <a:ext uri="{FF2B5EF4-FFF2-40B4-BE49-F238E27FC236}">
                <a16:creationId xmlns:a16="http://schemas.microsoft.com/office/drawing/2014/main" id="{CE031A7C-DDAA-4111-8640-33EE0D876DFE}"/>
              </a:ext>
            </a:extLst>
          </p:cNvPr>
          <p:cNvSpPr>
            <a:spLocks noGrp="1" noRot="1" noChangeAspect="1"/>
          </p:cNvSpPr>
          <p:nvPr>
            <p:ph type="sldImg"/>
          </p:nvPr>
        </p:nvSpPr>
        <p:spPr/>
      </p:sp>
    </p:spTree>
    <p:extLst>
      <p:ext uri="{BB962C8B-B14F-4D97-AF65-F5344CB8AC3E}">
        <p14:creationId xmlns:p14="http://schemas.microsoft.com/office/powerpoint/2010/main" val="233438227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En l’absence de disposition légale, la rémunération du gérant est décidée soit par les statuts, soit par une décision collective des associés.</a:t>
            </a:r>
          </a:p>
          <a:p>
            <a:endParaRPr lang="fr-FR" dirty="0"/>
          </a:p>
          <a:p>
            <a:pPr lvl="0"/>
            <a:r>
              <a:rPr lang="fr-FR" i="1" dirty="0"/>
              <a:t>NB : La rémunération du gérant est rarement fixée à l'avance dans les statuts de la société. En effet dans un tel cas, toute modification ultérieure de cette rémunération ne pourrait être décidée par les associés que dans le cadre d'une assemblée générale extraordinaire.</a:t>
            </a:r>
          </a:p>
          <a:p>
            <a:r>
              <a:rPr lang="fr-FR" dirty="0"/>
              <a:t> </a:t>
            </a:r>
          </a:p>
          <a:p>
            <a:r>
              <a:rPr lang="fr-FR" dirty="0"/>
              <a:t>Selon une jurisprudence constante, la fixation de la rémunération du gérant n’est pas soumise à la procédure des conventions réglementées. En outre, un gérant qui a également la qualité d’associé peut prendre part au vote de sa rémunération. </a:t>
            </a:r>
          </a:p>
          <a:p>
            <a:endParaRPr lang="fr-FR" dirty="0"/>
          </a:p>
          <a:p>
            <a:pPr lvl="0"/>
            <a:r>
              <a:rPr lang="fr-FR" i="1" dirty="0"/>
              <a:t>NB : Cependant, cette décision ne doit pas caractériser un abus de majorité de la part de l’associé majoritaire qui veut se verser une rémunération au titre de son mandat social. </a:t>
            </a:r>
          </a:p>
        </p:txBody>
      </p:sp>
      <p:sp>
        <p:nvSpPr>
          <p:cNvPr id="5" name="Espace réservé de l'image des diapositives 4">
            <a:extLst>
              <a:ext uri="{FF2B5EF4-FFF2-40B4-BE49-F238E27FC236}">
                <a16:creationId xmlns:a16="http://schemas.microsoft.com/office/drawing/2014/main" id="{268DA135-C37D-49A2-9009-362676BD6BF7}"/>
              </a:ext>
            </a:extLst>
          </p:cNvPr>
          <p:cNvSpPr>
            <a:spLocks noGrp="1" noRot="1" noChangeAspect="1"/>
          </p:cNvSpPr>
          <p:nvPr>
            <p:ph type="sldImg"/>
          </p:nvPr>
        </p:nvSpPr>
        <p:spPr/>
      </p:sp>
    </p:spTree>
    <p:extLst>
      <p:ext uri="{BB962C8B-B14F-4D97-AF65-F5344CB8AC3E}">
        <p14:creationId xmlns:p14="http://schemas.microsoft.com/office/powerpoint/2010/main" val="257530022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La loi ne définit pas la composition de la rémunération du gérant. Il revient donc aux tribunaux de déterminer si les sommes versées au dirigeant sont un élément de sa rémunération versée au titre du mandat social. </a:t>
            </a:r>
          </a:p>
          <a:p>
            <a:r>
              <a:rPr lang="fr-FR" dirty="0"/>
              <a:t> </a:t>
            </a:r>
          </a:p>
          <a:p>
            <a:r>
              <a:rPr lang="fr-FR" dirty="0"/>
              <a:t>A ce titre, l’attribution d’une prime exceptionnelle au gérant ne s’analyse pas en une convention passée entre ce dernier et la société mais en la fixation d’un élément de sa rémunération.</a:t>
            </a:r>
          </a:p>
          <a:p>
            <a:r>
              <a:rPr lang="fr-FR" dirty="0"/>
              <a:t> </a:t>
            </a:r>
          </a:p>
          <a:p>
            <a:r>
              <a:rPr lang="fr-FR" dirty="0"/>
              <a:t>En conséquence, l’associé gérant peut prendre part au vote relatif à l’attribution, à son profit, d’une prime exceptionnelle. </a:t>
            </a:r>
          </a:p>
          <a:p>
            <a:pPr lvl="0"/>
            <a:r>
              <a:rPr lang="fr-FR" i="1" dirty="0"/>
              <a:t>Nb : Contrairement aux sociétés anonymes, pour lesquelles la loi prévoit que les rémunérations exceptionnelles versées aux administrateurs ou aux membres du conseil de surveillance sont soumises à la procédure des conventions réglementées, il n’existe pas de disposition analogue pour les SARL.</a:t>
            </a:r>
          </a:p>
          <a:p>
            <a:pPr lvl="0"/>
            <a:endParaRPr lang="fr-FR" i="1" dirty="0"/>
          </a:p>
          <a:p>
            <a:pPr lvl="0"/>
            <a:r>
              <a:rPr lang="fr-FR" b="1" dirty="0"/>
              <a:t>Qui est concerné ? </a:t>
            </a:r>
          </a:p>
          <a:p>
            <a:pPr lvl="0"/>
            <a:r>
              <a:rPr lang="fr-FR" dirty="0"/>
              <a:t>Les gérants de SARL qui ont également la qualité d’associé. </a:t>
            </a:r>
          </a:p>
          <a:p>
            <a:pPr lvl="0"/>
            <a:endParaRPr lang="fr-FR" dirty="0"/>
          </a:p>
          <a:p>
            <a:pPr lvl="0"/>
            <a:r>
              <a:rPr lang="fr-FR" b="1" dirty="0"/>
              <a:t>Quelle est la date d’entrée en vigueur ?</a:t>
            </a:r>
          </a:p>
          <a:p>
            <a:pPr lvl="0"/>
            <a:r>
              <a:rPr lang="fr-FR" dirty="0"/>
              <a:t>Application immédiate.</a:t>
            </a:r>
          </a:p>
          <a:p>
            <a:endParaRPr lang="fr-FR" dirty="0"/>
          </a:p>
        </p:txBody>
      </p:sp>
      <p:sp>
        <p:nvSpPr>
          <p:cNvPr id="5" name="Espace réservé de l'image des diapositives 4">
            <a:extLst>
              <a:ext uri="{FF2B5EF4-FFF2-40B4-BE49-F238E27FC236}">
                <a16:creationId xmlns:a16="http://schemas.microsoft.com/office/drawing/2014/main" id="{22683A1F-BA06-41E6-A35A-65539B80B4C5}"/>
              </a:ext>
            </a:extLst>
          </p:cNvPr>
          <p:cNvSpPr>
            <a:spLocks noGrp="1" noRot="1" noChangeAspect="1"/>
          </p:cNvSpPr>
          <p:nvPr>
            <p:ph type="sldImg"/>
          </p:nvPr>
        </p:nvSpPr>
        <p:spPr/>
      </p:sp>
    </p:spTree>
    <p:extLst>
      <p:ext uri="{BB962C8B-B14F-4D97-AF65-F5344CB8AC3E}">
        <p14:creationId xmlns:p14="http://schemas.microsoft.com/office/powerpoint/2010/main" val="48186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Les « petites entreprises » ont la possibilité de considérer que les périodes d’interruption ou de réduction d’activité sont représentatives d’une moindre consommation des avantages économiques de l’immobilisation concernée et, par conséquent, de reporter à la fin du plan d’amortissement initial les dotations aux amortissements ainsi différées. </a:t>
            </a:r>
          </a:p>
          <a:p>
            <a:pPr lvl="0"/>
            <a:endParaRPr lang="fr-FR" dirty="0"/>
          </a:p>
          <a:p>
            <a:pPr lvl="0"/>
            <a:r>
              <a:rPr lang="fr-FR" i="1" dirty="0"/>
              <a:t>NB : Il est rappelé que, dans tous les cas, si la valeur actuelle d’une immobilisation devient inférieure à sa valeur nette comptable, une dépréciation doit être constatée. </a:t>
            </a:r>
          </a:p>
          <a:p>
            <a:r>
              <a:rPr lang="fr-FR" dirty="0"/>
              <a:t> </a:t>
            </a:r>
          </a:p>
          <a:p>
            <a:r>
              <a:rPr lang="fr-FR" dirty="0"/>
              <a:t>Si besoin, l’entité complète cet amortissement économique d’un amortissement dérogatoire.</a:t>
            </a:r>
          </a:p>
          <a:p>
            <a:endParaRPr lang="fr-FR" dirty="0"/>
          </a:p>
        </p:txBody>
      </p:sp>
      <p:sp>
        <p:nvSpPr>
          <p:cNvPr id="4" name="Espace réservé de l'image des diapositives 3">
            <a:extLst>
              <a:ext uri="{FF2B5EF4-FFF2-40B4-BE49-F238E27FC236}">
                <a16:creationId xmlns:a16="http://schemas.microsoft.com/office/drawing/2014/main" id="{75270DED-7356-41EE-89B2-563A1854D391}"/>
              </a:ext>
            </a:extLst>
          </p:cNvPr>
          <p:cNvSpPr>
            <a:spLocks noGrp="1" noRot="1" noChangeAspect="1"/>
          </p:cNvSpPr>
          <p:nvPr>
            <p:ph type="sldImg"/>
          </p:nvPr>
        </p:nvSpPr>
        <p:spPr/>
      </p:sp>
    </p:spTree>
    <p:extLst>
      <p:ext uri="{BB962C8B-B14F-4D97-AF65-F5344CB8AC3E}">
        <p14:creationId xmlns:p14="http://schemas.microsoft.com/office/powerpoint/2010/main" val="255374370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Dans les SARL, les parts sociales doivent être souscrites en totalité par les associés qui réalisent l’apport au moment de la constitution ou lors d’une augmentation de capital. </a:t>
            </a:r>
          </a:p>
          <a:p>
            <a:r>
              <a:rPr lang="fr-FR" dirty="0"/>
              <a:t> </a:t>
            </a:r>
          </a:p>
          <a:p>
            <a:r>
              <a:rPr lang="fr-FR" dirty="0"/>
              <a:t>Les parts représentatives des apports en numéraire doivent être libérées au minimum d'un cinquième de leur montant.</a:t>
            </a:r>
          </a:p>
          <a:p>
            <a:r>
              <a:rPr lang="fr-FR" dirty="0"/>
              <a:t> </a:t>
            </a:r>
          </a:p>
          <a:p>
            <a:r>
              <a:rPr lang="fr-FR" dirty="0"/>
              <a:t>La libération du surplus intervient en une ou plusieurs fois sur décision du gérant, dans un délai qui ne peut excéder 5 ans à compter de l'immatriculation de la société au RCS. </a:t>
            </a:r>
          </a:p>
          <a:p>
            <a:endParaRPr lang="fr-FR" dirty="0"/>
          </a:p>
          <a:p>
            <a:pPr lvl="0"/>
            <a:r>
              <a:rPr lang="fr-FR" i="1" dirty="0"/>
              <a:t>NB : Dans le délai légal de 5 ans, la libération du capital peut intervenir par compensation d’une créance dont disposerait l’associé à l’encontre de la société. </a:t>
            </a:r>
          </a:p>
          <a:p>
            <a:r>
              <a:rPr lang="fr-FR" i="1" dirty="0"/>
              <a:t> </a:t>
            </a:r>
          </a:p>
          <a:p>
            <a:r>
              <a:rPr lang="fr-FR" dirty="0"/>
              <a:t>Lorsqu'il n'a pas été procédé dans le délai de 5 ans aux appels de fonds, tout intéressé peut demander au président du tribunal de commerce statuant en référé, soit d'enjoindre sous astreinte au(x) gérant(s) de procéder à ces appels de fonds, soit de désigner un mandataire chargé de procéder à cette formalité. </a:t>
            </a:r>
          </a:p>
          <a:p>
            <a:r>
              <a:rPr lang="fr-FR" dirty="0"/>
              <a:t> </a:t>
            </a:r>
          </a:p>
          <a:p>
            <a:r>
              <a:rPr lang="fr-FR" dirty="0"/>
              <a:t>L’ouverture d'une procédure collective à l'encontre de la société rend exigible le solde du capital non libéré. </a:t>
            </a:r>
          </a:p>
          <a:p>
            <a:endParaRPr lang="fr-FR" dirty="0"/>
          </a:p>
        </p:txBody>
      </p:sp>
      <p:sp>
        <p:nvSpPr>
          <p:cNvPr id="5" name="Espace réservé de l'image des diapositives 4">
            <a:extLst>
              <a:ext uri="{FF2B5EF4-FFF2-40B4-BE49-F238E27FC236}">
                <a16:creationId xmlns:a16="http://schemas.microsoft.com/office/drawing/2014/main" id="{00DD3802-2E30-4EC5-A7BC-75937995B1E0}"/>
              </a:ext>
            </a:extLst>
          </p:cNvPr>
          <p:cNvSpPr>
            <a:spLocks noGrp="1" noRot="1" noChangeAspect="1"/>
          </p:cNvSpPr>
          <p:nvPr>
            <p:ph type="sldImg"/>
          </p:nvPr>
        </p:nvSpPr>
        <p:spPr/>
      </p:sp>
    </p:spTree>
    <p:extLst>
      <p:ext uri="{BB962C8B-B14F-4D97-AF65-F5344CB8AC3E}">
        <p14:creationId xmlns:p14="http://schemas.microsoft.com/office/powerpoint/2010/main" val="41405580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Autofit/>
          </a:bodyPr>
          <a:lstStyle/>
          <a:p>
            <a:r>
              <a:rPr lang="fr-FR" dirty="0"/>
              <a:t>Chaque associé est débiteur envers la société de tout ce qu'il a promis de lui apporter en nature, en numéraire ou en industrie. Cet engagement d’apport fait naître une dette dont l’associé est personnellement débiteur envers la société.</a:t>
            </a:r>
          </a:p>
          <a:p>
            <a:r>
              <a:rPr lang="fr-FR" sz="400" dirty="0"/>
              <a:t> </a:t>
            </a:r>
          </a:p>
          <a:p>
            <a:r>
              <a:rPr lang="fr-FR" dirty="0"/>
              <a:t>En cas de cession de parts sociales non libérées intégralement, l’obligation de libération du capital n’est pas transmise à l’acquéreur des parts. </a:t>
            </a:r>
          </a:p>
          <a:p>
            <a:r>
              <a:rPr lang="fr-FR" sz="400" dirty="0"/>
              <a:t> </a:t>
            </a:r>
          </a:p>
          <a:p>
            <a:r>
              <a:rPr lang="fr-FR" dirty="0"/>
              <a:t>Seul le cédant est tenu de libérer les sommes qu’il a promis d’apporter au moment de la souscription des parts. </a:t>
            </a:r>
          </a:p>
          <a:p>
            <a:endParaRPr lang="fr-FR" sz="400" dirty="0"/>
          </a:p>
          <a:p>
            <a:pPr lvl="0"/>
            <a:r>
              <a:rPr lang="fr-FR" i="1" dirty="0"/>
              <a:t>NB : Le cédant reste donc redevable envers la société de la part de capital social qu’il n’a pas libérée, alors qu’il n’est plus propriétaire des parts cédées.</a:t>
            </a:r>
          </a:p>
          <a:p>
            <a:pPr lvl="0"/>
            <a:r>
              <a:rPr lang="fr-FR" i="1" dirty="0"/>
              <a:t>Toutefois, une clause dans le contrat de cession peut valablement prévoir que le cessionnaire s’engage à libérer personnellement le capital restant à verser à la société moyennant une réduction du prix de cession des titres. </a:t>
            </a:r>
          </a:p>
          <a:p>
            <a:pPr lvl="0"/>
            <a:r>
              <a:rPr lang="fr-FR" i="1" dirty="0"/>
              <a:t>La règle est différente pour les sociétés par actions (SA, SAS et SCA). En effet, une disposition légale spécifique prévoit que le cessionnaire d’actions est solidairement tenu du montant non libéré du capital avec le cédant. </a:t>
            </a:r>
          </a:p>
          <a:p>
            <a:pPr lvl="0"/>
            <a:endParaRPr lang="fr-FR" sz="1000" i="1" dirty="0"/>
          </a:p>
          <a:p>
            <a:pPr lvl="0"/>
            <a:r>
              <a:rPr lang="fr-FR" b="1" dirty="0"/>
              <a:t>Qui est concerné ?</a:t>
            </a:r>
          </a:p>
          <a:p>
            <a:pPr lvl="0"/>
            <a:r>
              <a:rPr lang="fr-FR" dirty="0"/>
              <a:t>Les SARL, SCI, SNC.</a:t>
            </a:r>
          </a:p>
        </p:txBody>
      </p:sp>
      <p:sp>
        <p:nvSpPr>
          <p:cNvPr id="5" name="Espace réservé de l'image des diapositives 4">
            <a:extLst>
              <a:ext uri="{FF2B5EF4-FFF2-40B4-BE49-F238E27FC236}">
                <a16:creationId xmlns:a16="http://schemas.microsoft.com/office/drawing/2014/main" id="{4A5B3241-9DEA-4D2F-80CB-554A67671323}"/>
              </a:ext>
            </a:extLst>
          </p:cNvPr>
          <p:cNvSpPr>
            <a:spLocks noGrp="1" noRot="1" noChangeAspect="1"/>
          </p:cNvSpPr>
          <p:nvPr>
            <p:ph type="sldImg"/>
          </p:nvPr>
        </p:nvSpPr>
        <p:spPr/>
      </p:sp>
    </p:spTree>
    <p:extLst>
      <p:ext uri="{BB962C8B-B14F-4D97-AF65-F5344CB8AC3E}">
        <p14:creationId xmlns:p14="http://schemas.microsoft.com/office/powerpoint/2010/main" val="190462340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r>
              <a:rPr lang="fr-FR" dirty="0"/>
              <a:t>La révocation du gérant de SARL est décidée par les associés. En cas de pluralité de gérants, l'un d'entre eux peut convoquer l'assemblée ou consulter les associés par correspondance sur la révocation d'un ou plusieurs des autres gérants.</a:t>
            </a:r>
          </a:p>
          <a:p>
            <a:r>
              <a:rPr lang="fr-FR" dirty="0"/>
              <a:t> </a:t>
            </a:r>
          </a:p>
          <a:p>
            <a:r>
              <a:rPr lang="fr-FR" dirty="0"/>
              <a:t>Mais s'il n'existe qu'un seul gérant, il est peu vraisemblable que celui-ci prenne l'initiative de la consultation et même qu'il donne suite à la demande formée par un ou plusieurs associés de convoquer une assemblée ou de faire inscrire un point ou un projet de résolution portant sur sa révocation à l'ordre du jour.</a:t>
            </a:r>
          </a:p>
          <a:p>
            <a:pPr lvl="0"/>
            <a:r>
              <a:rPr lang="fr-FR" i="1" dirty="0"/>
              <a:t>NB : En cas de refus du gérant de convoquer l'assemblée, les associés peuvent demander au président du tribunal de commerce, statuant en référé, la désignation d'un mandataire chargé de convoquer l'assemblée et de fixer son ordre du jour. </a:t>
            </a:r>
          </a:p>
          <a:p>
            <a:r>
              <a:rPr lang="fr-FR" dirty="0"/>
              <a:t> </a:t>
            </a:r>
          </a:p>
          <a:p>
            <a:r>
              <a:rPr lang="fr-FR" dirty="0"/>
              <a:t>La révocation du gérant requiert une décision d'associés représentant plus de la moitié des parts sociales, à moins que les statuts prévoient une majorité plus forte. </a:t>
            </a:r>
          </a:p>
          <a:p>
            <a:r>
              <a:rPr lang="fr-FR" dirty="0"/>
              <a:t> </a:t>
            </a:r>
          </a:p>
          <a:p>
            <a:r>
              <a:rPr lang="fr-FR" dirty="0"/>
              <a:t>Si la majorité requise n'est pas obtenue sur première consultation, il peut être organisé une deuxième consultation des associés, statuant à la majorité des votes émis.</a:t>
            </a:r>
          </a:p>
          <a:p>
            <a:r>
              <a:rPr lang="fr-FR" dirty="0"/>
              <a:t> </a:t>
            </a:r>
          </a:p>
          <a:p>
            <a:r>
              <a:rPr lang="fr-FR" dirty="0"/>
              <a:t>Toutefois, les statuts peuvent exclure cette deuxième consultation ou prévoir une majorité plus forte pour les deux consultations.</a:t>
            </a:r>
          </a:p>
          <a:p>
            <a:pPr lvl="0"/>
            <a:r>
              <a:rPr lang="fr-FR" i="1" dirty="0"/>
              <a:t>NB : A défaut de pouvoir révoquer en assemblée un gérant, tout associé peut demander en justice la révocation du ou des gérants à condition de justifier d’une cause légitime. C’est la révocation judiciaire.</a:t>
            </a:r>
          </a:p>
          <a:p>
            <a:endParaRPr lang="fr-FR" dirty="0"/>
          </a:p>
        </p:txBody>
      </p:sp>
      <p:sp>
        <p:nvSpPr>
          <p:cNvPr id="4" name="Espace réservé de l'image des diapositives 3">
            <a:extLst>
              <a:ext uri="{FF2B5EF4-FFF2-40B4-BE49-F238E27FC236}">
                <a16:creationId xmlns:a16="http://schemas.microsoft.com/office/drawing/2014/main" id="{EF083F00-BBE4-4D5B-BE7A-2A14935ADF16}"/>
              </a:ext>
            </a:extLst>
          </p:cNvPr>
          <p:cNvSpPr>
            <a:spLocks noGrp="1" noRot="1" noChangeAspect="1"/>
          </p:cNvSpPr>
          <p:nvPr>
            <p:ph type="sldImg"/>
          </p:nvPr>
        </p:nvSpPr>
        <p:spPr/>
      </p:sp>
    </p:spTree>
    <p:extLst>
      <p:ext uri="{BB962C8B-B14F-4D97-AF65-F5344CB8AC3E}">
        <p14:creationId xmlns:p14="http://schemas.microsoft.com/office/powerpoint/2010/main" val="8346934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Selon le Code de commerce, le gérant d’une SARL peut être révoqué par décision adoptée par un ou plusieurs associés représentant plus de la moitié des parts sociales.</a:t>
            </a:r>
          </a:p>
          <a:p>
            <a:r>
              <a:rPr lang="fr-FR" dirty="0"/>
              <a:t> </a:t>
            </a:r>
          </a:p>
          <a:p>
            <a:r>
              <a:rPr lang="fr-FR" dirty="0"/>
              <a:t>Autrement dit, lorsque la SARL ne comporte que deux associés, la décision de révocation d'un gérant minoritaire associé peut résulter du seul vote de l'associé possédant plus de la moitié des parts sociales.</a:t>
            </a:r>
          </a:p>
          <a:p>
            <a:r>
              <a:rPr lang="fr-FR" dirty="0"/>
              <a:t> </a:t>
            </a:r>
          </a:p>
          <a:p>
            <a:r>
              <a:rPr lang="fr-FR" dirty="0"/>
              <a:t>Si les statuts prévoient que les décisions relatives à la nomination ou à la révocation de la gérance doivent être prises par des associés représentant plus de la moitié des parts sociales, le terme « des associés » doit être compris comme faisant référence de manière générique à « un ou plusieurs associés » ayant pris part au vote et non comme imposant, pour ce vote, la présence des deux associés.</a:t>
            </a:r>
          </a:p>
          <a:p>
            <a:endParaRPr lang="fr-FR" dirty="0"/>
          </a:p>
          <a:p>
            <a:pPr lvl="0"/>
            <a:r>
              <a:rPr lang="fr-FR" i="1" dirty="0"/>
              <a:t>NB : Pour éviter tout litige, une attention toute particulière doit être apporter à la rédaction des statuts soit en indiquant que la décision doit être adoptée par un ou plusieurs associés, soit, au contraire, en imposant la présence d’un nombre déterminé d’associés pour l’adoption de certaines décisions.</a:t>
            </a:r>
          </a:p>
          <a:p>
            <a:pPr lvl="0"/>
            <a:endParaRPr lang="fr-FR" i="1" dirty="0"/>
          </a:p>
          <a:p>
            <a:pPr lvl="0"/>
            <a:r>
              <a:rPr lang="fr-FR" b="1" dirty="0"/>
              <a:t>Qui est concerné ? </a:t>
            </a:r>
          </a:p>
          <a:p>
            <a:pPr lvl="0"/>
            <a:r>
              <a:rPr lang="fr-FR" dirty="0"/>
              <a:t>Les gérants de SARL.</a:t>
            </a:r>
          </a:p>
        </p:txBody>
      </p:sp>
      <p:sp>
        <p:nvSpPr>
          <p:cNvPr id="5" name="Espace réservé de l'image des diapositives 4">
            <a:extLst>
              <a:ext uri="{FF2B5EF4-FFF2-40B4-BE49-F238E27FC236}">
                <a16:creationId xmlns:a16="http://schemas.microsoft.com/office/drawing/2014/main" id="{FD8767FA-F892-4738-BD21-F9977D3D7D14}"/>
              </a:ext>
            </a:extLst>
          </p:cNvPr>
          <p:cNvSpPr>
            <a:spLocks noGrp="1" noRot="1" noChangeAspect="1"/>
          </p:cNvSpPr>
          <p:nvPr>
            <p:ph type="sldImg"/>
          </p:nvPr>
        </p:nvSpPr>
        <p:spPr/>
      </p:sp>
    </p:spTree>
    <p:extLst>
      <p:ext uri="{BB962C8B-B14F-4D97-AF65-F5344CB8AC3E}">
        <p14:creationId xmlns:p14="http://schemas.microsoft.com/office/powerpoint/2010/main" val="29793651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Contrairement aux SA, la loi n'indique pas à quel endroit doit se réunir l'assemblée générale des associés de la SARL. Les statuts peuvent donc utilement prévoir le lieu de ces réunions. </a:t>
            </a:r>
          </a:p>
          <a:p>
            <a:r>
              <a:rPr lang="fr-FR" dirty="0"/>
              <a:t> </a:t>
            </a:r>
          </a:p>
          <a:p>
            <a:r>
              <a:rPr lang="fr-FR" dirty="0"/>
              <a:t>En cas de silence des statuts, le gérant fixe lui-même ce lieu, qui doit figurer dans la convocation. </a:t>
            </a:r>
          </a:p>
          <a:p>
            <a:endParaRPr lang="fr-FR" dirty="0"/>
          </a:p>
        </p:txBody>
      </p:sp>
      <p:sp>
        <p:nvSpPr>
          <p:cNvPr id="5" name="Espace réservé de l'image des diapositives 4">
            <a:extLst>
              <a:ext uri="{FF2B5EF4-FFF2-40B4-BE49-F238E27FC236}">
                <a16:creationId xmlns:a16="http://schemas.microsoft.com/office/drawing/2014/main" id="{753A8EC0-1D7B-431E-95C0-415E47DAAAC5}"/>
              </a:ext>
            </a:extLst>
          </p:cNvPr>
          <p:cNvSpPr>
            <a:spLocks noGrp="1" noRot="1" noChangeAspect="1"/>
          </p:cNvSpPr>
          <p:nvPr>
            <p:ph type="sldImg"/>
          </p:nvPr>
        </p:nvSpPr>
        <p:spPr/>
      </p:sp>
    </p:spTree>
    <p:extLst>
      <p:ext uri="{BB962C8B-B14F-4D97-AF65-F5344CB8AC3E}">
        <p14:creationId xmlns:p14="http://schemas.microsoft.com/office/powerpoint/2010/main" val="93193685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sz="1000" dirty="0"/>
              <a:t>Dans le silence des statuts, aucune faute n’est commise par le gérant d’une société qui décide unilatéralement du lieu de réunion de l’assemblée générale des associés, sauf abus de droit. </a:t>
            </a:r>
          </a:p>
          <a:p>
            <a:r>
              <a:rPr lang="fr-FR" sz="1000" dirty="0"/>
              <a:t> </a:t>
            </a:r>
          </a:p>
          <a:p>
            <a:r>
              <a:rPr lang="fr-FR" sz="1000" dirty="0"/>
              <a:t>En l’espèce, le gérant majoritaire d’une SARL composée de deux associés et dont le siège social se situait en Guadeloupe, avait convoqué une assemblée générale à Paris. L’associé minoritaire, absent à cette assemblée, en demandait l’annulation au motif que la convocation, pour la première fois, de l’assemblée à Paris, avait pour seul but d’entraver sa participation.</a:t>
            </a:r>
          </a:p>
          <a:p>
            <a:r>
              <a:rPr lang="fr-FR" sz="1000" dirty="0"/>
              <a:t> </a:t>
            </a:r>
          </a:p>
          <a:p>
            <a:r>
              <a:rPr lang="fr-FR" sz="1000" dirty="0"/>
              <a:t>L’argument est rejeté en l’absence d’abus de droit. En effet, l’associé minoritaire était présent en métropole dans la semaine au cours de laquelle se tenait l’assemblée. Il ne justifiait pas de la réalité d’une indisponibilité le jour de la réunion de l’assemblée générale et ne démontrait pas que l’associé gérant majoritaire avait voulu sciemment l’empêcher d’assister à cette assemblée.</a:t>
            </a:r>
          </a:p>
          <a:p>
            <a:endParaRPr lang="fr-FR" sz="1000" dirty="0"/>
          </a:p>
          <a:p>
            <a:pPr lvl="0"/>
            <a:r>
              <a:rPr lang="fr-FR" sz="1000" b="1" dirty="0"/>
              <a:t>Qui est concerné ? </a:t>
            </a:r>
          </a:p>
          <a:p>
            <a:pPr marL="133388" indent="-133388">
              <a:buFont typeface="Arial" panose="020B0604020202020204" pitchFamily="34" charset="0"/>
              <a:buChar char="•"/>
            </a:pPr>
            <a:r>
              <a:rPr lang="fr-FR" sz="1000" dirty="0"/>
              <a:t>Les SARL, SNC, sociétés en commandite simple, sociétés civiles et SAS, dont les statuts ne fixent pas le lieu de tenue des assemblées ;</a:t>
            </a:r>
          </a:p>
          <a:p>
            <a:pPr marL="133388" indent="-133388">
              <a:buFont typeface="Arial" panose="020B0604020202020204" pitchFamily="34" charset="0"/>
              <a:buChar char="•"/>
            </a:pPr>
            <a:r>
              <a:rPr lang="fr-FR" sz="1000" dirty="0"/>
              <a:t>Les SA et SCA, pour le choix d’un lieu dans le même département que le siège social (sauf clause contraire des statuts) ou en dehors de ce département, si les statuts le prévoient.</a:t>
            </a:r>
          </a:p>
          <a:p>
            <a:pPr lvl="0"/>
            <a:endParaRPr lang="fr-FR" sz="1000" dirty="0"/>
          </a:p>
          <a:p>
            <a:pPr lvl="0"/>
            <a:r>
              <a:rPr lang="fr-FR" sz="1000" b="1" dirty="0"/>
              <a:t>Quelle est la date d’entrée en vigueur ?</a:t>
            </a:r>
            <a:endParaRPr lang="fr-FR" sz="1000" dirty="0"/>
          </a:p>
          <a:p>
            <a:pPr lvl="0"/>
            <a:r>
              <a:rPr lang="fr-FR" sz="1000" dirty="0"/>
              <a:t>Application immédiate.</a:t>
            </a:r>
          </a:p>
          <a:p>
            <a:endParaRPr lang="fr-FR" sz="900" dirty="0"/>
          </a:p>
        </p:txBody>
      </p:sp>
      <p:sp>
        <p:nvSpPr>
          <p:cNvPr id="5" name="Espace réservé de l'image des diapositives 4">
            <a:extLst>
              <a:ext uri="{FF2B5EF4-FFF2-40B4-BE49-F238E27FC236}">
                <a16:creationId xmlns:a16="http://schemas.microsoft.com/office/drawing/2014/main" id="{FD8767FA-F892-4738-BD21-F9977D3D7D14}"/>
              </a:ext>
            </a:extLst>
          </p:cNvPr>
          <p:cNvSpPr>
            <a:spLocks noGrp="1" noRot="1" noChangeAspect="1"/>
          </p:cNvSpPr>
          <p:nvPr>
            <p:ph type="sldImg"/>
          </p:nvPr>
        </p:nvSpPr>
        <p:spPr/>
      </p:sp>
    </p:spTree>
    <p:extLst>
      <p:ext uri="{BB962C8B-B14F-4D97-AF65-F5344CB8AC3E}">
        <p14:creationId xmlns:p14="http://schemas.microsoft.com/office/powerpoint/2010/main" val="356784215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Suite à l’ouverture d’une procédure collective à l’égard d’un débiteur, par exemple une société, la caution peut être appelée en paiement par un ou des créanciers.</a:t>
            </a:r>
          </a:p>
          <a:p>
            <a:r>
              <a:rPr lang="fr-FR" dirty="0"/>
              <a:t> </a:t>
            </a:r>
          </a:p>
          <a:p>
            <a:r>
              <a:rPr lang="fr-FR" dirty="0"/>
              <a:t>A la clôture de la procédure de liquidation judiciaire d’une société, les créanciers ne peuvent plus poursuivre le débiteur. Toutefois, cette règle générale est écartée au profit de la caution et du coobligé qui ont payé en lieu et place du débiteur. En effet, dans ce cas, le garant peut poursuivre le débiteur lorsque la procédure a abouti à un jugement de clôture de liquidation judiciaire pour insuffisance d’actif.</a:t>
            </a:r>
          </a:p>
          <a:p>
            <a:pPr lvl="0"/>
            <a:endParaRPr lang="fr-FR" i="1" dirty="0"/>
          </a:p>
          <a:p>
            <a:pPr lvl="0"/>
            <a:r>
              <a:rPr lang="fr-FR" i="1" dirty="0"/>
              <a:t>NB : Il y a donc une différence de traitement entre les débiteurs avec caution, qui peuvent être poursuivis par la caution après clôture de la liquidation judiciaire, et les débiteurs sans caution, qui sont quant à eux entièrement libérés.</a:t>
            </a:r>
          </a:p>
          <a:p>
            <a:r>
              <a:rPr lang="fr-FR" dirty="0"/>
              <a:t> </a:t>
            </a:r>
          </a:p>
          <a:p>
            <a:r>
              <a:rPr lang="fr-FR" dirty="0"/>
              <a:t>A cet effet, la caution doit obtenir un titre exécutoire du président du tribunal pour pouvoir obtenir le remboursement des sommes versées pour le compte du débiteur principal. </a:t>
            </a:r>
          </a:p>
          <a:p>
            <a:pPr lvl="0"/>
            <a:endParaRPr lang="fr-FR" i="1" dirty="0"/>
          </a:p>
          <a:p>
            <a:pPr lvl="0"/>
            <a:r>
              <a:rPr lang="fr-FR" i="1" dirty="0"/>
              <a:t>NB : Selon les tribunaux, la caution peut poursuivre le débiteur, peu importe qu’elle ait payé avant ou après le jugement d'ouverture.</a:t>
            </a:r>
          </a:p>
          <a:p>
            <a:endParaRPr lang="fr-FR" dirty="0"/>
          </a:p>
        </p:txBody>
      </p:sp>
      <p:sp>
        <p:nvSpPr>
          <p:cNvPr id="5" name="Espace réservé de l'image des diapositives 4">
            <a:extLst>
              <a:ext uri="{FF2B5EF4-FFF2-40B4-BE49-F238E27FC236}">
                <a16:creationId xmlns:a16="http://schemas.microsoft.com/office/drawing/2014/main" id="{753A8EC0-1D7B-431E-95C0-415E47DAAAC5}"/>
              </a:ext>
            </a:extLst>
          </p:cNvPr>
          <p:cNvSpPr>
            <a:spLocks noGrp="1" noRot="1" noChangeAspect="1"/>
          </p:cNvSpPr>
          <p:nvPr>
            <p:ph type="sldImg"/>
          </p:nvPr>
        </p:nvSpPr>
        <p:spPr/>
      </p:sp>
    </p:spTree>
    <p:extLst>
      <p:ext uri="{BB962C8B-B14F-4D97-AF65-F5344CB8AC3E}">
        <p14:creationId xmlns:p14="http://schemas.microsoft.com/office/powerpoint/2010/main" val="10221092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Les dispositions légales concernant la reprise des poursuites post-liquidation judiciaire ne visent que les actions à l’encontre du débiteur principal. </a:t>
            </a:r>
          </a:p>
          <a:p>
            <a:r>
              <a:rPr lang="fr-FR" dirty="0"/>
              <a:t> </a:t>
            </a:r>
          </a:p>
          <a:p>
            <a:r>
              <a:rPr lang="fr-FR" dirty="0"/>
              <a:t>Autrement dit, la caution qui a payé la dette principale ne peut pas poursuivre le gérant de la société après la clôture de la liquidation judiciaire pour insuffisance d’actif, si ce dernier s’était également porté caution. </a:t>
            </a:r>
          </a:p>
          <a:p>
            <a:r>
              <a:rPr lang="fr-FR" dirty="0"/>
              <a:t> </a:t>
            </a:r>
          </a:p>
          <a:p>
            <a:r>
              <a:rPr lang="fr-FR" dirty="0"/>
              <a:t>La poursuite de la caution contre le débiteur principal également caution n’est possible que s’il y a confusion de patrimoines entre le gérant caution et le débiteur principal, c’est-à-dire la société liquidée.</a:t>
            </a:r>
          </a:p>
          <a:p>
            <a:pPr lvl="0"/>
            <a:endParaRPr lang="fr-FR" i="1" dirty="0"/>
          </a:p>
          <a:p>
            <a:pPr lvl="0"/>
            <a:r>
              <a:rPr lang="fr-FR" i="1" dirty="0"/>
              <a:t>NB : Lorsque les patrimoines de la caution et du débiteur sont confondus, </a:t>
            </a:r>
            <a:br>
              <a:rPr lang="fr-FR" i="1" dirty="0"/>
            </a:br>
            <a:r>
              <a:rPr lang="fr-FR" i="1" dirty="0"/>
              <a:t>il n’est plus possible de dissocier l’engagement principal du débiteur principal de l’engagement subsidiaire de la caution. Dans une telle hypothèse, il y a extinction du cautionnement et seule la qualité de débiteur principal subsiste, ce qui autorise l’autre caution à agir.</a:t>
            </a:r>
          </a:p>
          <a:p>
            <a:pPr lvl="0"/>
            <a:r>
              <a:rPr lang="fr-FR" i="1" dirty="0"/>
              <a:t>Le seul fait que le patrimoine de la caution et celui de la société débitrice principale soient concernés par une même procédure collective ne suffit pas à démontrer la confusion des patrimoines.</a:t>
            </a:r>
          </a:p>
          <a:p>
            <a:pPr lvl="0"/>
            <a:endParaRPr lang="fr-FR" i="1" dirty="0"/>
          </a:p>
          <a:p>
            <a:pPr lvl="0"/>
            <a:r>
              <a:rPr lang="fr-FR" b="1" dirty="0"/>
              <a:t>Qui est concerné ? </a:t>
            </a:r>
          </a:p>
          <a:p>
            <a:pPr lvl="0"/>
            <a:r>
              <a:rPr lang="fr-FR" dirty="0"/>
              <a:t>Toutes les sociétés faisant l’objet d’une procédure de liquidation judiciaire. </a:t>
            </a:r>
          </a:p>
        </p:txBody>
      </p:sp>
      <p:sp>
        <p:nvSpPr>
          <p:cNvPr id="5" name="Espace réservé de l'image des diapositives 4">
            <a:extLst>
              <a:ext uri="{FF2B5EF4-FFF2-40B4-BE49-F238E27FC236}">
                <a16:creationId xmlns:a16="http://schemas.microsoft.com/office/drawing/2014/main" id="{FD8767FA-F892-4738-BD21-F9977D3D7D14}"/>
              </a:ext>
            </a:extLst>
          </p:cNvPr>
          <p:cNvSpPr>
            <a:spLocks noGrp="1" noRot="1" noChangeAspect="1"/>
          </p:cNvSpPr>
          <p:nvPr>
            <p:ph type="sldImg"/>
          </p:nvPr>
        </p:nvSpPr>
        <p:spPr/>
      </p:sp>
    </p:spTree>
    <p:extLst>
      <p:ext uri="{BB962C8B-B14F-4D97-AF65-F5344CB8AC3E}">
        <p14:creationId xmlns:p14="http://schemas.microsoft.com/office/powerpoint/2010/main" val="4719973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Le dirigeant d'une société en liquidation judiciaire qui a commis une faute de gestion peut être condamné à supporter tout ou partie de cette insuffisance.</a:t>
            </a:r>
          </a:p>
          <a:p>
            <a:r>
              <a:rPr lang="fr-FR" dirty="0"/>
              <a:t> </a:t>
            </a:r>
          </a:p>
          <a:p>
            <a:r>
              <a:rPr lang="fr-FR" dirty="0"/>
              <a:t>Par ailleurs, il faut que la ou les fautes de gestion commises aient contribué à l’insuffisance d’actif.</a:t>
            </a:r>
          </a:p>
          <a:p>
            <a:pPr lvl="0"/>
            <a:r>
              <a:rPr lang="fr-FR" i="1" dirty="0"/>
              <a:t>NB : Une simple négligence dans la gestion de la société ne peut pas être qualifiée de faute de gestion. </a:t>
            </a:r>
          </a:p>
          <a:p>
            <a:r>
              <a:rPr lang="fr-FR" dirty="0"/>
              <a:t> </a:t>
            </a:r>
          </a:p>
          <a:p>
            <a:r>
              <a:rPr lang="fr-FR" dirty="0"/>
              <a:t>En outre, le dirigeant n’engage sa responsabilité que pour les décisions qui relèvent de ses attributions. </a:t>
            </a:r>
          </a:p>
          <a:p>
            <a:r>
              <a:rPr lang="fr-FR" dirty="0"/>
              <a:t> </a:t>
            </a:r>
          </a:p>
          <a:p>
            <a:r>
              <a:rPr lang="fr-FR" dirty="0"/>
              <a:t>Dans le cadre des société anonymes, les pouvoirs du directeur général délégué sont fixés par le conseil d'administration en accord avec le directeur général. Ils ne peuvent être modifiés que dans les mêmes conditions. </a:t>
            </a:r>
          </a:p>
          <a:p>
            <a:r>
              <a:rPr lang="fr-FR" dirty="0"/>
              <a:t> </a:t>
            </a:r>
          </a:p>
          <a:p>
            <a:r>
              <a:rPr lang="fr-FR" dirty="0"/>
              <a:t>La loi ne fixe aucune limite à l'étendue des pouvoirs du directeur général délégué. En théorie, il peut se faire attribuer les mêmes pouvoirs que le directeur général.</a:t>
            </a:r>
          </a:p>
          <a:p>
            <a:r>
              <a:rPr lang="fr-FR" dirty="0"/>
              <a:t> </a:t>
            </a:r>
          </a:p>
          <a:p>
            <a:r>
              <a:rPr lang="fr-FR" dirty="0"/>
              <a:t>Dans une association, un directeur salarié peut recevoir un certain nombre de délégation de la part du conseil d’administration.</a:t>
            </a:r>
          </a:p>
          <a:p>
            <a:pPr lvl="0"/>
            <a:r>
              <a:rPr lang="fr-FR" i="1" dirty="0"/>
              <a:t>NB : Cette situation nécessite une formalisation initiale, des comptes-rendus et des contrôles de la part du conseil d’administration.</a:t>
            </a:r>
          </a:p>
          <a:p>
            <a:endParaRPr lang="fr-FR" dirty="0"/>
          </a:p>
        </p:txBody>
      </p:sp>
      <p:sp>
        <p:nvSpPr>
          <p:cNvPr id="5" name="Espace réservé de l'image des diapositives 4">
            <a:extLst>
              <a:ext uri="{FF2B5EF4-FFF2-40B4-BE49-F238E27FC236}">
                <a16:creationId xmlns:a16="http://schemas.microsoft.com/office/drawing/2014/main" id="{753A8EC0-1D7B-431E-95C0-415E47DAAAC5}"/>
              </a:ext>
            </a:extLst>
          </p:cNvPr>
          <p:cNvSpPr>
            <a:spLocks noGrp="1" noRot="1" noChangeAspect="1"/>
          </p:cNvSpPr>
          <p:nvPr>
            <p:ph type="sldImg"/>
          </p:nvPr>
        </p:nvSpPr>
        <p:spPr/>
      </p:sp>
    </p:spTree>
    <p:extLst>
      <p:ext uri="{BB962C8B-B14F-4D97-AF65-F5344CB8AC3E}">
        <p14:creationId xmlns:p14="http://schemas.microsoft.com/office/powerpoint/2010/main" val="365308310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L’action en comblement de passif peut être engagée à l’encontre des dirigeants de droit mais aussi des dirigeants de fait. </a:t>
            </a:r>
          </a:p>
          <a:p>
            <a:r>
              <a:rPr lang="fr-FR" dirty="0"/>
              <a:t> </a:t>
            </a:r>
          </a:p>
          <a:p>
            <a:r>
              <a:rPr lang="fr-FR" dirty="0"/>
              <a:t>Pour pouvoir agir en comblement de passif, il convient d’abord de vérifier si le dirigeant a la qualité de dirigeant de droit ou de fait, et notamment s’il peut engager la société ou l’association vis-à-vis des tiers. </a:t>
            </a:r>
          </a:p>
          <a:p>
            <a:r>
              <a:rPr lang="fr-FR" dirty="0"/>
              <a:t> </a:t>
            </a:r>
          </a:p>
          <a:p>
            <a:r>
              <a:rPr lang="fr-FR" dirty="0"/>
              <a:t>À cet égard, deux décisions méritent une attention particulière :</a:t>
            </a:r>
          </a:p>
          <a:p>
            <a:pPr marL="171450" indent="-171450">
              <a:buFont typeface="Arial" panose="020B0604020202020204" pitchFamily="34" charset="0"/>
              <a:buChar char="•"/>
            </a:pPr>
            <a:r>
              <a:rPr lang="fr-FR" dirty="0"/>
              <a:t>La Cour de cassation considère qu’un directeur général délégué, qui est chargé d’assister le directeur général et dispose de pouvoirs dont l’étendue est déterminée par le conseil d’administration, a la qualité de dirigeant de droit ;</a:t>
            </a:r>
          </a:p>
          <a:p>
            <a:pPr marL="171450" indent="-171450">
              <a:buFont typeface="Arial" panose="020B0604020202020204" pitchFamily="34" charset="0"/>
              <a:buChar char="•"/>
            </a:pPr>
            <a:r>
              <a:rPr lang="fr-FR" dirty="0"/>
              <a:t>La CA de Paris considère qu’est dirigeante de fait une salariée ayant accompli des actes de direction et de gestion positifs, en toute indépendance : en pratique, elle a dépassé le mandat qui lui avait été conféré par le conseil d’administration : elle a établi les rapports d’activité de l’association, signé un projet de fusion avec une autre association, signé les demandes de subventions, embauché ses trois enfants, utilisé un véhicule de l’association (alors que ce n’était pas prévu dans son contrat de travail), utilisé la carte bancaire sans aucun encadrement, augmenté son salaire et ses primes, et converti ses heures supplémentaires en rémunération, le tout sans validation préalable ou postérieure du conseil d’administration.</a:t>
            </a:r>
          </a:p>
          <a:p>
            <a:r>
              <a:rPr lang="fr-FR" dirty="0"/>
              <a:t> </a:t>
            </a:r>
          </a:p>
          <a:p>
            <a:r>
              <a:rPr lang="fr-FR" dirty="0"/>
              <a:t>Cependant, les dirigeants ne peuvent être sanctionnés que s’ils ont commis des fautes de gestion dans l’exercice des pouvoirs qui leur ont été délégués. Il est donc évident qu’ils ne sauraient être poursuivis pour des fautes commises dans l’exercice de leur mandat, dont ils n’ont pas la charge. </a:t>
            </a:r>
          </a:p>
          <a:p>
            <a:r>
              <a:rPr lang="fr-FR" dirty="0"/>
              <a:t> </a:t>
            </a:r>
          </a:p>
          <a:p>
            <a:r>
              <a:rPr lang="fr-FR" dirty="0"/>
              <a:t>Le directeur général délégué engage donc sa responsabilité pour les fautes de gestion commises dans l’exercice des pouvoirs qui lui ont été délégués. Par conséquent, il peut être poursuivi en comblement du passif social.</a:t>
            </a:r>
          </a:p>
        </p:txBody>
      </p:sp>
      <p:sp>
        <p:nvSpPr>
          <p:cNvPr id="4" name="Espace réservé de l'image des diapositives 3">
            <a:extLst>
              <a:ext uri="{FF2B5EF4-FFF2-40B4-BE49-F238E27FC236}">
                <a16:creationId xmlns:a16="http://schemas.microsoft.com/office/drawing/2014/main" id="{72C09AB2-57E1-4043-8F13-9ED0F0DD899E}"/>
              </a:ext>
            </a:extLst>
          </p:cNvPr>
          <p:cNvSpPr>
            <a:spLocks noGrp="1" noRot="1" noChangeAspect="1"/>
          </p:cNvSpPr>
          <p:nvPr>
            <p:ph type="sldImg"/>
          </p:nvPr>
        </p:nvSpPr>
        <p:spPr/>
      </p:sp>
    </p:spTree>
    <p:extLst>
      <p:ext uri="{BB962C8B-B14F-4D97-AF65-F5344CB8AC3E}">
        <p14:creationId xmlns:p14="http://schemas.microsoft.com/office/powerpoint/2010/main" val="40433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Le Gouvernement a été interrogé sur l'unité d'œuvre sous-jacente pertinente à prendre en compte pour définir la sous-utilisation des immobilisations pour lesquelles la consommation des avantages économiques est fonction de leur utilisation effective. </a:t>
            </a:r>
          </a:p>
          <a:p>
            <a:r>
              <a:rPr lang="fr-FR" dirty="0"/>
              <a:t> </a:t>
            </a:r>
          </a:p>
          <a:p>
            <a:r>
              <a:rPr lang="fr-FR" dirty="0"/>
              <a:t>D’une part, il a été répondu que, conformément à la recommandation de l'ANC, l'unité d'œuvre retenue peut, par exemple, être l'unité produite ou le temps effectif d'utilisation de l'immobilisation. </a:t>
            </a:r>
          </a:p>
          <a:p>
            <a:r>
              <a:rPr lang="fr-FR" dirty="0"/>
              <a:t> </a:t>
            </a:r>
          </a:p>
          <a:p>
            <a:r>
              <a:rPr lang="fr-FR" dirty="0"/>
              <a:t>En revanche, la disposition du report d'amortissement ne doit pas trouver à s'appliquer aux immobilisations (ex : structure d'un bâtiment) ou leurs composants (ex : toiture) qui subissent une usure physique par le passage du temps, et cela quel que soit l'usage qu'il en est fait.</a:t>
            </a:r>
          </a:p>
          <a:p>
            <a:r>
              <a:rPr lang="fr-FR" dirty="0"/>
              <a:t> </a:t>
            </a:r>
          </a:p>
          <a:p>
            <a:endParaRPr lang="fr-FR" dirty="0"/>
          </a:p>
        </p:txBody>
      </p:sp>
      <p:sp>
        <p:nvSpPr>
          <p:cNvPr id="4" name="Espace réservé de l'image des diapositives 3">
            <a:extLst>
              <a:ext uri="{FF2B5EF4-FFF2-40B4-BE49-F238E27FC236}">
                <a16:creationId xmlns:a16="http://schemas.microsoft.com/office/drawing/2014/main" id="{8B2EBA05-C107-4E4F-ABD1-F6086827BE15}"/>
              </a:ext>
            </a:extLst>
          </p:cNvPr>
          <p:cNvSpPr>
            <a:spLocks noGrp="1" noRot="1" noChangeAspect="1"/>
          </p:cNvSpPr>
          <p:nvPr>
            <p:ph type="sldImg"/>
          </p:nvPr>
        </p:nvSpPr>
        <p:spPr/>
      </p:sp>
    </p:spTree>
    <p:extLst>
      <p:ext uri="{BB962C8B-B14F-4D97-AF65-F5344CB8AC3E}">
        <p14:creationId xmlns:p14="http://schemas.microsoft.com/office/powerpoint/2010/main" val="142572147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b="1" dirty="0"/>
              <a:t>Liquidation judiciaire et vente aux enchères publiques</a:t>
            </a:r>
          </a:p>
          <a:p>
            <a:r>
              <a:rPr lang="fr-FR" dirty="0"/>
              <a:t>L’interdiction de la cession des actifs, par quelque voie que ce soit, aux parents, jusqu’au deuxième degré, des dirigeants de la personne morale débitrice s’applique à l’enchère ou à la surenchère dans le cadre de la vente aux enchères publiques des biens d’un débiteur en liquidation judiciaire.</a:t>
            </a:r>
          </a:p>
          <a:p>
            <a:endParaRPr lang="fr-FR" b="1" dirty="0"/>
          </a:p>
          <a:p>
            <a:r>
              <a:rPr lang="fr-FR" b="1" dirty="0"/>
              <a:t>Délit de présentation de comptes infidèles et comptes annuels consolidés</a:t>
            </a:r>
          </a:p>
          <a:p>
            <a:r>
              <a:rPr lang="fr-FR" dirty="0"/>
              <a:t>Dans un groupe de sociétés, les comptes consolidés sont destinés à présenter dans des comptes uniques et synthétiques la situation et le résultat du groupe, comme si les sociétés qui en sont membres ne formaient qu’une seule entité comptable.</a:t>
            </a:r>
          </a:p>
          <a:p>
            <a:r>
              <a:rPr lang="fr-FR" dirty="0"/>
              <a:t> </a:t>
            </a:r>
          </a:p>
          <a:p>
            <a:r>
              <a:rPr lang="fr-FR" dirty="0"/>
              <a:t>La présentation des comptes annuels consolidés est exclue du champ d’application du délit de présentation ou de publication de comptes infidèles. </a:t>
            </a:r>
          </a:p>
          <a:p>
            <a:pPr lvl="0"/>
            <a:r>
              <a:rPr lang="fr-FR" i="1" dirty="0"/>
              <a:t>NB : Des sanctions pénales sont toutefois encourues par les dirigeants en l’absence d’établissement et de communication de ces comptes consolidés.</a:t>
            </a:r>
          </a:p>
        </p:txBody>
      </p:sp>
      <p:sp>
        <p:nvSpPr>
          <p:cNvPr id="5" name="Espace réservé de l'image des diapositives 4">
            <a:extLst>
              <a:ext uri="{FF2B5EF4-FFF2-40B4-BE49-F238E27FC236}">
                <a16:creationId xmlns:a16="http://schemas.microsoft.com/office/drawing/2014/main" id="{0A63E539-DCDB-40D9-8B5D-DA929BADA7A9}"/>
              </a:ext>
            </a:extLst>
          </p:cNvPr>
          <p:cNvSpPr>
            <a:spLocks noGrp="1" noRot="1" noChangeAspect="1"/>
          </p:cNvSpPr>
          <p:nvPr>
            <p:ph type="sldImg"/>
          </p:nvPr>
        </p:nvSpPr>
        <p:spPr/>
      </p:sp>
    </p:spTree>
    <p:extLst>
      <p:ext uri="{BB962C8B-B14F-4D97-AF65-F5344CB8AC3E}">
        <p14:creationId xmlns:p14="http://schemas.microsoft.com/office/powerpoint/2010/main" val="29723118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b="1" dirty="0"/>
              <a:t>Registre des bénéficiaires effectifs</a:t>
            </a:r>
          </a:p>
          <a:p>
            <a:r>
              <a:rPr lang="fr-FR" dirty="0"/>
              <a:t>La déclaration des bénéficiaires effectifs est obligatoire pour les sociétés françaises depuis août 2017. En outre, les entreprises ont l’obligation de mettre à jour les informations indiquées dans la déclaration initiale (changement de bénéficiaire effectif ou changement concernant la détention ou le contrôle de la société par un bénéficiaire effectif). </a:t>
            </a:r>
          </a:p>
          <a:p>
            <a:r>
              <a:rPr lang="fr-FR" dirty="0"/>
              <a:t> </a:t>
            </a:r>
          </a:p>
          <a:p>
            <a:r>
              <a:rPr lang="fr-FR" dirty="0"/>
              <a:t>L’INPI met gratuitement à disposition l’ensemble des informations relatives aux bénéficiaires effectifs des entreprises, dans un format entièrement dématérialisé via : https://data.inpi.fr</a:t>
            </a:r>
          </a:p>
          <a:p>
            <a:endParaRPr lang="fr-FR" b="1" dirty="0"/>
          </a:p>
          <a:p>
            <a:r>
              <a:rPr lang="fr-FR" b="1" dirty="0"/>
              <a:t>Co-gérant et fonction technique</a:t>
            </a:r>
          </a:p>
          <a:p>
            <a:r>
              <a:rPr lang="fr-FR" dirty="0"/>
              <a:t>Toute personne ayant la qualité de dirigeant doit participer à la gestion de la société dans tous ses aspects, et ce, même en cas de cogérance et de désintérêt pour les aspects juridiques, administratifs, comptables et financiers de la société.</a:t>
            </a:r>
          </a:p>
          <a:p>
            <a:r>
              <a:rPr lang="fr-FR" dirty="0"/>
              <a:t> </a:t>
            </a:r>
          </a:p>
          <a:p>
            <a:r>
              <a:rPr lang="fr-FR" dirty="0"/>
              <a:t>Un gérant ne peut donc pas abandonner la gestion de la société à un cogérant pour se consacrer aux aspects techniques ou commerciaux de l'activité. Dans ce cas, sa responsabilité peut quand même être engagée sur le terrain de la faute de gestion, en sa qualité de dirigeant de droit. </a:t>
            </a:r>
          </a:p>
        </p:txBody>
      </p:sp>
      <p:sp>
        <p:nvSpPr>
          <p:cNvPr id="5" name="Espace réservé de l'image des diapositives 4">
            <a:extLst>
              <a:ext uri="{FF2B5EF4-FFF2-40B4-BE49-F238E27FC236}">
                <a16:creationId xmlns:a16="http://schemas.microsoft.com/office/drawing/2014/main" id="{DCF5679A-5C91-4338-97CC-FDD67BB485B5}"/>
              </a:ext>
            </a:extLst>
          </p:cNvPr>
          <p:cNvSpPr>
            <a:spLocks noGrp="1" noRot="1" noChangeAspect="1"/>
          </p:cNvSpPr>
          <p:nvPr>
            <p:ph type="sldImg"/>
          </p:nvPr>
        </p:nvSpPr>
        <p:spPr/>
      </p:sp>
    </p:spTree>
    <p:extLst>
      <p:ext uri="{BB962C8B-B14F-4D97-AF65-F5344CB8AC3E}">
        <p14:creationId xmlns:p14="http://schemas.microsoft.com/office/powerpoint/2010/main" val="15747956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pPr lvl="0"/>
            <a:r>
              <a:rPr lang="fr-FR" b="1" dirty="0"/>
              <a:t>Comblement de passif et distribution fautive de dividendes</a:t>
            </a:r>
          </a:p>
          <a:p>
            <a:r>
              <a:rPr lang="fr-FR" dirty="0"/>
              <a:t>La décision de distribuer des dividendes relève de l’assemblée générale des associés, après approbation des comptes annuels et constatation de l’existence de sommes distribuables.</a:t>
            </a:r>
          </a:p>
          <a:p>
            <a:r>
              <a:rPr lang="fr-FR" dirty="0"/>
              <a:t> </a:t>
            </a:r>
          </a:p>
          <a:p>
            <a:r>
              <a:rPr lang="fr-FR" dirty="0"/>
              <a:t>Un dirigeant ayant provoqué les décisions de distribution de dividendes qu’il avait ensuite prises en assemblée générale en qualité de représentant légal de l’associé unique personne morale de la société, commet une faute de gestion engageant sa responsabilité. En effet, les distributions ont eu pour effet de priver la société de la majeure partie de ses réserves, dans un contexte de baisse de chiffre d’affaires et du bénéfice puis de pertes. L’action en comblement de passif était donc recevable.</a:t>
            </a:r>
          </a:p>
          <a:p>
            <a:endParaRPr lang="fr-FR" dirty="0"/>
          </a:p>
          <a:p>
            <a:r>
              <a:rPr lang="fr-FR" b="1" dirty="0"/>
              <a:t>Réaffirmation de la libre révocation des dirigeants</a:t>
            </a:r>
          </a:p>
          <a:p>
            <a:r>
              <a:rPr lang="fr-FR" dirty="0"/>
              <a:t>Dans les sociétés anonymes, le directeur général délégué peut être révoqué à tout moment par le conseil d’administration, sur la proposition du directeur général. Cette règle de libre révocation est d’ordre public et une disposition statutaire ou extra-statutaire (pacte d’associés) ne peut la restreindre.</a:t>
            </a:r>
          </a:p>
          <a:p>
            <a:r>
              <a:rPr lang="fr-FR" dirty="0"/>
              <a:t> </a:t>
            </a:r>
          </a:p>
          <a:p>
            <a:r>
              <a:rPr lang="fr-FR" dirty="0"/>
              <a:t>En l’espèce, un directeur général délégué, ayant également la qualité d’actionnaire d’une SA, avait conclu un pacte d’actionnaires avec l’actionnaire majoritaire. Le pacte prévoyait notamment une composition paritaire du conseil d’administration entre les deux groupes d’actionnaires. Or, le directeur général délégué avait été révoqué par le conseil d’administration de la société par deux voix contre une, l’un des quatre administrateurs ayant démissionné. Il estimait donc que la révocation avait été décidée en violation du pacte. </a:t>
            </a:r>
          </a:p>
          <a:p>
            <a:endParaRPr lang="fr-FR" dirty="0"/>
          </a:p>
          <a:p>
            <a:r>
              <a:rPr lang="fr-FR" dirty="0"/>
              <a:t>Cette clause a été écartée car jugée illicite.</a:t>
            </a:r>
          </a:p>
          <a:p>
            <a:endParaRPr lang="fr-FR" dirty="0"/>
          </a:p>
        </p:txBody>
      </p:sp>
      <p:sp>
        <p:nvSpPr>
          <p:cNvPr id="4" name="Espace réservé de l'image des diapositives 3">
            <a:extLst>
              <a:ext uri="{FF2B5EF4-FFF2-40B4-BE49-F238E27FC236}">
                <a16:creationId xmlns:a16="http://schemas.microsoft.com/office/drawing/2014/main" id="{FD5044A7-1EDB-4B72-9652-B7380981387B}"/>
              </a:ext>
            </a:extLst>
          </p:cNvPr>
          <p:cNvSpPr>
            <a:spLocks noGrp="1" noRot="1" noChangeAspect="1"/>
          </p:cNvSpPr>
          <p:nvPr>
            <p:ph type="sldImg"/>
          </p:nvPr>
        </p:nvSpPr>
        <p:spPr/>
      </p:sp>
    </p:spTree>
    <p:extLst>
      <p:ext uri="{BB962C8B-B14F-4D97-AF65-F5344CB8AC3E}">
        <p14:creationId xmlns:p14="http://schemas.microsoft.com/office/powerpoint/2010/main" val="417486068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b="1" dirty="0"/>
              <a:t>Président de SAS : pas de reconduction tacite du mandat</a:t>
            </a:r>
          </a:p>
          <a:p>
            <a:r>
              <a:rPr lang="fr-FR" dirty="0"/>
              <a:t>Les statuts de la SAS doivent prévoir les conditions de nomination et la durée du mandat du dirigeant.</a:t>
            </a:r>
          </a:p>
          <a:p>
            <a:r>
              <a:rPr lang="fr-FR" dirty="0"/>
              <a:t> </a:t>
            </a:r>
          </a:p>
          <a:p>
            <a:r>
              <a:rPr lang="fr-FR" dirty="0"/>
              <a:t>Lorsque le dirigeant d’une SAS est nommé pour une durée déterminée, son mandat doit être renouvelé selon les dispositions prévues dans les statuts. A défaut de renouvellement exprès, le mandat cesse de plein droit. Autrement dit, il n’est pas reconduit tacitement. Par conséquent, le dirigeant qui continue sa mission peut être considéré comme un dirigeant de fait.</a:t>
            </a:r>
          </a:p>
          <a:p>
            <a:endParaRPr lang="fr-FR" b="1" dirty="0"/>
          </a:p>
          <a:p>
            <a:r>
              <a:rPr lang="fr-FR" b="1" dirty="0"/>
              <a:t>Validité des délibérations d'une AG prises en l'absence de convocation du CAC </a:t>
            </a:r>
          </a:p>
          <a:p>
            <a:r>
              <a:rPr lang="fr-FR" dirty="0"/>
              <a:t>La convocation des commissaires aux comptes à toutes les assemblées générales des sociétés qui en sont dotées est obligatoire. </a:t>
            </a:r>
          </a:p>
          <a:p>
            <a:r>
              <a:rPr lang="fr-FR" dirty="0"/>
              <a:t> </a:t>
            </a:r>
          </a:p>
          <a:p>
            <a:r>
              <a:rPr lang="fr-FR" dirty="0"/>
              <a:t>A défaut, les délibérations ne sont pas nulles, mais le défaut de convocation expose les dirigeants de la société à un emprisonnement de deux ans et à une amende de 30.000 €.</a:t>
            </a:r>
          </a:p>
          <a:p>
            <a:pPr lvl="0"/>
            <a:r>
              <a:rPr lang="fr-FR" i="1" dirty="0"/>
              <a:t>NB : Cette situation ne doit pas être confondue avec celle du défaut de désignation régulière des CAC pour laquelle la nullité des délibérations de l’assemblée est encourue.</a:t>
            </a:r>
          </a:p>
          <a:p>
            <a:endParaRPr lang="fr-FR" sz="900" dirty="0"/>
          </a:p>
        </p:txBody>
      </p:sp>
      <p:sp>
        <p:nvSpPr>
          <p:cNvPr id="5" name="Espace réservé de l'image des diapositives 4">
            <a:extLst>
              <a:ext uri="{FF2B5EF4-FFF2-40B4-BE49-F238E27FC236}">
                <a16:creationId xmlns:a16="http://schemas.microsoft.com/office/drawing/2014/main" id="{75EA0790-08A9-4837-8BDB-D73226D2B504}"/>
              </a:ext>
            </a:extLst>
          </p:cNvPr>
          <p:cNvSpPr>
            <a:spLocks noGrp="1" noRot="1" noChangeAspect="1"/>
          </p:cNvSpPr>
          <p:nvPr>
            <p:ph type="sldImg"/>
          </p:nvPr>
        </p:nvSpPr>
        <p:spPr/>
      </p:sp>
    </p:spTree>
    <p:extLst>
      <p:ext uri="{BB962C8B-B14F-4D97-AF65-F5344CB8AC3E}">
        <p14:creationId xmlns:p14="http://schemas.microsoft.com/office/powerpoint/2010/main" val="8997817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b="1" dirty="0"/>
              <a:t>Bail commercial : manquement du bailleur à son obligation de délivrance</a:t>
            </a:r>
          </a:p>
          <a:p>
            <a:r>
              <a:rPr lang="fr-FR" dirty="0"/>
              <a:t>Le locataire peut décider de suspendre le paiement du loyer prévu dans le contrat de bail commercial qui le lie à son bailleur, si ce dernier ne respecte pas son obligation de délivrance et de jouissance paisible.</a:t>
            </a:r>
          </a:p>
          <a:p>
            <a:r>
              <a:rPr lang="fr-FR" dirty="0"/>
              <a:t> </a:t>
            </a:r>
          </a:p>
          <a:p>
            <a:r>
              <a:rPr lang="fr-FR" dirty="0"/>
              <a:t>Tel est le cas lorsque le propriétaire du local a changé les serrures empêchant le locataire d’avoir accès au local loué, quand bien même l’activité de restauration n’aurait pas commencé.</a:t>
            </a:r>
          </a:p>
          <a:p>
            <a:endParaRPr lang="fr-FR" b="1" dirty="0"/>
          </a:p>
          <a:p>
            <a:r>
              <a:rPr lang="fr-FR" b="1" dirty="0"/>
              <a:t>Absence de droit de préférence en cas de vente d’un immeuble comportant un seul local commercial </a:t>
            </a:r>
          </a:p>
          <a:p>
            <a:r>
              <a:rPr lang="fr-FR" dirty="0"/>
              <a:t>Le locataire de locaux commerciaux bénéficie d'un droit de préemption en cas de vente du local dans lequel il exploite son fonds de commerce. </a:t>
            </a:r>
          </a:p>
          <a:p>
            <a:r>
              <a:rPr lang="fr-FR" dirty="0"/>
              <a:t> </a:t>
            </a:r>
          </a:p>
          <a:p>
            <a:r>
              <a:rPr lang="fr-FR" dirty="0"/>
              <a:t>Cependant, ce dispositif n’est pas applicable lorsque la vente porte sur un ensemble immobilier comprenant des locaux commerciaux. </a:t>
            </a:r>
          </a:p>
          <a:p>
            <a:r>
              <a:rPr lang="fr-FR" dirty="0"/>
              <a:t> </a:t>
            </a:r>
          </a:p>
          <a:p>
            <a:r>
              <a:rPr lang="fr-FR" dirty="0"/>
              <a:t>Cette exception s’applique également en cas de cession globale d'un immeuble ne comportant qu'un seul local commercial. Une telle cession n'est donc pas soumise au droit de préemption.</a:t>
            </a:r>
          </a:p>
          <a:p>
            <a:endParaRPr lang="fr-FR" dirty="0"/>
          </a:p>
        </p:txBody>
      </p:sp>
      <p:sp>
        <p:nvSpPr>
          <p:cNvPr id="5" name="Espace réservé de l'image des diapositives 4">
            <a:extLst>
              <a:ext uri="{FF2B5EF4-FFF2-40B4-BE49-F238E27FC236}">
                <a16:creationId xmlns:a16="http://schemas.microsoft.com/office/drawing/2014/main" id="{C4A38F45-AFE7-4DF7-BB70-AF4788FE40B7}"/>
              </a:ext>
            </a:extLst>
          </p:cNvPr>
          <p:cNvSpPr>
            <a:spLocks noGrp="1" noRot="1" noChangeAspect="1"/>
          </p:cNvSpPr>
          <p:nvPr>
            <p:ph type="sldImg"/>
          </p:nvPr>
        </p:nvSpPr>
        <p:spPr/>
      </p:sp>
    </p:spTree>
    <p:extLst>
      <p:ext uri="{BB962C8B-B14F-4D97-AF65-F5344CB8AC3E}">
        <p14:creationId xmlns:p14="http://schemas.microsoft.com/office/powerpoint/2010/main" val="385143522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b="1" dirty="0"/>
              <a:t>Etendue de l’accord de renouvellement du bail aux clauses et conditions antérieures</a:t>
            </a:r>
          </a:p>
          <a:p>
            <a:r>
              <a:rPr lang="fr-FR" dirty="0"/>
              <a:t>Dans le cadre du renouvellement du bail commercial, un accord amiable sur un nouveau loyer peut être conclu entre le bailleur et le locataire. Cet accord peut être exprès ou seulement tacite, mais il faut alors que l'accord du locataire soit caractérisé.</a:t>
            </a:r>
          </a:p>
          <a:p>
            <a:r>
              <a:rPr lang="fr-FR" dirty="0"/>
              <a:t> </a:t>
            </a:r>
          </a:p>
          <a:p>
            <a:r>
              <a:rPr lang="fr-FR" dirty="0"/>
              <a:t>Lorsque les parties au contrat décident de renouveler le bail aux mêmes clauses et conditions antérieures sans aucune réserve et qu’un accord exprès a été conclu en ce sens, il est acquis que ce dernier porte également sur le prix du loyer du bail renouvelé.</a:t>
            </a:r>
          </a:p>
          <a:p>
            <a:pPr lvl="0"/>
            <a:endParaRPr lang="fr-FR" b="1" dirty="0"/>
          </a:p>
          <a:p>
            <a:pPr lvl="0"/>
            <a:r>
              <a:rPr lang="fr-FR" b="1" dirty="0"/>
              <a:t>COVID-19 et loyers commerciaux : perte du local loué</a:t>
            </a:r>
          </a:p>
          <a:p>
            <a:r>
              <a:rPr lang="fr-FR" dirty="0"/>
              <a:t>Selon une nouvelle décision du juge de l’exécution, l’impossibilité juridique d’exploiter les lieux loués, résultant de la décision des pouvoirs publics de fermer les commerces pendant le premier confinement de l’année 2020, est assimilable à la perte fortuite (article 1722 du Code civil). </a:t>
            </a:r>
          </a:p>
          <a:p>
            <a:r>
              <a:rPr lang="fr-FR" dirty="0"/>
              <a:t> </a:t>
            </a:r>
          </a:p>
          <a:p>
            <a:r>
              <a:rPr lang="fr-FR" dirty="0"/>
              <a:t>En conséquence, le locataire est libéré de l’obligation de payer le loyer pendant cette fermeture, soit en l’espèce du 16 mars au 11 mai 2020.</a:t>
            </a:r>
          </a:p>
          <a:p>
            <a:pPr lvl="0"/>
            <a:r>
              <a:rPr lang="fr-FR" i="1" dirty="0"/>
              <a:t>NB : Cette décision est dans la lignée de celle rendue par le juge de l’exécution de Paris le 20 janvier 2021 (RG 20/80923).</a:t>
            </a:r>
          </a:p>
          <a:p>
            <a:endParaRPr lang="fr-FR" dirty="0"/>
          </a:p>
        </p:txBody>
      </p:sp>
      <p:sp>
        <p:nvSpPr>
          <p:cNvPr id="5" name="Espace réservé de l'image des diapositives 4">
            <a:extLst>
              <a:ext uri="{FF2B5EF4-FFF2-40B4-BE49-F238E27FC236}">
                <a16:creationId xmlns:a16="http://schemas.microsoft.com/office/drawing/2014/main" id="{C4A38F45-AFE7-4DF7-BB70-AF4788FE40B7}"/>
              </a:ext>
            </a:extLst>
          </p:cNvPr>
          <p:cNvSpPr>
            <a:spLocks noGrp="1" noRot="1" noChangeAspect="1"/>
          </p:cNvSpPr>
          <p:nvPr>
            <p:ph type="sldImg"/>
          </p:nvPr>
        </p:nvSpPr>
        <p:spPr/>
      </p:sp>
    </p:spTree>
    <p:extLst>
      <p:ext uri="{BB962C8B-B14F-4D97-AF65-F5344CB8AC3E}">
        <p14:creationId xmlns:p14="http://schemas.microsoft.com/office/powerpoint/2010/main" val="325786204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b="1" dirty="0"/>
              <a:t>Apport en nature à une SAS</a:t>
            </a:r>
          </a:p>
          <a:p>
            <a:r>
              <a:rPr lang="fr-FR" dirty="0"/>
              <a:t>En cas d’apport en nature à une société par actions simplifiée, lorsqu'il n'y a pas eu de commissaire aux apports ou lorsque la valeur retenue est différente de celle proposée par le commissaire aux apports, les associés sont solidairement responsables pendant 5 ans, à l'égard des tiers, de la valeur attribuée aux apports en nature lors de la constitution de la société. </a:t>
            </a:r>
          </a:p>
          <a:p>
            <a:r>
              <a:rPr lang="fr-FR" dirty="0"/>
              <a:t> </a:t>
            </a:r>
          </a:p>
          <a:p>
            <a:r>
              <a:rPr lang="fr-FR" dirty="0"/>
              <a:t>Toutefois, cette règle ne vise que les SAS dont les statuts ont été signés à compter du 11 décembre 2016.</a:t>
            </a:r>
          </a:p>
          <a:p>
            <a:pPr lvl="0"/>
            <a:endParaRPr lang="fr-FR" b="1" dirty="0"/>
          </a:p>
          <a:p>
            <a:pPr lvl="0"/>
            <a:r>
              <a:rPr lang="fr-FR" b="1" dirty="0"/>
              <a:t>Actions auto-détenues au-delà du délai maximal autorisé</a:t>
            </a:r>
          </a:p>
          <a:p>
            <a:r>
              <a:rPr lang="fr-FR" dirty="0"/>
              <a:t>Les actions irrégulièrement auto-détenues doivent être cédées dans un délai d’un an à compter de leur souscription ou de leur acquisition.</a:t>
            </a:r>
          </a:p>
          <a:p>
            <a:pPr lvl="0"/>
            <a:r>
              <a:rPr lang="fr-FR" i="1" dirty="0"/>
              <a:t>NB : Le caractère irrégulier de la détention de ses propres actions par une société peut résulter notamment du dépassement du délai légal maximum autorisé pour une telle détention.</a:t>
            </a:r>
          </a:p>
          <a:p>
            <a:r>
              <a:rPr lang="fr-FR" dirty="0"/>
              <a:t> </a:t>
            </a:r>
          </a:p>
          <a:p>
            <a:r>
              <a:rPr lang="fr-FR" dirty="0"/>
              <a:t>Toutefois, l’absence de régularisation n’est pas sanctionnée par la nullité et l’annulation des actions nécessite un vote de l’assemblée générale. </a:t>
            </a:r>
          </a:p>
          <a:p>
            <a:r>
              <a:rPr lang="fr-FR" dirty="0"/>
              <a:t> </a:t>
            </a:r>
          </a:p>
          <a:p>
            <a:r>
              <a:rPr lang="fr-FR" dirty="0"/>
              <a:t>En conséquence, les actions peuvent être cédées même au-delà du délai d’un an. </a:t>
            </a:r>
          </a:p>
        </p:txBody>
      </p:sp>
      <p:sp>
        <p:nvSpPr>
          <p:cNvPr id="5" name="Espace réservé de l'image des diapositives 4">
            <a:extLst>
              <a:ext uri="{FF2B5EF4-FFF2-40B4-BE49-F238E27FC236}">
                <a16:creationId xmlns:a16="http://schemas.microsoft.com/office/drawing/2014/main" id="{C4A38F45-AFE7-4DF7-BB70-AF4788FE40B7}"/>
              </a:ext>
            </a:extLst>
          </p:cNvPr>
          <p:cNvSpPr>
            <a:spLocks noGrp="1" noRot="1" noChangeAspect="1"/>
          </p:cNvSpPr>
          <p:nvPr>
            <p:ph type="sldImg"/>
          </p:nvPr>
        </p:nvSpPr>
        <p:spPr/>
      </p:sp>
    </p:spTree>
    <p:extLst>
      <p:ext uri="{BB962C8B-B14F-4D97-AF65-F5344CB8AC3E}">
        <p14:creationId xmlns:p14="http://schemas.microsoft.com/office/powerpoint/2010/main" val="42202366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b="1" dirty="0"/>
              <a:t>Guide Marchés publics et relance économique </a:t>
            </a:r>
          </a:p>
          <a:p>
            <a:r>
              <a:rPr lang="fr-FR" dirty="0"/>
              <a:t>La nouvelle version du guide « Les marchés publics au service de la relance économique des entreprises : rebondir avec les marchés publics » a été publiée. Élaboré pour les entreprises et, pour la première fois, pour les acheteurs publics, ce guide est le fruit d’un travail collaboratif associant le médiateur des Entreprises et la direction des Affaires juridiques de Bercy.</a:t>
            </a:r>
          </a:p>
        </p:txBody>
      </p:sp>
      <p:sp>
        <p:nvSpPr>
          <p:cNvPr id="5" name="Espace réservé de l'image des diapositives 4">
            <a:extLst>
              <a:ext uri="{FF2B5EF4-FFF2-40B4-BE49-F238E27FC236}">
                <a16:creationId xmlns:a16="http://schemas.microsoft.com/office/drawing/2014/main" id="{C4A38F45-AFE7-4DF7-BB70-AF4788FE40B7}"/>
              </a:ext>
            </a:extLst>
          </p:cNvPr>
          <p:cNvSpPr>
            <a:spLocks noGrp="1" noRot="1" noChangeAspect="1"/>
          </p:cNvSpPr>
          <p:nvPr>
            <p:ph type="sldImg"/>
          </p:nvPr>
        </p:nvSpPr>
        <p:spPr/>
      </p:sp>
    </p:spTree>
    <p:extLst>
      <p:ext uri="{BB962C8B-B14F-4D97-AF65-F5344CB8AC3E}">
        <p14:creationId xmlns:p14="http://schemas.microsoft.com/office/powerpoint/2010/main" val="146442777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Hors cas particuliers (organismes de formation, etc.), en cas de dépassement de 2 des 3 seuils suivants à la clôture de l’exercice, la désignation de CAC est obligatoire (seuils depuis la loi PACTE) pour toutes les sociétés commerciales : CA HT &gt; 8.000 K€, total du bilan &gt; 4.000 K€, effectif &gt; 50 salariés.</a:t>
            </a:r>
          </a:p>
          <a:p>
            <a:endParaRPr lang="fr-FR" dirty="0"/>
          </a:p>
          <a:p>
            <a:pPr lvl="0"/>
            <a:r>
              <a:rPr lang="fr-FR" dirty="0"/>
              <a:t>Les nouveaux seuils ne s’appliquent aux entreprises fiscalement domiciliées dans une collectivité d’Outre-Mer qu’à compter du</a:t>
            </a:r>
            <a:br>
              <a:rPr lang="fr-FR" dirty="0"/>
            </a:br>
            <a:r>
              <a:rPr lang="fr-FR" dirty="0"/>
              <a:t>1</a:t>
            </a:r>
            <a:r>
              <a:rPr lang="fr-FR" baseline="30000" dirty="0"/>
              <a:t>er</a:t>
            </a:r>
            <a:r>
              <a:rPr lang="fr-FR" dirty="0"/>
              <a:t> janvier 2021.</a:t>
            </a:r>
          </a:p>
          <a:p>
            <a:pPr lvl="0"/>
            <a:endParaRPr lang="fr-FR" dirty="0"/>
          </a:p>
          <a:p>
            <a:pPr lvl="0"/>
            <a:r>
              <a:rPr lang="fr-FR" dirty="0"/>
              <a:t>Suite à la loi PACTE, des mesures spécifiques s’appliquent au niveau des groupes de sociétés ; voir Mémo </a:t>
            </a:r>
            <a:r>
              <a:rPr lang="fr-FR" dirty="0" err="1"/>
              <a:t>Pratic</a:t>
            </a:r>
            <a:r>
              <a:rPr lang="fr-FR" dirty="0"/>
              <a:t> n° 48, juin 2019, p.18s. et n° 50, janvier 2020, p.172s.</a:t>
            </a:r>
          </a:p>
          <a:p>
            <a:pPr lvl="0"/>
            <a:endParaRPr lang="fr-FR" dirty="0"/>
          </a:p>
          <a:p>
            <a:pPr lvl="0"/>
            <a:r>
              <a:rPr lang="fr-FR" dirty="0"/>
              <a:t>Le défaut de désignation de CAC est passible de sanctions pénales et la nullité des décisions prises est encourue.</a:t>
            </a:r>
          </a:p>
          <a:p>
            <a:pPr lvl="0"/>
            <a:endParaRPr lang="fr-FR" dirty="0"/>
          </a:p>
          <a:p>
            <a:r>
              <a:rPr lang="fr-FR" dirty="0"/>
              <a:t>Sauf texte particulier applicable, l’obligation de nomination d’un CAC suppléant a été supprimée lorsque le CAC titulaire est une personne morale pluripersonnelle.</a:t>
            </a:r>
          </a:p>
          <a:p>
            <a:endParaRPr lang="fr-FR" dirty="0"/>
          </a:p>
        </p:txBody>
      </p:sp>
      <p:sp>
        <p:nvSpPr>
          <p:cNvPr id="4" name="Espace réservé de l'image des diapositives 3">
            <a:extLst>
              <a:ext uri="{FF2B5EF4-FFF2-40B4-BE49-F238E27FC236}">
                <a16:creationId xmlns:a16="http://schemas.microsoft.com/office/drawing/2014/main" id="{149B9AC9-E753-401F-A950-872F677AFE48}"/>
              </a:ext>
            </a:extLst>
          </p:cNvPr>
          <p:cNvSpPr>
            <a:spLocks noGrp="1" noRot="1" noChangeAspect="1"/>
          </p:cNvSpPr>
          <p:nvPr>
            <p:ph type="sldImg"/>
          </p:nvPr>
        </p:nvSpPr>
        <p:spPr/>
      </p:sp>
    </p:spTree>
    <p:extLst>
      <p:ext uri="{BB962C8B-B14F-4D97-AF65-F5344CB8AC3E}">
        <p14:creationId xmlns:p14="http://schemas.microsoft.com/office/powerpoint/2010/main" val="169120375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pPr lvl="0"/>
            <a:r>
              <a:rPr lang="fr-FR" dirty="0"/>
              <a:t>Lors du dépôt au greffe, sous conditions, il est possible d’effectuer une déclaration de confidentialité pour que ne soient pas rendus publics : pour les micro-entreprises : leurs comptes annuels ; pour les petites entreprises : leur compte de résultat ; pour les moyennes entreprises : le bilan et l’annexe (seule une version simplifiée est rendue publique).</a:t>
            </a:r>
          </a:p>
          <a:p>
            <a:r>
              <a:rPr lang="fr-FR" dirty="0"/>
              <a:t> </a:t>
            </a:r>
          </a:p>
          <a:p>
            <a:pPr lvl="0"/>
            <a:r>
              <a:rPr lang="fr-FR" dirty="0"/>
              <a:t>En cas de non-dépôt pour toutes les sociétés : amende de 1.500 € (portée à 3.000 € en cas de récidive) et astreinte possible par le président du TC. </a:t>
            </a:r>
          </a:p>
          <a:p>
            <a:pPr lvl="0"/>
            <a:endParaRPr lang="fr-FR" dirty="0"/>
          </a:p>
          <a:p>
            <a:pPr lvl="0"/>
            <a:r>
              <a:rPr lang="fr-FR" dirty="0"/>
              <a:t>Mesure particulière de simplification pour les EURL et les SASU lorsque l’associé personne physique assume personnellement la gérance ou la présidence : équivaut à approbation des comptes, le dépôt des comptes annuels et de l’inventaire au greffe du tribunal de commerce dans les 6 mois de la clôture de l’exercice (articles L. 223-31 et L. 227-9 du Code de commerce).</a:t>
            </a:r>
          </a:p>
          <a:p>
            <a:endParaRPr lang="fr-FR" dirty="0"/>
          </a:p>
          <a:p>
            <a:pPr lvl="0"/>
            <a:r>
              <a:rPr lang="fr-FR" dirty="0"/>
              <a:t>Le dépôt est effectué en un seul exemplaire. </a:t>
            </a:r>
          </a:p>
          <a:p>
            <a:pPr lvl="0"/>
            <a:endParaRPr lang="fr-FR" dirty="0"/>
          </a:p>
          <a:p>
            <a:pPr lvl="0"/>
            <a:r>
              <a:rPr lang="fr-FR" dirty="0"/>
              <a:t>Pour toutes les sociétés (sauf les sociétés cotées), l’obligation de dépôt au greffe du rapport de gestion a été supprimée.</a:t>
            </a:r>
          </a:p>
          <a:p>
            <a:pPr lvl="0"/>
            <a:r>
              <a:rPr lang="fr-FR" i="1" dirty="0"/>
              <a:t>NB : Le rapport de gestion n’est pas supprimé pour autant et toute personne qui en fait la demande peut en obtenir communication, sous réserve que la société se situe dans l’obligation d’en établir un, soit légalement, soit statutairement.</a:t>
            </a:r>
          </a:p>
          <a:p>
            <a:r>
              <a:rPr lang="fr-FR" dirty="0"/>
              <a:t> </a:t>
            </a:r>
          </a:p>
          <a:p>
            <a:pPr lvl="0"/>
            <a:r>
              <a:rPr lang="fr-FR" dirty="0"/>
              <a:t>Le rapport de gestion n’est plus obligatoire pour les petites entreprises (exercices clos à partir du 11 août 2018), sauf disposition statutaire prévoyant expressément son établissement.</a:t>
            </a:r>
          </a:p>
        </p:txBody>
      </p:sp>
      <p:sp>
        <p:nvSpPr>
          <p:cNvPr id="4" name="Espace réservé de l'image des diapositives 3">
            <a:extLst>
              <a:ext uri="{FF2B5EF4-FFF2-40B4-BE49-F238E27FC236}">
                <a16:creationId xmlns:a16="http://schemas.microsoft.com/office/drawing/2014/main" id="{604DC3E2-1C1D-43C3-B06B-5829C2E3DB76}"/>
              </a:ext>
            </a:extLst>
          </p:cNvPr>
          <p:cNvSpPr>
            <a:spLocks noGrp="1" noRot="1" noChangeAspect="1"/>
          </p:cNvSpPr>
          <p:nvPr>
            <p:ph type="sldImg"/>
          </p:nvPr>
        </p:nvSpPr>
        <p:spPr/>
      </p:sp>
    </p:spTree>
    <p:extLst>
      <p:ext uri="{BB962C8B-B14F-4D97-AF65-F5344CB8AC3E}">
        <p14:creationId xmlns:p14="http://schemas.microsoft.com/office/powerpoint/2010/main" val="25642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D’autre part, sur le plan fiscal, les dispositions de l'article 39 B du CGI instituent l'obligation pour les entreprises, de constater annuellement un amortissement minimal. </a:t>
            </a:r>
          </a:p>
          <a:p>
            <a:r>
              <a:rPr lang="fr-FR" dirty="0"/>
              <a:t> </a:t>
            </a:r>
          </a:p>
          <a:p>
            <a:r>
              <a:rPr lang="fr-FR" dirty="0"/>
              <a:t>En vertu de ces dispositions, la somme des amortissements effectivement pratiqués depuis l'acquisition ou la création d'un élément donné ne peut pas, à la clôture de chaque exercice, être inférieure au montant cumulé des amortissements calculés suivant le mode linéaire et répartis sur la durée normale d'utilisation. </a:t>
            </a:r>
          </a:p>
          <a:p>
            <a:r>
              <a:rPr lang="fr-FR" dirty="0"/>
              <a:t> </a:t>
            </a:r>
          </a:p>
          <a:p>
            <a:r>
              <a:rPr lang="fr-FR" dirty="0"/>
              <a:t>À défaut de se conformer à cette obligation fiscale, l'entreprise perd définitivement le droit de déduire fiscalement la fraction des amortissements qui aura été irrégulièrement différée. </a:t>
            </a:r>
          </a:p>
          <a:p>
            <a:r>
              <a:rPr lang="fr-FR" dirty="0"/>
              <a:t> </a:t>
            </a:r>
          </a:p>
          <a:p>
            <a:r>
              <a:rPr lang="fr-FR" dirty="0"/>
              <a:t>Selon la doctrine administrative, l'amortissement linéaire se traduit par l'échelonnement régulier de la dépréciation des éléments sur la durée de leur période normale d'utilisation, ce qui aboutit logiquement à la prise en considération d'annuités le plus souvent constantes, les annuités variables, parfois entachées d'une certaine dégressivité, n'étant constatées que dans quelques cas particuliers. </a:t>
            </a:r>
          </a:p>
          <a:p>
            <a:r>
              <a:rPr lang="fr-FR" dirty="0"/>
              <a:t> </a:t>
            </a:r>
          </a:p>
          <a:p>
            <a:r>
              <a:rPr lang="fr-FR" dirty="0"/>
              <a:t>En conséquence, les entreprises concernées qui sur le plan comptable minorent la dotation aux amortissements en vue de tenir compte de la moindre consommation des avantages économiques, et reportent cette dernière à la fin du plan d'amortissement initialement prévu, peuvent, toutefois, être dans l'obligation de procéder à la comptabilisation d'un amortissement dérogatoire complémentaire si la minoration de leurs amortissements comptables les conduit à ne plus respecter la règle fiscale de l'amortissement minimal. </a:t>
            </a:r>
          </a:p>
          <a:p>
            <a:r>
              <a:rPr lang="fr-FR" dirty="0"/>
              <a:t> </a:t>
            </a:r>
          </a:p>
          <a:p>
            <a:r>
              <a:rPr lang="fr-FR" dirty="0"/>
              <a:t>Il est rappelé que les amortissements dérogatoires, qui sont comptabilisés au sein des provisions réglementées, sont sans effet sur le montant des capitaux propres, dont ils sont l'un des éléments constitutifs.</a:t>
            </a:r>
          </a:p>
        </p:txBody>
      </p:sp>
      <p:sp>
        <p:nvSpPr>
          <p:cNvPr id="5" name="Espace réservé de l'image des diapositives 4">
            <a:extLst>
              <a:ext uri="{FF2B5EF4-FFF2-40B4-BE49-F238E27FC236}">
                <a16:creationId xmlns:a16="http://schemas.microsoft.com/office/drawing/2014/main" id="{AD9B9824-7B53-45AE-90E4-2564467B5FCB}"/>
              </a:ext>
            </a:extLst>
          </p:cNvPr>
          <p:cNvSpPr>
            <a:spLocks noGrp="1" noRot="1" noChangeAspect="1"/>
          </p:cNvSpPr>
          <p:nvPr>
            <p:ph type="sldImg"/>
          </p:nvPr>
        </p:nvSpPr>
        <p:spPr/>
      </p:sp>
    </p:spTree>
    <p:extLst>
      <p:ext uri="{BB962C8B-B14F-4D97-AF65-F5344CB8AC3E}">
        <p14:creationId xmlns:p14="http://schemas.microsoft.com/office/powerpoint/2010/main" val="332215714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Pour les dividendes perçus à compter du 1</a:t>
            </a:r>
            <a:r>
              <a:rPr lang="fr-FR" baseline="30000" dirty="0"/>
              <a:t>er</a:t>
            </a:r>
            <a:r>
              <a:rPr lang="fr-FR" dirty="0"/>
              <a:t> janvier 2018 :</a:t>
            </a:r>
          </a:p>
          <a:p>
            <a:pPr marL="133388" indent="-133388">
              <a:buFont typeface="Arial" panose="020B0604020202020204" pitchFamily="34" charset="0"/>
              <a:buChar char="•"/>
            </a:pPr>
            <a:r>
              <a:rPr lang="fr-FR" dirty="0"/>
              <a:t>Imposition selon le prélèvement forfaitaire unique (PFU)</a:t>
            </a:r>
          </a:p>
          <a:p>
            <a:pPr marL="133388" indent="-133388">
              <a:buFont typeface="Arial" panose="020B0604020202020204" pitchFamily="34" charset="0"/>
              <a:buChar char="•"/>
            </a:pPr>
            <a:r>
              <a:rPr lang="fr-FR" dirty="0"/>
              <a:t>Le PFU d’un taux de 30 % se décompose en 12,80 % pour la partie fiscale et 17,20 % pour la partie sociale ;</a:t>
            </a:r>
          </a:p>
          <a:p>
            <a:pPr marL="133388" indent="-133388">
              <a:buFont typeface="Arial" panose="020B0604020202020204" pitchFamily="34" charset="0"/>
              <a:buChar char="•"/>
            </a:pPr>
            <a:r>
              <a:rPr lang="fr-FR" dirty="0"/>
              <a:t>Pas d’abattement de 40 % et pas de CSG déductible ;</a:t>
            </a:r>
          </a:p>
          <a:p>
            <a:pPr lvl="0"/>
            <a:endParaRPr lang="fr-FR" dirty="0"/>
          </a:p>
          <a:p>
            <a:pPr lvl="0"/>
            <a:r>
              <a:rPr lang="fr-FR" dirty="0"/>
              <a:t>Imposition, sur option annuelle, au barème progressif </a:t>
            </a:r>
          </a:p>
          <a:p>
            <a:pPr marL="133388" indent="-133388">
              <a:buFont typeface="Arial" panose="020B0604020202020204" pitchFamily="34" charset="0"/>
              <a:buChar char="•"/>
            </a:pPr>
            <a:r>
              <a:rPr lang="fr-FR" dirty="0"/>
              <a:t>Le barème progressif de l’IR s’applique et les prélèvements sociaux sont de 17,20 % ;</a:t>
            </a:r>
          </a:p>
          <a:p>
            <a:pPr marL="133388" indent="-133388">
              <a:buFont typeface="Arial" panose="020B0604020202020204" pitchFamily="34" charset="0"/>
              <a:buChar char="•"/>
            </a:pPr>
            <a:r>
              <a:rPr lang="fr-FR" dirty="0"/>
              <a:t>Abattement de 40 % et CSG déductible.</a:t>
            </a:r>
          </a:p>
          <a:p>
            <a:r>
              <a:rPr lang="fr-FR" dirty="0"/>
              <a:t> </a:t>
            </a:r>
          </a:p>
          <a:p>
            <a:r>
              <a:rPr lang="fr-FR" dirty="0"/>
              <a:t>Dans les deux cas, le PFU est prélevé sur le montant du dividende brut attribué à chaque associé et versé au Trésor public dans les 15 premiers jours du mois suivant, soit le 15 octobre 2021 au plus tard pour un versement en septembre.</a:t>
            </a:r>
          </a:p>
          <a:p>
            <a:r>
              <a:rPr lang="fr-FR" dirty="0"/>
              <a:t> </a:t>
            </a:r>
          </a:p>
          <a:p>
            <a:r>
              <a:rPr lang="fr-FR" dirty="0"/>
              <a:t>Les dividendes versés aux dirigeants de SARL sont soumis aux cotisations sociales TNS (et non aux prélèvements sociaux de 17,20 %) pour la part qui excède 10 % du capital social, des primes d’émission et des comptes courants des associés de la société, et doivent faire l’objet d’une déclaration à l’Urssaf (parcours unifié dans la déclaration n° 2042 depuis le 1</a:t>
            </a:r>
            <a:r>
              <a:rPr lang="fr-FR" baseline="30000" dirty="0"/>
              <a:t>er</a:t>
            </a:r>
            <a:r>
              <a:rPr lang="fr-FR" dirty="0"/>
              <a:t> janvier 2021).</a:t>
            </a:r>
          </a:p>
        </p:txBody>
      </p:sp>
      <p:sp>
        <p:nvSpPr>
          <p:cNvPr id="5" name="Espace réservé de l'image des diapositives 4">
            <a:extLst>
              <a:ext uri="{FF2B5EF4-FFF2-40B4-BE49-F238E27FC236}">
                <a16:creationId xmlns:a16="http://schemas.microsoft.com/office/drawing/2014/main" id="{82E2AE96-96AC-4C50-8EDE-E1CF4D12B267}"/>
              </a:ext>
            </a:extLst>
          </p:cNvPr>
          <p:cNvSpPr>
            <a:spLocks noGrp="1" noRot="1" noChangeAspect="1"/>
          </p:cNvSpPr>
          <p:nvPr>
            <p:ph type="sldImg"/>
          </p:nvPr>
        </p:nvSpPr>
        <p:spPr/>
      </p:sp>
    </p:spTree>
    <p:extLst>
      <p:ext uri="{BB962C8B-B14F-4D97-AF65-F5344CB8AC3E}">
        <p14:creationId xmlns:p14="http://schemas.microsoft.com/office/powerpoint/2010/main" val="180338915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25375435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4288043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La profession d’expertise comptable est régie en France par l’ordonnance du</a:t>
            </a:r>
            <a:br>
              <a:rPr lang="fr-FR" dirty="0"/>
            </a:br>
            <a:r>
              <a:rPr lang="fr-FR" dirty="0"/>
              <a:t>19 septembre 1945.</a:t>
            </a:r>
          </a:p>
          <a:p>
            <a:r>
              <a:rPr lang="fr-FR" dirty="0"/>
              <a:t> </a:t>
            </a:r>
          </a:p>
          <a:p>
            <a:r>
              <a:rPr lang="fr-FR" dirty="0"/>
              <a:t>D’une part, celle-ci prévoit les missions relevant de la prérogative exclusive d’exercice des experts-comptables, telles que « réviser et apprécier les comptabilités des entreprises », « attester la régularité et la sincérité des comptes de résultats », « tenir, centraliser, ouvrir, arrêter, surveiller, redresser et consolider les comptabilités des entreprises ».</a:t>
            </a:r>
          </a:p>
          <a:p>
            <a:r>
              <a:rPr lang="fr-FR" dirty="0"/>
              <a:t> </a:t>
            </a:r>
          </a:p>
          <a:p>
            <a:r>
              <a:rPr lang="fr-FR" dirty="0"/>
              <a:t>D’autre part, des interdictions et incompatibilités y sont expressément stipulées, comme celles d’agir en tant qu’agent d’affaires, d’assumer une mission de représentation devant les tribunaux de l’ordre judiciaire ou administratif, ou bien encore de réaliser toute activité commerciale ou acte d’intermédiaire autre que ceux que comporte l’exercice de la profession (sauf exceptions), sous certaines conditions.</a:t>
            </a:r>
          </a:p>
          <a:p>
            <a:r>
              <a:rPr lang="fr-FR" dirty="0"/>
              <a:t> </a:t>
            </a:r>
          </a:p>
          <a:p>
            <a:r>
              <a:rPr lang="fr-FR" dirty="0"/>
              <a:t>Ainsi, en dehors de ceux que comporte l'exercice de la profession d’expert-comptable, la réalisation d’activité commerciale ou acte d'intermédiaire est autorisée si elle est réalisée à titre accessoire et n'est pas de nature à mettre en péril l'exercice de la profession ou l'indépendance des associés experts-comptables ainsi que le respect par ces derniers des règles inhérentes à leur statut et à leur déontologie. </a:t>
            </a:r>
          </a:p>
          <a:p>
            <a:endParaRPr lang="fr-FR" dirty="0"/>
          </a:p>
          <a:p>
            <a:r>
              <a:rPr lang="fr-FR" dirty="0"/>
              <a:t>Les conditions et limites à l'exercice de ces activités et à la réalisation de ces actes doivent être fixées par les normes professionnelles élaborées par le CSOEC et agréées par arrêté du ministre chargé de l'économie.</a:t>
            </a:r>
          </a:p>
          <a:p>
            <a:pPr lvl="0"/>
            <a:r>
              <a:rPr lang="fr-FR" i="1" dirty="0"/>
              <a:t>NB : La norme requise n'avait été publiée.</a:t>
            </a:r>
          </a:p>
        </p:txBody>
      </p:sp>
      <p:sp>
        <p:nvSpPr>
          <p:cNvPr id="7" name="Espace réservé de l'image des diapositives 6">
            <a:extLst>
              <a:ext uri="{FF2B5EF4-FFF2-40B4-BE49-F238E27FC236}">
                <a16:creationId xmlns:a16="http://schemas.microsoft.com/office/drawing/2014/main" id="{4E3ECA5B-E17F-44E5-9E81-4460FDB4DDAC}"/>
              </a:ext>
            </a:extLst>
          </p:cNvPr>
          <p:cNvSpPr>
            <a:spLocks noGrp="1" noRot="1" noChangeAspect="1"/>
          </p:cNvSpPr>
          <p:nvPr>
            <p:ph type="sldImg"/>
          </p:nvPr>
        </p:nvSpPr>
        <p:spPr/>
      </p:sp>
    </p:spTree>
    <p:extLst>
      <p:ext uri="{BB962C8B-B14F-4D97-AF65-F5344CB8AC3E}">
        <p14:creationId xmlns:p14="http://schemas.microsoft.com/office/powerpoint/2010/main" val="124574618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La norme professionnelle attendue permettant l’exercice effectif d’activités commerciales et d’actes intermédiaires a été publiée. Ainsi, les experts-comptables peuvent désormais exercer des activités commerciales et des actes d’intermédiaires.</a:t>
            </a:r>
          </a:p>
          <a:p>
            <a:r>
              <a:rPr lang="fr-FR" dirty="0"/>
              <a:t> </a:t>
            </a:r>
          </a:p>
          <a:p>
            <a:r>
              <a:rPr lang="fr-FR" dirty="0"/>
              <a:t>La norme professionnelle ne contient pas de liste limitative d’activités commerciales ou d’actes d’intermédiaire autorisés, ce qui démontre l’esprit d’ouverture quant aux possibilités offertes aux experts-comptables. </a:t>
            </a:r>
          </a:p>
          <a:p>
            <a:r>
              <a:rPr lang="fr-FR" dirty="0"/>
              <a:t> </a:t>
            </a:r>
          </a:p>
          <a:p>
            <a:r>
              <a:rPr lang="fr-FR" dirty="0"/>
              <a:t>L’essentiel est de respecter les exigences requises à l’exercice de ces activités, listées aux paragraphes 9 à 18 de la norme professionnelle, notamment :</a:t>
            </a:r>
          </a:p>
          <a:p>
            <a:pPr marL="171450" lvl="0" indent="-171450">
              <a:buFont typeface="Arial" panose="020B0604020202020204" pitchFamily="34" charset="0"/>
              <a:buChar char="•"/>
            </a:pPr>
            <a:r>
              <a:rPr lang="fr-FR" dirty="0"/>
              <a:t>« 9. Les activités commerciales et les actes d'intermédiaire doivent être licites. » ;</a:t>
            </a:r>
          </a:p>
          <a:p>
            <a:pPr marL="171450" lvl="0" indent="-171450">
              <a:buFont typeface="Arial" panose="020B0604020202020204" pitchFamily="34" charset="0"/>
              <a:buChar char="•"/>
            </a:pPr>
            <a:r>
              <a:rPr lang="fr-FR" dirty="0"/>
              <a:t>« 15. Les structures d'exercice doivent s'assurer qu'elles disposent de la compétence et des capacités pour réaliser les activités commerciales et les actes d'intermédiaire. »</a:t>
            </a:r>
          </a:p>
          <a:p>
            <a:r>
              <a:rPr lang="fr-FR" dirty="0"/>
              <a:t> </a:t>
            </a:r>
          </a:p>
        </p:txBody>
      </p:sp>
      <p:sp>
        <p:nvSpPr>
          <p:cNvPr id="4" name="Espace réservé de l'image des diapositives 3">
            <a:extLst>
              <a:ext uri="{FF2B5EF4-FFF2-40B4-BE49-F238E27FC236}">
                <a16:creationId xmlns:a16="http://schemas.microsoft.com/office/drawing/2014/main" id="{81CB462E-8B27-4626-A03C-DE51D1AFC105}"/>
              </a:ext>
            </a:extLst>
          </p:cNvPr>
          <p:cNvSpPr>
            <a:spLocks noGrp="1" noRot="1" noChangeAspect="1"/>
          </p:cNvSpPr>
          <p:nvPr>
            <p:ph type="sldImg"/>
          </p:nvPr>
        </p:nvSpPr>
        <p:spPr/>
      </p:sp>
    </p:spTree>
    <p:extLst>
      <p:ext uri="{BB962C8B-B14F-4D97-AF65-F5344CB8AC3E}">
        <p14:creationId xmlns:p14="http://schemas.microsoft.com/office/powerpoint/2010/main" val="294058515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L’accessoire est ainsi défini comme le caractère connexe ou complémentaire de l’activité commerciale ou de l’acte d’intermédiaire aux activités autorisées aux experts-comptables. Cette notion « d’activités autorisées » ne recouvre pas que les missions relevant de la seule prérogative d’exercice. </a:t>
            </a:r>
          </a:p>
          <a:p>
            <a:r>
              <a:rPr lang="fr-FR" dirty="0"/>
              <a:t> </a:t>
            </a:r>
          </a:p>
          <a:p>
            <a:r>
              <a:rPr lang="fr-FR" dirty="0"/>
              <a:t>Les activités commerciales ou les actes d’intermédiaire sont donc possibles en complément ou non de n’importe quelle mission réalisée par le professionnel.</a:t>
            </a:r>
          </a:p>
          <a:p>
            <a:r>
              <a:rPr lang="fr-FR" dirty="0"/>
              <a:t> </a:t>
            </a:r>
          </a:p>
          <a:p>
            <a:r>
              <a:rPr lang="fr-FR" dirty="0"/>
              <a:t>Le caractère connexe ou complémentaire est explicité dans la norme professionnelle et s’entend comme le prolongement de l’exercice de l’activité d’expertise comptable, soit destiné à répondre au besoin du client, soit lié à une compétence professionnelle particulière de l’expert-comptable.</a:t>
            </a:r>
          </a:p>
          <a:p>
            <a:r>
              <a:rPr lang="fr-FR" dirty="0"/>
              <a:t> </a:t>
            </a:r>
          </a:p>
          <a:p>
            <a:r>
              <a:rPr lang="fr-FR" dirty="0"/>
              <a:t>Ces activités commerciales et actes d’intermédiaire ne doivent pas constituer l’objet principal de l’activité d’une structure d’exercice professionnel d’expertise comptable. L’expertise comptable doit rester l’activité principale de la structure.</a:t>
            </a:r>
          </a:p>
          <a:p>
            <a:r>
              <a:rPr lang="fr-FR" dirty="0"/>
              <a:t> </a:t>
            </a:r>
          </a:p>
          <a:p>
            <a:r>
              <a:rPr lang="fr-FR" dirty="0"/>
              <a:t>A noter que la norme professionnelle précise, sans que cela soit limitatif, que l’appréciation de la dimension principale ou accessoire se fait par rapport à un faisceau d’indices comme le chiffre d’affaires ou les moyens consacrés à l’activité.</a:t>
            </a:r>
          </a:p>
        </p:txBody>
      </p:sp>
      <p:sp>
        <p:nvSpPr>
          <p:cNvPr id="4" name="Espace réservé de l'image des diapositives 3">
            <a:extLst>
              <a:ext uri="{FF2B5EF4-FFF2-40B4-BE49-F238E27FC236}">
                <a16:creationId xmlns:a16="http://schemas.microsoft.com/office/drawing/2014/main" id="{81CB462E-8B27-4626-A03C-DE51D1AFC105}"/>
              </a:ext>
            </a:extLst>
          </p:cNvPr>
          <p:cNvSpPr>
            <a:spLocks noGrp="1" noRot="1" noChangeAspect="1"/>
          </p:cNvSpPr>
          <p:nvPr>
            <p:ph type="sldImg"/>
          </p:nvPr>
        </p:nvSpPr>
        <p:spPr/>
      </p:sp>
    </p:spTree>
    <p:extLst>
      <p:ext uri="{BB962C8B-B14F-4D97-AF65-F5344CB8AC3E}">
        <p14:creationId xmlns:p14="http://schemas.microsoft.com/office/powerpoint/2010/main" val="286620820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Dans le prolongement du principe du droit à l’erreur, a été instauré début 2021 l’examen de conformité fiscale (ECF), qui s’inscrit dans une démarche visant à garantir une plus grande sécurité juridique aux entreprises, tout en favorisant le civisme fiscal.</a:t>
            </a:r>
          </a:p>
          <a:p>
            <a:r>
              <a:rPr lang="fr-FR" dirty="0"/>
              <a:t> </a:t>
            </a:r>
          </a:p>
          <a:p>
            <a:r>
              <a:rPr lang="fr-FR" dirty="0"/>
              <a:t>Il s’agit d’une mission réalisée à la demande du client, pour laquelle l’expert-comptable s’engage à examiner l’ensemble des règles fiscales prévues dans un chemin d’audit et à se prononcer sur leur conformité fiscale. </a:t>
            </a:r>
          </a:p>
          <a:p>
            <a:r>
              <a:rPr lang="fr-FR" dirty="0"/>
              <a:t> </a:t>
            </a:r>
          </a:p>
          <a:p>
            <a:r>
              <a:rPr lang="fr-FR" dirty="0"/>
              <a:t>L'examen de conformité fiscale est accessible à toutes les entreprises, personnes physiques ou morales, exerçant une activité professionnelle sous forme individuelle ou en société, quel que soit leur régime d'imposition et leur chiffre d'affaires.</a:t>
            </a:r>
          </a:p>
          <a:p>
            <a:pPr lvl="0"/>
            <a:endParaRPr lang="fr-FR" dirty="0"/>
          </a:p>
          <a:p>
            <a:pPr lvl="0"/>
            <a:r>
              <a:rPr lang="fr-FR" i="1" dirty="0"/>
              <a:t>NB : L'examen de conformité fiscale porte sur un exercice fiscal.</a:t>
            </a:r>
          </a:p>
          <a:p>
            <a:r>
              <a:rPr lang="fr-FR" dirty="0"/>
              <a:t> </a:t>
            </a:r>
          </a:p>
          <a:p>
            <a:r>
              <a:rPr lang="fr-FR" dirty="0"/>
              <a:t>En amont, un contrat est à établir entre l'entreprise et l’expert-comptable, et à l'issue de l'examen, le compte rendu de mission retraçant les travaux réalisés dans le cadre de l'examen de conformité fiscale est délivré par l’expert-comptable.</a:t>
            </a:r>
          </a:p>
        </p:txBody>
      </p:sp>
      <p:sp>
        <p:nvSpPr>
          <p:cNvPr id="4" name="Espace réservé de l'image des diapositives 3">
            <a:extLst>
              <a:ext uri="{FF2B5EF4-FFF2-40B4-BE49-F238E27FC236}">
                <a16:creationId xmlns:a16="http://schemas.microsoft.com/office/drawing/2014/main" id="{C70769B6-823C-4A91-B508-745019C1E678}"/>
              </a:ext>
            </a:extLst>
          </p:cNvPr>
          <p:cNvSpPr>
            <a:spLocks noGrp="1" noRot="1" noChangeAspect="1"/>
          </p:cNvSpPr>
          <p:nvPr>
            <p:ph type="sldImg"/>
          </p:nvPr>
        </p:nvSpPr>
        <p:spPr/>
      </p:sp>
    </p:spTree>
    <p:extLst>
      <p:ext uri="{BB962C8B-B14F-4D97-AF65-F5344CB8AC3E}">
        <p14:creationId xmlns:p14="http://schemas.microsoft.com/office/powerpoint/2010/main" val="156968768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Pour réaliser cette nouvelle mission, le CSOEC propose d’ores et déjà d’utiliser les outils suivants :</a:t>
            </a:r>
          </a:p>
          <a:p>
            <a:pPr marL="171450" lvl="0" indent="-171450">
              <a:buFont typeface="Arial" panose="020B0604020202020204" pitchFamily="34" charset="0"/>
              <a:buChar char="•"/>
            </a:pPr>
            <a:r>
              <a:rPr lang="fr-FR" dirty="0"/>
              <a:t>Un exemple de lettre de mission et un exemple d’avenant ;</a:t>
            </a:r>
          </a:p>
          <a:p>
            <a:pPr marL="171450" lvl="0" indent="-171450">
              <a:buFont typeface="Arial" panose="020B0604020202020204" pitchFamily="34" charset="0"/>
              <a:buChar char="•"/>
            </a:pPr>
            <a:r>
              <a:rPr lang="fr-FR" dirty="0"/>
              <a:t>Une fiche client Infodoc-experts afin d’informer les chefs d’entreprise de ce nouveau dispositif ;</a:t>
            </a:r>
          </a:p>
          <a:p>
            <a:pPr marL="171450" lvl="0" indent="-171450">
              <a:buFont typeface="Arial" panose="020B0604020202020204" pitchFamily="34" charset="0"/>
              <a:buChar char="•"/>
            </a:pPr>
            <a:r>
              <a:rPr lang="fr-FR" dirty="0"/>
              <a:t>Une note de synthèse d’Infodoc-experts afin de présenter aux cabinets le dispositif de l’ECF ;</a:t>
            </a:r>
          </a:p>
          <a:p>
            <a:pPr marL="171450" lvl="0" indent="-171450">
              <a:buFont typeface="Arial" panose="020B0604020202020204" pitchFamily="34" charset="0"/>
              <a:buChar char="•"/>
            </a:pPr>
            <a:r>
              <a:rPr lang="fr-FR" dirty="0"/>
              <a:t>une fiche marketing afin d’aider les cabinets à commercialiser la mission auprès de leurs clients.</a:t>
            </a:r>
          </a:p>
          <a:p>
            <a:r>
              <a:rPr lang="fr-FR" dirty="0"/>
              <a:t> </a:t>
            </a:r>
          </a:p>
          <a:p>
            <a:r>
              <a:rPr lang="fr-FR" dirty="0"/>
              <a:t>D’autres outils à destination de la profession sont également en cours de préparation et notamment un outil d’analyse du FEC et de réalisation de l’ECF qui sera proposé au début de l'été.</a:t>
            </a:r>
          </a:p>
          <a:p>
            <a:r>
              <a:rPr lang="fr-FR" dirty="0"/>
              <a:t> </a:t>
            </a:r>
          </a:p>
          <a:p>
            <a:r>
              <a:rPr lang="fr-FR" dirty="0"/>
              <a:t>Par ailleurs, un webinaire de présentation de l’ECF, réalisé par la Commission fiscale du CSOEC, en partenariat avec le Club fiscal, a eu lieu fin avril. Il peut être visionné sur le site du CSOEC. </a:t>
            </a:r>
          </a:p>
          <a:p>
            <a:r>
              <a:rPr lang="fr-FR" dirty="0"/>
              <a:t> </a:t>
            </a:r>
          </a:p>
          <a:p>
            <a:r>
              <a:rPr lang="fr-FR" dirty="0"/>
              <a:t>Enfin, deux formations relatives à l’ECF ont été préparées par le CFPC et sont programmées dès à présent en région par les IRF.</a:t>
            </a:r>
          </a:p>
          <a:p>
            <a:pPr lvl="0"/>
            <a:endParaRPr lang="fr-FR" dirty="0"/>
          </a:p>
          <a:p>
            <a:pPr lvl="0"/>
            <a:r>
              <a:rPr lang="fr-FR" b="1" dirty="0"/>
              <a:t>Qui est concerné ?</a:t>
            </a:r>
          </a:p>
          <a:p>
            <a:pPr lvl="0"/>
            <a:r>
              <a:rPr lang="fr-FR" dirty="0"/>
              <a:t>Les entreprises et les experts-comptables.</a:t>
            </a:r>
          </a:p>
          <a:p>
            <a:pPr lvl="0"/>
            <a:endParaRPr lang="fr-FR" dirty="0"/>
          </a:p>
          <a:p>
            <a:r>
              <a:rPr lang="fr-FR" b="1" dirty="0"/>
              <a:t>Quelle est la date d’entrée en vigueur ?</a:t>
            </a:r>
          </a:p>
          <a:p>
            <a:pPr lvl="0"/>
            <a:r>
              <a:rPr lang="fr-FR" dirty="0"/>
              <a:t>A partir des exercices clos à compter du 31 décembre 2020.</a:t>
            </a:r>
          </a:p>
        </p:txBody>
      </p:sp>
      <p:sp>
        <p:nvSpPr>
          <p:cNvPr id="4" name="Espace réservé de l'image des diapositives 3">
            <a:extLst>
              <a:ext uri="{FF2B5EF4-FFF2-40B4-BE49-F238E27FC236}">
                <a16:creationId xmlns:a16="http://schemas.microsoft.com/office/drawing/2014/main" id="{42A1887E-A5BD-4A38-BF3E-C6AC876E6147}"/>
              </a:ext>
            </a:extLst>
          </p:cNvPr>
          <p:cNvSpPr>
            <a:spLocks noGrp="1" noRot="1" noChangeAspect="1"/>
          </p:cNvSpPr>
          <p:nvPr>
            <p:ph type="sldImg"/>
          </p:nvPr>
        </p:nvSpPr>
        <p:spPr/>
      </p:sp>
    </p:spTree>
    <p:extLst>
      <p:ext uri="{BB962C8B-B14F-4D97-AF65-F5344CB8AC3E}">
        <p14:creationId xmlns:p14="http://schemas.microsoft.com/office/powerpoint/2010/main" val="215212804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En raison de l'impact de l’épidémie COVID-19 sur l’activité économique, des aides exceptionnelles ont été mises en place pour accompagner les entreprises : fonds de solidarité, prêt garanti par l’Etat, activité partielle, etc.</a:t>
            </a:r>
          </a:p>
          <a:p>
            <a:r>
              <a:rPr lang="fr-FR" dirty="0"/>
              <a:t> </a:t>
            </a:r>
          </a:p>
          <a:p>
            <a:r>
              <a:rPr lang="fr-FR" dirty="0"/>
              <a:t>Ces mesures continuent aujourd’hui d’être mobilisables.</a:t>
            </a:r>
          </a:p>
          <a:p>
            <a:r>
              <a:rPr lang="fr-FR" dirty="0"/>
              <a:t> </a:t>
            </a:r>
          </a:p>
          <a:p>
            <a:r>
              <a:rPr lang="fr-FR" dirty="0"/>
              <a:t>Afin de redresser rapidement et durablement l’économie française, un plan de relance exceptionnel de 100 Md€ est déployé par le Gouvernement autour de 3 volets principaux : l'écologie, la compétitivité et la cohésion. </a:t>
            </a:r>
          </a:p>
          <a:p>
            <a:r>
              <a:rPr lang="fr-FR" dirty="0"/>
              <a:t> </a:t>
            </a:r>
          </a:p>
          <a:p>
            <a:r>
              <a:rPr lang="fr-FR" dirty="0"/>
              <a:t>Début 2021, le CSOEC a formulé 50 propositions pour la relance de l’économie. Ces propositions remontées de terrain de professionnels en contact direct avec la réalité vécue par les entreprises, se voulaient simples à mettre en œuvre pour produire des effets positifs immédiats et prennent, autant que faire se peut, une dimension incitative en remplacement du caractère punitif souvent déployé.</a:t>
            </a:r>
          </a:p>
          <a:p>
            <a:r>
              <a:rPr lang="fr-FR" dirty="0"/>
              <a:t> </a:t>
            </a:r>
          </a:p>
          <a:p>
            <a:r>
              <a:rPr lang="fr-FR" dirty="0"/>
              <a:t>Celles-ci portaient sur : </a:t>
            </a:r>
          </a:p>
          <a:p>
            <a:pPr marL="171450" lvl="0" indent="-171450">
              <a:buFont typeface="Arial" panose="020B0604020202020204" pitchFamily="34" charset="0"/>
              <a:buChar char="•"/>
            </a:pPr>
            <a:r>
              <a:rPr lang="fr-FR" dirty="0"/>
              <a:t>L’amélioration des dispositifs COVID existants ;</a:t>
            </a:r>
          </a:p>
          <a:p>
            <a:pPr marL="171450" lvl="0" indent="-171450">
              <a:buFont typeface="Arial" panose="020B0604020202020204" pitchFamily="34" charset="0"/>
              <a:buChar char="•"/>
            </a:pPr>
            <a:r>
              <a:rPr lang="fr-FR" dirty="0"/>
              <a:t>Des mesures de relance de l'économie.</a:t>
            </a:r>
          </a:p>
        </p:txBody>
      </p:sp>
      <p:sp>
        <p:nvSpPr>
          <p:cNvPr id="4" name="Espace réservé de l'image des diapositives 3">
            <a:extLst>
              <a:ext uri="{FF2B5EF4-FFF2-40B4-BE49-F238E27FC236}">
                <a16:creationId xmlns:a16="http://schemas.microsoft.com/office/drawing/2014/main" id="{5654E60E-A81E-49B1-9CDD-0620089B892A}"/>
              </a:ext>
            </a:extLst>
          </p:cNvPr>
          <p:cNvSpPr>
            <a:spLocks noGrp="1" noRot="1" noChangeAspect="1"/>
          </p:cNvSpPr>
          <p:nvPr>
            <p:ph type="sldImg"/>
          </p:nvPr>
        </p:nvSpPr>
        <p:spPr/>
      </p:sp>
    </p:spTree>
    <p:extLst>
      <p:ext uri="{BB962C8B-B14F-4D97-AF65-F5344CB8AC3E}">
        <p14:creationId xmlns:p14="http://schemas.microsoft.com/office/powerpoint/2010/main" val="179307028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La situation sanitaire n’est pas encore pleinement rétablie mais il est impératif de préparer au mieux la sortie de crise.</a:t>
            </a:r>
          </a:p>
          <a:p>
            <a:r>
              <a:rPr lang="fr-FR" dirty="0"/>
              <a:t> </a:t>
            </a:r>
          </a:p>
          <a:p>
            <a:r>
              <a:rPr lang="fr-FR" dirty="0"/>
              <a:t>En complément des mesures composant le plan de relance du Gouvernement, un plan d’action sur l’accompagnement des entreprises en sortie de crise a été présenté notamment par le ministre de l’Economie, des Finances et de la Relance début juin.</a:t>
            </a:r>
          </a:p>
          <a:p>
            <a:pPr lvl="0"/>
            <a:r>
              <a:rPr lang="fr-FR" i="1" dirty="0"/>
              <a:t>NB : A cette occasion, a été salué l’engagement des professionnels auprès des 3 millions de TPE/PME et rappelé le caractère essentiel des experts-comptables dans la relance de l’économie.</a:t>
            </a:r>
          </a:p>
          <a:p>
            <a:r>
              <a:rPr lang="fr-FR" dirty="0"/>
              <a:t> </a:t>
            </a:r>
          </a:p>
          <a:p>
            <a:r>
              <a:rPr lang="fr-FR" dirty="0"/>
              <a:t>Ce plan, élaboré conjointement avec le CSOEC, repose sur 3 piliers : la détection précoce des difficultés, l’orientation et l'accompagnement.</a:t>
            </a:r>
          </a:p>
          <a:p>
            <a:r>
              <a:rPr lang="fr-FR" dirty="0"/>
              <a:t> </a:t>
            </a:r>
          </a:p>
          <a:p>
            <a:r>
              <a:rPr lang="fr-FR" dirty="0"/>
              <a:t>Les dispositifs présentés consacrent la place de l’expert-comptable au cœur de l’économie :</a:t>
            </a:r>
          </a:p>
          <a:p>
            <a:pPr marL="171450" lvl="0" indent="-171450">
              <a:buFont typeface="Arial" panose="020B0604020202020204" pitchFamily="34" charset="0"/>
              <a:buChar char="•"/>
            </a:pPr>
            <a:r>
              <a:rPr lang="fr-FR" dirty="0"/>
              <a:t>La prolongation des PGE jusqu’au 31 décembre 2021 ;</a:t>
            </a:r>
          </a:p>
          <a:p>
            <a:pPr marL="171450" lvl="0" indent="-171450">
              <a:buFont typeface="Arial" panose="020B0604020202020204" pitchFamily="34" charset="0"/>
              <a:buChar char="•"/>
            </a:pPr>
            <a:r>
              <a:rPr lang="fr-FR" dirty="0"/>
              <a:t>L’étalement des dettes COVID sur 10 ans ;</a:t>
            </a:r>
          </a:p>
          <a:p>
            <a:pPr marL="171450" lvl="0" indent="-171450">
              <a:buFont typeface="Arial" panose="020B0604020202020204" pitchFamily="34" charset="0"/>
              <a:buChar char="•"/>
            </a:pPr>
            <a:r>
              <a:rPr lang="fr-FR" dirty="0"/>
              <a:t>La mise en place d’une procédure collective simplifiée pour les petites entreprises.</a:t>
            </a:r>
          </a:p>
          <a:p>
            <a:pPr lvl="0"/>
            <a:r>
              <a:rPr lang="fr-FR" i="1" dirty="0"/>
              <a:t>NB : Certaines mesures figuraient parmi les 50 propositions formulées par le CSOEC ou sont issues de travaux auxquels le CSOEC a activement contribué.</a:t>
            </a:r>
          </a:p>
          <a:p>
            <a:r>
              <a:rPr lang="fr-FR" dirty="0"/>
              <a:t> </a:t>
            </a:r>
          </a:p>
        </p:txBody>
      </p:sp>
      <p:sp>
        <p:nvSpPr>
          <p:cNvPr id="4" name="Espace réservé de l'image des diapositives 3">
            <a:extLst>
              <a:ext uri="{FF2B5EF4-FFF2-40B4-BE49-F238E27FC236}">
                <a16:creationId xmlns:a16="http://schemas.microsoft.com/office/drawing/2014/main" id="{62B01895-DAC0-423E-BAD5-BB160009230A}"/>
              </a:ext>
            </a:extLst>
          </p:cNvPr>
          <p:cNvSpPr>
            <a:spLocks noGrp="1" noRot="1" noChangeAspect="1"/>
          </p:cNvSpPr>
          <p:nvPr>
            <p:ph type="sldImg"/>
          </p:nvPr>
        </p:nvSpPr>
        <p:spPr/>
      </p:sp>
    </p:spTree>
    <p:extLst>
      <p:ext uri="{BB962C8B-B14F-4D97-AF65-F5344CB8AC3E}">
        <p14:creationId xmlns:p14="http://schemas.microsoft.com/office/powerpoint/2010/main" val="288184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b="1" dirty="0"/>
              <a:t>Amortissements non comptabilisés en raison d’une anomalie du logiciel de suivi des immobilisations</a:t>
            </a:r>
          </a:p>
          <a:p>
            <a:r>
              <a:rPr lang="fr-FR" dirty="0"/>
              <a:t>Pour une raison inconnue, le logiciel de suivi des immobilisations d’une société n’a pas correctement déterminé les dotations aux amortissements (DAP) pour des équipements industriels et le montant correct des DAP n’a pas été enregistré au cours de plusieurs exercices (N-3, N-2, N-1 et N).</a:t>
            </a:r>
          </a:p>
          <a:p>
            <a:r>
              <a:rPr lang="fr-FR" dirty="0"/>
              <a:t> </a:t>
            </a:r>
          </a:p>
          <a:p>
            <a:r>
              <a:rPr lang="fr-FR" dirty="0"/>
              <a:t>Suite à la découverte de cette erreur, une liasse fiscale rectificative portant sur l'exercice clos en N a été déposée, de manière à intégrer les amortissements initialement non comptabilisés.</a:t>
            </a:r>
          </a:p>
          <a:p>
            <a:r>
              <a:rPr lang="fr-FR" dirty="0"/>
              <a:t> </a:t>
            </a:r>
          </a:p>
          <a:p>
            <a:r>
              <a:rPr lang="fr-FR" dirty="0"/>
              <a:t>Les juges ont considéré que les amortissements en question ne sont pas déductibles au titre des exercices clos de chacune des années concernées car ils ne figuraient pas dans les écritures comptables de la société avant l'expiration du délai de déclaration des résultats.</a:t>
            </a:r>
          </a:p>
          <a:p>
            <a:r>
              <a:rPr lang="fr-FR" dirty="0"/>
              <a:t> </a:t>
            </a:r>
          </a:p>
          <a:p>
            <a:r>
              <a:rPr lang="fr-FR" dirty="0"/>
              <a:t>Bien que l’erreur trouve sa source dans le logiciel informatique utilisé, ces amortissements ne peuvent pas être regardés comme ayant été « réellement effectués par l'entreprise », condition requise pour leur caractère déductible.</a:t>
            </a:r>
          </a:p>
          <a:p>
            <a:endParaRPr lang="fr-FR" dirty="0"/>
          </a:p>
          <a:p>
            <a:pPr lvl="0"/>
            <a:r>
              <a:rPr lang="fr-FR" b="1" dirty="0"/>
              <a:t>Règlement comptable pour le secteur agricole</a:t>
            </a:r>
          </a:p>
          <a:p>
            <a:r>
              <a:rPr lang="fr-FR" dirty="0"/>
              <a:t>L’ANC a publié le règlement n° 2021-01 du 7 mai 2021 relatif aux comptes annuels des coopératives agricoles et de leurs unions.</a:t>
            </a:r>
          </a:p>
          <a:p>
            <a:endParaRPr lang="fr-FR" dirty="0"/>
          </a:p>
          <a:p>
            <a:pPr lvl="0"/>
            <a:r>
              <a:rPr lang="fr-FR" dirty="0"/>
              <a:t>Le règlement du CRC n° 2007-11 du 14 décembre 2007 relatif au traitement comptable des fusions et opérations assimilées des coopératives est abrogé.</a:t>
            </a:r>
          </a:p>
          <a:p>
            <a:r>
              <a:rPr lang="fr-FR" dirty="0"/>
              <a:t> </a:t>
            </a:r>
          </a:p>
          <a:p>
            <a:r>
              <a:rPr lang="fr-FR" dirty="0"/>
              <a:t>Il aborde notamment les traitements comptables de certaines opérations spécifiques au secteur (opérations avec les associés coopérateurs, etc.), des fusions et opérations assimilées des coopératives agricoles et des unions de coopératives agricoles, ainsi les modèles de comptes annuels.</a:t>
            </a:r>
          </a:p>
        </p:txBody>
      </p:sp>
      <p:sp>
        <p:nvSpPr>
          <p:cNvPr id="4" name="Espace réservé de l'image des diapositives 3">
            <a:extLst>
              <a:ext uri="{FF2B5EF4-FFF2-40B4-BE49-F238E27FC236}">
                <a16:creationId xmlns:a16="http://schemas.microsoft.com/office/drawing/2014/main" id="{F440F4CB-C7F8-4793-9C29-11DF33F7EF7A}"/>
              </a:ext>
            </a:extLst>
          </p:cNvPr>
          <p:cNvSpPr>
            <a:spLocks noGrp="1" noRot="1" noChangeAspect="1"/>
          </p:cNvSpPr>
          <p:nvPr>
            <p:ph type="sldImg"/>
          </p:nvPr>
        </p:nvSpPr>
        <p:spPr/>
      </p:sp>
    </p:spTree>
    <p:extLst>
      <p:ext uri="{BB962C8B-B14F-4D97-AF65-F5344CB8AC3E}">
        <p14:creationId xmlns:p14="http://schemas.microsoft.com/office/powerpoint/2010/main" val="41769306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mesure concerne particulièrement la profession :</a:t>
            </a:r>
          </a:p>
          <a:p>
            <a:pPr marL="171450" lvl="0" indent="-171450">
              <a:buFont typeface="Arial" panose="020B0604020202020204" pitchFamily="34" charset="0"/>
              <a:buChar char="•"/>
            </a:pPr>
            <a:r>
              <a:rPr lang="fr-FR" dirty="0"/>
              <a:t>Les experts-comptables s’engagent à proposer sans surcoût à leurs clients un diagnostic de sortie de crise simple et rapide d’ici la fin de l’année 2021. A cette fin, un outil de diagnostic numérique sera mis gratuitement à la disposition des experts-comptables par le CSOEC. Il permettra de faciliter l’analyse de la situation financière des entreprises, qui servira à établir un plan d’action ;</a:t>
            </a:r>
          </a:p>
          <a:p>
            <a:pPr marL="171450" lvl="0" indent="-171450">
              <a:buFont typeface="Arial" panose="020B0604020202020204" pitchFamily="34" charset="0"/>
              <a:buChar char="•"/>
            </a:pPr>
            <a:r>
              <a:rPr lang="fr-FR" dirty="0"/>
              <a:t>Pour les entreprises qui n’ont pas d’expert-comptable, le CSOEC lance une plateforme en ligne afin de les mettre en relation avec des experts-comptables volontaires qui réaliseront gratuitement un diagnostic de détection des difficultés.</a:t>
            </a:r>
          </a:p>
          <a:p>
            <a:r>
              <a:rPr lang="fr-FR" dirty="0"/>
              <a:t> </a:t>
            </a:r>
          </a:p>
          <a:p>
            <a:r>
              <a:rPr lang="fr-FR" dirty="0"/>
              <a:t>La mise en œuvre de ces deux dispositions sera réalisée au cours des prochains mois.</a:t>
            </a:r>
          </a:p>
        </p:txBody>
      </p:sp>
    </p:spTree>
    <p:extLst>
      <p:ext uri="{BB962C8B-B14F-4D97-AF65-F5344CB8AC3E}">
        <p14:creationId xmlns:p14="http://schemas.microsoft.com/office/powerpoint/2010/main" val="308177262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Fin juin, ont lieu les élections départementales et régionales de 2021.</a:t>
            </a:r>
          </a:p>
          <a:p>
            <a:r>
              <a:rPr lang="fr-FR" dirty="0"/>
              <a:t> </a:t>
            </a:r>
          </a:p>
          <a:p>
            <a:r>
              <a:rPr lang="fr-FR" dirty="0"/>
              <a:t>Le Code électoral impose aux candidats de respecter différentes obligations afin que le financement de leurs campagnes soit légal. Par exemple, l’obligation de déposer un compte de campagne s’impose pour tous les candidats aux élections départementales et régionales.</a:t>
            </a:r>
          </a:p>
          <a:p>
            <a:r>
              <a:rPr lang="fr-FR" dirty="0"/>
              <a:t> </a:t>
            </a:r>
          </a:p>
          <a:p>
            <a:r>
              <a:rPr lang="fr-FR" dirty="0"/>
              <a:t>La Commission nationale des comptes de campagne et des financements politiques (CNCCFP), après examen du compte de campagne, arrête le montant du remboursement des dépenses électorales.</a:t>
            </a:r>
          </a:p>
          <a:p>
            <a:r>
              <a:rPr lang="fr-FR" dirty="0"/>
              <a:t> </a:t>
            </a:r>
          </a:p>
          <a:p>
            <a:r>
              <a:rPr lang="fr-FR" dirty="0"/>
              <a:t>L’expert-comptable s’est vu attribuer une mission légale qui consiste à mettre le compte de campagne en état d'examen et à s'assurer de la présence des pièces justificatives requises.</a:t>
            </a:r>
          </a:p>
          <a:p>
            <a:pPr lvl="0"/>
            <a:endParaRPr lang="fr-FR" i="1" dirty="0"/>
          </a:p>
          <a:p>
            <a:pPr lvl="0"/>
            <a:r>
              <a:rPr lang="fr-FR" i="1" dirty="0"/>
              <a:t>NB : Il est recommandé aux candidats de ne pas attendre la fin de la campagne électorale pour désigner un expert-comptable pour réaliser cette mission.</a:t>
            </a:r>
          </a:p>
          <a:p>
            <a:pPr lvl="0"/>
            <a:endParaRPr lang="fr-FR" i="1" dirty="0"/>
          </a:p>
          <a:p>
            <a:pPr lvl="0"/>
            <a:r>
              <a:rPr lang="fr-FR" i="1" dirty="0"/>
              <a:t>NB : La mise en état d’examen du compte de campagne par un expert-comptable est facultative lorsque le candidat a obtenu moins de 5 % des suffrages exprimés (et ne peut donc prétendre au remboursement de ses dépenses électorales) et que les recettes et les dépenses de son compte de campagne n’excèdent pas un montant fixé à 4.000 €.</a:t>
            </a:r>
          </a:p>
        </p:txBody>
      </p:sp>
      <p:sp>
        <p:nvSpPr>
          <p:cNvPr id="4" name="Espace réservé de l'image des diapositives 3">
            <a:extLst>
              <a:ext uri="{FF2B5EF4-FFF2-40B4-BE49-F238E27FC236}">
                <a16:creationId xmlns:a16="http://schemas.microsoft.com/office/drawing/2014/main" id="{D824B4DB-37F3-411E-B416-6F67A4CAC1E2}"/>
              </a:ext>
            </a:extLst>
          </p:cNvPr>
          <p:cNvSpPr>
            <a:spLocks noGrp="1" noRot="1" noChangeAspect="1"/>
          </p:cNvSpPr>
          <p:nvPr>
            <p:ph type="sldImg"/>
          </p:nvPr>
        </p:nvSpPr>
        <p:spPr/>
      </p:sp>
    </p:spTree>
    <p:extLst>
      <p:ext uri="{BB962C8B-B14F-4D97-AF65-F5344CB8AC3E}">
        <p14:creationId xmlns:p14="http://schemas.microsoft.com/office/powerpoint/2010/main" val="408761558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r>
              <a:rPr lang="fr-FR" dirty="0"/>
              <a:t>Pour les élections de juin 2021, la CNCCFP a publié le nouveau guide du candidat et du mandataire, spécial élections départementales et régionales de 2021.</a:t>
            </a:r>
          </a:p>
          <a:p>
            <a:pPr lvl="0"/>
            <a:r>
              <a:rPr lang="fr-FR" i="1" dirty="0"/>
              <a:t>NB : Ce guide est publié en application de l’article 4 de la loi du 22 février 2021 portant report de mars à juin 2021 du renouvellement général des conseils départementaux, des conseils régionaux et des Assemblées de Corse, de Guyane et de Martinique.</a:t>
            </a:r>
          </a:p>
          <a:p>
            <a:r>
              <a:rPr lang="fr-FR" dirty="0"/>
              <a:t> </a:t>
            </a:r>
          </a:p>
          <a:p>
            <a:r>
              <a:rPr lang="fr-FR" dirty="0"/>
              <a:t>Le guide concerne le candidat et le mandataire, et aborde notamment les aspects suivants :</a:t>
            </a:r>
          </a:p>
          <a:p>
            <a:pPr marL="171450" lvl="0" indent="-171450">
              <a:buFont typeface="Arial" panose="020B0604020202020204" pitchFamily="34" charset="0"/>
              <a:buChar char="•"/>
            </a:pPr>
            <a:r>
              <a:rPr lang="fr-FR" dirty="0"/>
              <a:t>Les règles de procédure : le respect du plafond légal des dépenses, les dépenses de la « campagne officielle », le principe du remboursement forfaitaire par l’Etat des dépenses retracées dans le compte de campagne ;</a:t>
            </a:r>
          </a:p>
          <a:p>
            <a:pPr marL="171450" lvl="0" indent="-171450">
              <a:buFont typeface="Arial" panose="020B0604020202020204" pitchFamily="34" charset="0"/>
              <a:buChar char="•"/>
            </a:pPr>
            <a:r>
              <a:rPr lang="fr-FR" dirty="0"/>
              <a:t>Les règles générales relatives aux comptes de campagne : le compte de campagne, le mandataire financier, l’expert-comptable ;</a:t>
            </a:r>
          </a:p>
          <a:p>
            <a:pPr marL="171450" lvl="0" indent="-171450">
              <a:buFont typeface="Arial" panose="020B0604020202020204" pitchFamily="34" charset="0"/>
              <a:buChar char="•"/>
            </a:pPr>
            <a:r>
              <a:rPr lang="fr-FR" dirty="0"/>
              <a:t>Les recettes : les différentes catégories de recettes, les pièces justificatives des recettes ;</a:t>
            </a:r>
          </a:p>
          <a:p>
            <a:pPr marL="171450" lvl="0" indent="-171450">
              <a:buFont typeface="Arial" panose="020B0604020202020204" pitchFamily="34" charset="0"/>
              <a:buChar char="•"/>
            </a:pPr>
            <a:r>
              <a:rPr lang="fr-FR" dirty="0"/>
              <a:t>Les dépenses : la notion de dépenses électorales, les différentes catégories de dépenses, les pièces justificatives des dépenses.</a:t>
            </a:r>
          </a:p>
          <a:p>
            <a:endParaRPr lang="fr-FR" dirty="0"/>
          </a:p>
          <a:p>
            <a:r>
              <a:rPr lang="fr-FR" dirty="0"/>
              <a:t>Par ailleurs, pour aider à mieux comprendre les enjeux de cette mission à proposer par les cabinets, le CSOEC a réalisé la fiche mission marketing « Accompagnement au compte de campagne ».</a:t>
            </a:r>
          </a:p>
          <a:p>
            <a:r>
              <a:rPr lang="fr-FR" dirty="0"/>
              <a:t> </a:t>
            </a:r>
          </a:p>
          <a:p>
            <a:r>
              <a:rPr lang="fr-FR" dirty="0"/>
              <a:t>Il s’agit de deux fichiers ppt modifiables à télécharger gratuitement : fiche cabinet et fiche client.</a:t>
            </a:r>
          </a:p>
        </p:txBody>
      </p:sp>
      <p:sp>
        <p:nvSpPr>
          <p:cNvPr id="4" name="Espace réservé de l'image des diapositives 3">
            <a:extLst>
              <a:ext uri="{FF2B5EF4-FFF2-40B4-BE49-F238E27FC236}">
                <a16:creationId xmlns:a16="http://schemas.microsoft.com/office/drawing/2014/main" id="{877926DB-21C3-4A9F-8C36-DE53864A80E0}"/>
              </a:ext>
            </a:extLst>
          </p:cNvPr>
          <p:cNvSpPr>
            <a:spLocks noGrp="1" noRot="1" noChangeAspect="1"/>
          </p:cNvSpPr>
          <p:nvPr>
            <p:ph type="sldImg"/>
          </p:nvPr>
        </p:nvSpPr>
        <p:spPr/>
      </p:sp>
    </p:spTree>
    <p:extLst>
      <p:ext uri="{BB962C8B-B14F-4D97-AF65-F5344CB8AC3E}">
        <p14:creationId xmlns:p14="http://schemas.microsoft.com/office/powerpoint/2010/main" val="202836383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Pour sa 76ème édition, le Congrès de l’OEC aura pour thématique la relance de l’économie. </a:t>
            </a:r>
          </a:p>
          <a:p>
            <a:r>
              <a:rPr lang="fr-FR" dirty="0"/>
              <a:t> </a:t>
            </a:r>
          </a:p>
          <a:p>
            <a:r>
              <a:rPr lang="fr-FR" dirty="0"/>
              <a:t>Cet évènement placera l’expert-comptable au cœur de ce sujet pour qu’il confirme sa qualité d’acteur incontournable pour aider à installer une relance aussi rapide que durable dans un contexte sanitaire qu’on espère meilleur dans les prochains mois. </a:t>
            </a:r>
          </a:p>
          <a:p>
            <a:r>
              <a:rPr lang="fr-FR" dirty="0"/>
              <a:t> </a:t>
            </a:r>
          </a:p>
          <a:p>
            <a:r>
              <a:rPr lang="fr-FR" dirty="0"/>
              <a:t>Pour ce faire, les rapporteurs souhaitent créer, pendant les trois jours du Congrès, des moments de réflexion et de prise de hauteur avec des économistes, des historiens et des comportementalistes, mais aussi des instants plus concrets avec des témoignages et des interventions «métier». </a:t>
            </a:r>
          </a:p>
          <a:p>
            <a:r>
              <a:rPr lang="fr-FR" dirty="0"/>
              <a:t> </a:t>
            </a:r>
          </a:p>
          <a:p>
            <a:r>
              <a:rPr lang="fr-FR" dirty="0"/>
              <a:t>Ce rendez-vous sera également l’occasion d’activer, à travers une enquête, une réflexion collective visant à formuler des propositions qui seront par la suite rassemblées dans un livre blanc pour la relance de l’économie.</a:t>
            </a:r>
          </a:p>
          <a:p>
            <a:endParaRPr lang="fr-FR" dirty="0"/>
          </a:p>
        </p:txBody>
      </p:sp>
      <p:sp>
        <p:nvSpPr>
          <p:cNvPr id="4" name="Espace réservé de l'image des diapositives 3">
            <a:extLst>
              <a:ext uri="{FF2B5EF4-FFF2-40B4-BE49-F238E27FC236}">
                <a16:creationId xmlns:a16="http://schemas.microsoft.com/office/drawing/2014/main" id="{E5FE9594-4C11-4A2E-8C2A-6E85E5934586}"/>
              </a:ext>
            </a:extLst>
          </p:cNvPr>
          <p:cNvSpPr>
            <a:spLocks noGrp="1" noRot="1" noChangeAspect="1"/>
          </p:cNvSpPr>
          <p:nvPr>
            <p:ph type="sldImg"/>
          </p:nvPr>
        </p:nvSpPr>
        <p:spPr/>
      </p:sp>
    </p:spTree>
    <p:extLst>
      <p:ext uri="{BB962C8B-B14F-4D97-AF65-F5344CB8AC3E}">
        <p14:creationId xmlns:p14="http://schemas.microsoft.com/office/powerpoint/2010/main" val="311047844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Le programme du congrès a été publié. </a:t>
            </a:r>
          </a:p>
          <a:p>
            <a:r>
              <a:rPr lang="fr-FR" dirty="0"/>
              <a:t> </a:t>
            </a:r>
          </a:p>
          <a:p>
            <a:r>
              <a:rPr lang="fr-FR" dirty="0"/>
              <a:t>Les grandes conférences porteront sur les thématiques suivantes :</a:t>
            </a:r>
          </a:p>
          <a:p>
            <a:pPr marL="171450" lvl="0" indent="-171450">
              <a:buFont typeface="Arial" panose="020B0604020202020204" pitchFamily="34" charset="0"/>
              <a:buChar char="•"/>
            </a:pPr>
            <a:r>
              <a:rPr lang="fr-FR" dirty="0"/>
              <a:t>La prévention des difficultés : beaucoup de nouveautés mais on peut encore mieux faire !</a:t>
            </a:r>
          </a:p>
          <a:p>
            <a:pPr marL="171450" lvl="0" indent="-171450">
              <a:buFont typeface="Arial" panose="020B0604020202020204" pitchFamily="34" charset="0"/>
              <a:buChar char="•"/>
            </a:pPr>
            <a:r>
              <a:rPr lang="fr-FR" dirty="0"/>
              <a:t>Le full service est enfin là !</a:t>
            </a:r>
          </a:p>
          <a:p>
            <a:pPr marL="171450" lvl="0" indent="-171450">
              <a:buFont typeface="Arial" panose="020B0604020202020204" pitchFamily="34" charset="0"/>
              <a:buChar char="•"/>
            </a:pPr>
            <a:r>
              <a:rPr lang="fr-FR" dirty="0"/>
              <a:t>Le marché de la conformité : et si l’ECF n’était que le 1</a:t>
            </a:r>
            <a:r>
              <a:rPr lang="fr-FR" baseline="30000" dirty="0"/>
              <a:t>er</a:t>
            </a:r>
            <a:r>
              <a:rPr lang="fr-FR" dirty="0"/>
              <a:t>  épisode d’une longue série ?</a:t>
            </a:r>
          </a:p>
          <a:p>
            <a:r>
              <a:rPr lang="fr-FR" dirty="0"/>
              <a:t> </a:t>
            </a:r>
          </a:p>
          <a:p>
            <a:r>
              <a:rPr lang="fr-FR" dirty="0"/>
              <a:t>Des ateliers profession seront proposés :</a:t>
            </a:r>
          </a:p>
          <a:p>
            <a:pPr marL="171450" lvl="0" indent="-171450">
              <a:buFont typeface="Arial" panose="020B0604020202020204" pitchFamily="34" charset="0"/>
              <a:buChar char="•"/>
            </a:pPr>
            <a:r>
              <a:rPr lang="fr-FR" dirty="0"/>
              <a:t>Quels investissements pour la relance ?</a:t>
            </a:r>
          </a:p>
          <a:p>
            <a:pPr marL="171450" lvl="0" indent="-171450">
              <a:buFont typeface="Arial" panose="020B0604020202020204" pitchFamily="34" charset="0"/>
              <a:buChar char="•"/>
            </a:pPr>
            <a:r>
              <a:rPr lang="fr-FR" dirty="0"/>
              <a:t>Et si c’était le moment de repenser le cabinet ?</a:t>
            </a:r>
          </a:p>
          <a:p>
            <a:pPr marL="171450" lvl="0" indent="-171450">
              <a:buFont typeface="Arial" panose="020B0604020202020204" pitchFamily="34" charset="0"/>
              <a:buChar char="•"/>
            </a:pPr>
            <a:r>
              <a:rPr lang="fr-FR" dirty="0"/>
              <a:t>Quelles solutions de financement pour la reprise ?</a:t>
            </a:r>
          </a:p>
          <a:p>
            <a:pPr marL="171450" lvl="0" indent="-171450">
              <a:buFont typeface="Arial" panose="020B0604020202020204" pitchFamily="34" charset="0"/>
              <a:buChar char="•"/>
            </a:pPr>
            <a:r>
              <a:rPr lang="fr-FR" dirty="0"/>
              <a:t>Le numérique n’est plus une option ;</a:t>
            </a:r>
          </a:p>
          <a:p>
            <a:pPr marL="171450" lvl="0" indent="-171450">
              <a:buFont typeface="Arial" panose="020B0604020202020204" pitchFamily="34" charset="0"/>
              <a:buChar char="•"/>
            </a:pPr>
            <a:r>
              <a:rPr lang="fr-FR" dirty="0"/>
              <a:t>Des mutations économiques qui feront évoluer les règles comptables, financières et extra-financières ;</a:t>
            </a:r>
          </a:p>
          <a:p>
            <a:pPr marL="171450" lvl="0" indent="-171450">
              <a:buFont typeface="Arial" panose="020B0604020202020204" pitchFamily="34" charset="0"/>
              <a:buChar char="•"/>
            </a:pPr>
            <a:r>
              <a:rPr lang="fr-FR" dirty="0"/>
              <a:t>Challenger ses clients sur leur modèle économique : un nouveau défi ?</a:t>
            </a:r>
          </a:p>
          <a:p>
            <a:pPr marL="171450" lvl="0" indent="-171450">
              <a:buFont typeface="Arial" panose="020B0604020202020204" pitchFamily="34" charset="0"/>
              <a:buChar char="•"/>
            </a:pPr>
            <a:r>
              <a:rPr lang="fr-FR" dirty="0"/>
              <a:t>Développement durable et sociétal : préparer le monde d’après ;</a:t>
            </a:r>
          </a:p>
          <a:p>
            <a:pPr marL="171450" lvl="0" indent="-171450">
              <a:buFont typeface="Arial" panose="020B0604020202020204" pitchFamily="34" charset="0"/>
              <a:buChar char="•"/>
            </a:pPr>
            <a:r>
              <a:rPr lang="fr-FR" dirty="0"/>
              <a:t>Les RH : dynamiques de la relance !</a:t>
            </a:r>
          </a:p>
          <a:p>
            <a:pPr marL="171450" lvl="0" indent="-171450">
              <a:buFont typeface="Arial" panose="020B0604020202020204" pitchFamily="34" charset="0"/>
              <a:buChar char="•"/>
            </a:pPr>
            <a:r>
              <a:rPr lang="fr-FR" dirty="0"/>
              <a:t>Les actifs post-crise : quid de leur valeur ?</a:t>
            </a:r>
          </a:p>
          <a:p>
            <a:pPr marL="171450" lvl="0" indent="-171450">
              <a:buFont typeface="Arial" panose="020B0604020202020204" pitchFamily="34" charset="0"/>
              <a:buChar char="•"/>
            </a:pPr>
            <a:r>
              <a:rPr lang="fr-FR" dirty="0"/>
              <a:t>Des normes professionnelles qui boostent le développement des cabinets : utopie ou réalité ?</a:t>
            </a:r>
          </a:p>
          <a:p>
            <a:pPr marL="171450" lvl="0" indent="-171450">
              <a:buFont typeface="Arial" panose="020B0604020202020204" pitchFamily="34" charset="0"/>
              <a:buChar char="•"/>
            </a:pPr>
            <a:r>
              <a:rPr lang="fr-FR" dirty="0"/>
              <a:t>Devenir copilote de la croissance externe de ses clients ;</a:t>
            </a:r>
          </a:p>
          <a:p>
            <a:pPr marL="171450" lvl="0" indent="-171450">
              <a:buFont typeface="Arial" panose="020B0604020202020204" pitchFamily="34" charset="0"/>
              <a:buChar char="•"/>
            </a:pPr>
            <a:r>
              <a:rPr lang="fr-FR" dirty="0"/>
              <a:t>Pas de relance sans parité ;</a:t>
            </a:r>
          </a:p>
          <a:p>
            <a:pPr marL="171450" lvl="0" indent="-171450">
              <a:buFont typeface="Arial" panose="020B0604020202020204" pitchFamily="34" charset="0"/>
              <a:buChar char="•"/>
            </a:pPr>
            <a:r>
              <a:rPr lang="fr-FR" dirty="0"/>
              <a:t>La relance au cœur du territoire ultramarin. </a:t>
            </a:r>
          </a:p>
          <a:p>
            <a:r>
              <a:rPr lang="fr-FR" dirty="0"/>
              <a:t> </a:t>
            </a:r>
          </a:p>
          <a:p>
            <a:r>
              <a:rPr lang="fr-FR" dirty="0"/>
              <a:t>Par ailleurs, au cours du Congrès, des ateliers partenaires se dérouleront.</a:t>
            </a:r>
          </a:p>
        </p:txBody>
      </p:sp>
      <p:sp>
        <p:nvSpPr>
          <p:cNvPr id="4" name="Espace réservé de l'image des diapositives 3">
            <a:extLst>
              <a:ext uri="{FF2B5EF4-FFF2-40B4-BE49-F238E27FC236}">
                <a16:creationId xmlns:a16="http://schemas.microsoft.com/office/drawing/2014/main" id="{44D39647-06A3-4F38-A661-CA86EC655F7F}"/>
              </a:ext>
            </a:extLst>
          </p:cNvPr>
          <p:cNvSpPr>
            <a:spLocks noGrp="1" noRot="1" noChangeAspect="1"/>
          </p:cNvSpPr>
          <p:nvPr>
            <p:ph type="sldImg"/>
          </p:nvPr>
        </p:nvSpPr>
        <p:spPr/>
      </p:sp>
    </p:spTree>
    <p:extLst>
      <p:ext uri="{BB962C8B-B14F-4D97-AF65-F5344CB8AC3E}">
        <p14:creationId xmlns:p14="http://schemas.microsoft.com/office/powerpoint/2010/main" val="3626005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85000" lnSpcReduction="10000"/>
          </a:bodyPr>
          <a:lstStyle/>
          <a:p>
            <a:r>
              <a:rPr lang="fr-FR" b="1" dirty="0"/>
              <a:t>Expert-comptable : tiers de confiance !</a:t>
            </a:r>
          </a:p>
          <a:p>
            <a:r>
              <a:rPr lang="fr-FR" dirty="0"/>
              <a:t>Pour les EC, le statut de « tiers de confiance » était circonscrit historiquement à la mission d’assistance aux déclarations fiscales des particuliers. Il a depuis évolué et a été associé de nombreuses fois à la profession d’expert-comptable, notamment :</a:t>
            </a:r>
          </a:p>
          <a:p>
            <a:pPr marL="171450" lvl="0" indent="-171450">
              <a:buFont typeface="Arial" panose="020B0604020202020204" pitchFamily="34" charset="0"/>
              <a:buChar char="•"/>
            </a:pPr>
            <a:r>
              <a:rPr lang="fr-FR" dirty="0"/>
              <a:t>Pour le fonds de solidarité : CA de certains secteurs sous-traitants d’autres secteurs sinistrés devant être attesté par un EC, pour pouvoir bénéficier de l’aide ; </a:t>
            </a:r>
          </a:p>
          <a:p>
            <a:pPr marL="171450" lvl="0" indent="-171450">
              <a:buFont typeface="Arial" panose="020B0604020202020204" pitchFamily="34" charset="0"/>
              <a:buChar char="•"/>
            </a:pPr>
            <a:r>
              <a:rPr lang="fr-FR" dirty="0"/>
              <a:t>Pour l’aide aux coûts fixes : calcul et attestation de l’EBE du client par un expert-comptable, tiers de confiance, pour qu’il puisse prétendre à l’aide ;</a:t>
            </a:r>
          </a:p>
          <a:p>
            <a:pPr marL="171450" lvl="0" indent="-171450">
              <a:buFont typeface="Arial" panose="020B0604020202020204" pitchFamily="34" charset="0"/>
              <a:buChar char="•"/>
            </a:pPr>
            <a:r>
              <a:rPr lang="fr-FR" dirty="0"/>
              <a:t>Pour l’aide aux remontées mécaniques : attestation par l’expert-comptable, tiers de confiance, de l’EBE de l’exploitation pour bénéficier d’une aide spécifique.</a:t>
            </a:r>
          </a:p>
          <a:p>
            <a:r>
              <a:rPr lang="fr-FR" dirty="0"/>
              <a:t> </a:t>
            </a:r>
          </a:p>
          <a:p>
            <a:r>
              <a:rPr lang="fr-FR" dirty="0"/>
              <a:t>Ces textes récents confirment le statut de tiers de confiance de l’EC et l’élargissent à des cas autres que celui institué par le CGI et sans avoir besoin de remplir des formalités particulières.</a:t>
            </a:r>
          </a:p>
          <a:p>
            <a:endParaRPr lang="fr-FR" dirty="0"/>
          </a:p>
          <a:p>
            <a:r>
              <a:rPr lang="fr-FR" b="1" dirty="0"/>
              <a:t>Contrôle qualité reporté</a:t>
            </a:r>
          </a:p>
          <a:p>
            <a:r>
              <a:rPr lang="fr-FR" dirty="0"/>
              <a:t>La crise sanitaire et ses conséquences sur l’activité des clients des cabinets, la mise en œuvre des dispositifs d’accompagnement déployés par le gouvernement, la multiplicité de situations particulières et les sollicitations toujours plus nombreuses des dirigeants imposent un rythme de travail exceptionnel aux cabinets, et ce, depuis plus d’un an.</a:t>
            </a:r>
          </a:p>
          <a:p>
            <a:r>
              <a:rPr lang="fr-FR" dirty="0"/>
              <a:t> </a:t>
            </a:r>
          </a:p>
          <a:p>
            <a:r>
              <a:rPr lang="fr-FR" dirty="0"/>
              <a:t>Pour l’année 2020, vu le contexte particulier, les orientations données au niveau national consistaient à ne pas mettre complètement à l’arrêt le contrôle qualité, mais à l’adapter en favorisant notamment le contrôle en visio, tout en acceptant, de façon bienveillante et sur demande des professionnel(les) contrôlé(e)s, le report du contrôle dans l’attente d’une amélioration de la situation.</a:t>
            </a:r>
          </a:p>
          <a:p>
            <a:r>
              <a:rPr lang="fr-FR" dirty="0"/>
              <a:t> </a:t>
            </a:r>
          </a:p>
          <a:p>
            <a:r>
              <a:rPr lang="fr-FR" dirty="0"/>
              <a:t>Ce retour à la normale tant espéré n’est toujours pas d’actualité et pour 2021, le CSOEC a demandé aux Conseils régionaux de reporter exceptionnellement les contrôles qualité au 2</a:t>
            </a:r>
            <a:r>
              <a:rPr lang="fr-FR" baseline="30000" dirty="0"/>
              <a:t>nd</a:t>
            </a:r>
            <a:r>
              <a:rPr lang="fr-FR" dirty="0"/>
              <a:t> semestre 2021 pour les cabinets qui en expriment le besoin.</a:t>
            </a:r>
          </a:p>
        </p:txBody>
      </p:sp>
      <p:sp>
        <p:nvSpPr>
          <p:cNvPr id="4" name="Espace réservé de l'image des diapositives 3">
            <a:extLst>
              <a:ext uri="{FF2B5EF4-FFF2-40B4-BE49-F238E27FC236}">
                <a16:creationId xmlns:a16="http://schemas.microsoft.com/office/drawing/2014/main" id="{42F41845-9984-4C54-B528-690E1CABA6C7}"/>
              </a:ext>
            </a:extLst>
          </p:cNvPr>
          <p:cNvSpPr>
            <a:spLocks noGrp="1" noRot="1" noChangeAspect="1"/>
          </p:cNvSpPr>
          <p:nvPr>
            <p:ph type="sldImg"/>
          </p:nvPr>
        </p:nvSpPr>
        <p:spPr/>
      </p:sp>
    </p:spTree>
    <p:extLst>
      <p:ext uri="{BB962C8B-B14F-4D97-AF65-F5344CB8AC3E}">
        <p14:creationId xmlns:p14="http://schemas.microsoft.com/office/powerpoint/2010/main" val="295231216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b="1" dirty="0"/>
              <a:t>Contrôle fiscal, stress, dommages et intérêts, et responsabilité de l’EC</a:t>
            </a:r>
          </a:p>
          <a:p>
            <a:r>
              <a:rPr lang="fr-FR" dirty="0"/>
              <a:t>Suite à un redressement fiscal, un client a demandé réparation à son cabinet d’expertise comptable au titre du « stress » subi. Rejetée par la Cour d’appel, la demande de réparation de son préjudice a été portée devant la Cour de cassation.</a:t>
            </a:r>
          </a:p>
          <a:p>
            <a:r>
              <a:rPr lang="fr-FR" dirty="0"/>
              <a:t> </a:t>
            </a:r>
          </a:p>
          <a:p>
            <a:r>
              <a:rPr lang="fr-FR" dirty="0"/>
              <a:t>Les juges ont rappelé que la société est une personne morale et conclu qu’elle ne peut pas avoir subi un stress et demander une réparation en la matière.</a:t>
            </a:r>
          </a:p>
          <a:p>
            <a:r>
              <a:rPr lang="fr-FR" dirty="0"/>
              <a:t> </a:t>
            </a:r>
          </a:p>
          <a:p>
            <a:r>
              <a:rPr lang="fr-FR" dirty="0"/>
              <a:t>Elle pourrait par contre prétendre à obtenir la réparation d'un préjudice moral, mais celui-ci ne pouvant pas résulter d’un stress, dont les effets ne se manifestent que sur l’organisme d’une personne physique.</a:t>
            </a:r>
          </a:p>
          <a:p>
            <a:endParaRPr lang="fr-FR" dirty="0"/>
          </a:p>
          <a:p>
            <a:r>
              <a:rPr lang="fr-FR" b="1" dirty="0"/>
              <a:t>Rémunération du président de SA et responsabilité du CAC</a:t>
            </a:r>
          </a:p>
          <a:p>
            <a:r>
              <a:rPr lang="fr-FR" dirty="0"/>
              <a:t>Lorsque le président-directeur général d'une société anonyme augmente sa rémunération de façon substantielle sans décision du conseil d'administration, le CAC qui n'a pas effectué de diligences pour vérifier la rémunération du dirigeant engage sa responsabilité civile. </a:t>
            </a:r>
          </a:p>
          <a:p>
            <a:r>
              <a:rPr lang="fr-FR" dirty="0"/>
              <a:t> </a:t>
            </a:r>
          </a:p>
          <a:p>
            <a:r>
              <a:rPr lang="fr-FR" dirty="0"/>
              <a:t>Le CAC a en effet manqué à son obligation légale de vérification de la sincérité de la rémunération du dirigeant en n'interpellant pas les organes sociaux compétents, en ne formulant aucune observation ou réserve lors de la certification et en restant inerte dans l'attente de devoir procéder au seul contrôle sur place des pièces comptables, une fois l'exercice achevé.</a:t>
            </a:r>
          </a:p>
          <a:p>
            <a:endParaRPr lang="fr-FR" dirty="0"/>
          </a:p>
        </p:txBody>
      </p:sp>
      <p:sp>
        <p:nvSpPr>
          <p:cNvPr id="4" name="Espace réservé de l'image des diapositives 3">
            <a:extLst>
              <a:ext uri="{FF2B5EF4-FFF2-40B4-BE49-F238E27FC236}">
                <a16:creationId xmlns:a16="http://schemas.microsoft.com/office/drawing/2014/main" id="{52A994F1-DD54-4A77-AAC8-C9665F0B3C98}"/>
              </a:ext>
            </a:extLst>
          </p:cNvPr>
          <p:cNvSpPr>
            <a:spLocks noGrp="1" noRot="1" noChangeAspect="1"/>
          </p:cNvSpPr>
          <p:nvPr>
            <p:ph type="sldImg"/>
          </p:nvPr>
        </p:nvSpPr>
        <p:spPr/>
      </p:sp>
    </p:spTree>
    <p:extLst>
      <p:ext uri="{BB962C8B-B14F-4D97-AF65-F5344CB8AC3E}">
        <p14:creationId xmlns:p14="http://schemas.microsoft.com/office/powerpoint/2010/main" val="84449595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85000" lnSpcReduction="20000"/>
          </a:bodyPr>
          <a:lstStyle/>
          <a:p>
            <a:r>
              <a:rPr lang="fr-FR" b="1" dirty="0"/>
              <a:t>Plus-value réalisée lors d'une cession de parts sociales et resp. de l’EC</a:t>
            </a:r>
          </a:p>
          <a:p>
            <a:r>
              <a:rPr lang="fr-FR" dirty="0"/>
              <a:t>Un couple exploitant une grande surface, gérants et associés de deux SCI, dont l’une était propriétaire de l’immeuble dans lequel était exploitée la grande surface, ont fait l’objet d’une demande de renseignements de l’administration fiscale portant sur l’ISF 2012 et 2013 et l’IR 2011. Ils ont confié cette demande à leur expert-comptable qui, par courrier du 3 juillet 2014, s’est engagé, en prolongement de la lettre de mission principale, à répondre, avec leur accord, aux demandes éventuelles de l’administration fiscale.</a:t>
            </a:r>
          </a:p>
          <a:p>
            <a:endParaRPr lang="fr-FR" sz="500" dirty="0"/>
          </a:p>
          <a:p>
            <a:r>
              <a:rPr lang="fr-FR" dirty="0"/>
              <a:t>Celle-ci a mis en demeure le couple de lui communiquer la déclaration 2074 des plus-values ou profits réalisés sur les cessions de valeurs mobilières, droits sociaux, clôtures de PEA, l’annexe n°2074-I et la déclaration 2075 au titre des revenus de l’année 2012. Constatant que la plus-value non déclarée devait être soumise à l’impôt sur le revenu, à la contribution exceptionnelle sur les hauts revenus, ainsi qu’aux contributions sociales, elle leur a adressé une proposition de rectification le 16 octobre 2014, portant sur l’IR 2012 et l’ISF 2012 et 2013, appliquant une majoration de 40 % en l’absence de dépôt de la déclaration 2074 dans le délai légal (30 jours).</a:t>
            </a:r>
          </a:p>
          <a:p>
            <a:endParaRPr lang="fr-FR" sz="500" dirty="0"/>
          </a:p>
          <a:p>
            <a:r>
              <a:rPr lang="fr-FR" dirty="0"/>
              <a:t>Ces derniers ont assigné le cabinet d’EC en responsabilité, lui reprochant de ne pas avoir transmis à l’administration fiscale la déclaration relative à la plus-value sur titres réalisée consécutivement à cette cession et d’avoir omis de faire état, dans les déclarations fiscales dont il avait la charge, de la plus-value de cession, ce qui s’est traduit par des intérêts de retard et des majorations.</a:t>
            </a:r>
          </a:p>
          <a:p>
            <a:endParaRPr lang="fr-FR" sz="500" dirty="0"/>
          </a:p>
          <a:p>
            <a:r>
              <a:rPr lang="fr-FR" dirty="0"/>
              <a:t>En première instance, le cabinet a été condamné à réparer le préjudice subi par les époux, constitué par les intérêts de retard et les majorations d’un montant total de 94.913 €. Les juges avaient considéré que le rehaussement pratiqué par l’administration avait donné lieu à une imposition à laquelle les époux étaient normalement tenus, mais que la négligence fautive du cabinet d’expert-comptable avait engendré des intérêts de retard et majorations qui n’auraient pas été supportés par les requérants.</a:t>
            </a:r>
          </a:p>
          <a:p>
            <a:r>
              <a:rPr lang="fr-FR" sz="500" dirty="0"/>
              <a:t> </a:t>
            </a:r>
          </a:p>
          <a:p>
            <a:r>
              <a:rPr lang="fr-FR" dirty="0"/>
              <a:t>La Cour d’appel juge que faute par les intimés de justifier qu’ils ont transmis le document au cabinet, afin qu’il satisfasse à la mission complémentaire d’accompagnement dans les demandes de l’administration fiscale résultant de la lettre de mission du 3 juillet 2014, il n’est pas établi que l’application de la majoration de 40 % est imputable à un manquement de l’EC à l’obligation de transmettre la déclaration 2074 dans le délai imparti de 30 jours. En revanche, elle considère que les intérêts de retard sont imputables au défaut de déclaration par l’expert-comptable de la plus-value réalisée sur la cession de parts sociales, et le condamne à payer au couple la somme de 17.509 € à titre de dommages-intérêts.</a:t>
            </a:r>
          </a:p>
        </p:txBody>
      </p:sp>
      <p:sp>
        <p:nvSpPr>
          <p:cNvPr id="5" name="Espace réservé de l'image des diapositives 4">
            <a:extLst>
              <a:ext uri="{FF2B5EF4-FFF2-40B4-BE49-F238E27FC236}">
                <a16:creationId xmlns:a16="http://schemas.microsoft.com/office/drawing/2014/main" id="{F57A8D2C-8619-48AB-8DCF-E58EB209E1AC}"/>
              </a:ext>
            </a:extLst>
          </p:cNvPr>
          <p:cNvSpPr>
            <a:spLocks noGrp="1" noRot="1" noChangeAspect="1"/>
          </p:cNvSpPr>
          <p:nvPr>
            <p:ph type="sldImg"/>
          </p:nvPr>
        </p:nvSpPr>
        <p:spPr/>
      </p:sp>
    </p:spTree>
    <p:extLst>
      <p:ext uri="{BB962C8B-B14F-4D97-AF65-F5344CB8AC3E}">
        <p14:creationId xmlns:p14="http://schemas.microsoft.com/office/powerpoint/2010/main" val="129108797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r>
              <a:rPr lang="fr-FR" b="1" dirty="0"/>
              <a:t>Prix de cession de droits sociaux, mission confiée et responsabilité de l’évaluateur</a:t>
            </a:r>
          </a:p>
          <a:p>
            <a:r>
              <a:rPr lang="fr-FR" dirty="0"/>
              <a:t>Dans le cadre d’un protocole d'accord, une cession de parts sociales était conditionnée au fait que le montant des « capitaux propres consolidés contractuels » de la société émettrice, au 28 février 2014, ne soit pas inférieur de plus de 15 % à celui constaté un an plus tôt. </a:t>
            </a:r>
          </a:p>
          <a:p>
            <a:r>
              <a:rPr lang="fr-FR" dirty="0"/>
              <a:t> </a:t>
            </a:r>
          </a:p>
          <a:p>
            <a:r>
              <a:rPr lang="fr-FR" dirty="0"/>
              <a:t>Suite à un différend relatif au prix définitif de la cession, un expert a été nommé par les parties pour apprécier cette variation du montant des capitaux propres entre deux dates. Une telle nomination était prévue dans le protocole signé.</a:t>
            </a:r>
          </a:p>
          <a:p>
            <a:r>
              <a:rPr lang="fr-FR" dirty="0"/>
              <a:t> </a:t>
            </a:r>
          </a:p>
          <a:p>
            <a:r>
              <a:rPr lang="fr-FR" dirty="0"/>
              <a:t>L’expert a conclu que les capitaux propres de la société se sont dégradés de plus de 15 % entre les deux dates retenues. Il a estimé le montant des capitaux propres au 28 février 2014 et l’a comparé à celui de 2013, antérieurement calculé selon une méthode comptable différente.</a:t>
            </a:r>
          </a:p>
          <a:p>
            <a:r>
              <a:rPr lang="fr-FR" dirty="0"/>
              <a:t> </a:t>
            </a:r>
          </a:p>
          <a:p>
            <a:r>
              <a:rPr lang="fr-FR" dirty="0"/>
              <a:t>Le vendeur a contesté cette conclusion car pour réaliser sa mission, l’expert aurait dû, selon lui, appliquer la même méthode comptable pour déterminer le montant des capitaux propres à chacune de ces dates. </a:t>
            </a:r>
          </a:p>
          <a:p>
            <a:r>
              <a:rPr lang="fr-FR" dirty="0"/>
              <a:t> </a:t>
            </a:r>
          </a:p>
          <a:p>
            <a:r>
              <a:rPr lang="fr-FR" dirty="0"/>
              <a:t>Les juges rappellent que les parties avaient convenu les capitaux propres au titre de 2013 étaient fixés à un certain montant et considèrent donc que l’expert n’avait pas à vérifier ce montant. </a:t>
            </a:r>
          </a:p>
          <a:p>
            <a:r>
              <a:rPr lang="fr-FR" dirty="0"/>
              <a:t> </a:t>
            </a:r>
          </a:p>
          <a:p>
            <a:r>
              <a:rPr lang="fr-FR" dirty="0"/>
              <a:t>Il n’a pas commis d’erreur dans la réalisation de sa mission et ses conclusions sont valables.</a:t>
            </a:r>
          </a:p>
          <a:p>
            <a:endParaRPr lang="fr-FR" dirty="0"/>
          </a:p>
        </p:txBody>
      </p:sp>
      <p:sp>
        <p:nvSpPr>
          <p:cNvPr id="4" name="Espace réservé de l'image des diapositives 3">
            <a:extLst>
              <a:ext uri="{FF2B5EF4-FFF2-40B4-BE49-F238E27FC236}">
                <a16:creationId xmlns:a16="http://schemas.microsoft.com/office/drawing/2014/main" id="{B32513E0-6DAA-4004-AA54-354F97208C0E}"/>
              </a:ext>
            </a:extLst>
          </p:cNvPr>
          <p:cNvSpPr>
            <a:spLocks noGrp="1" noRot="1" noChangeAspect="1"/>
          </p:cNvSpPr>
          <p:nvPr>
            <p:ph type="sldImg"/>
          </p:nvPr>
        </p:nvSpPr>
        <p:spPr/>
      </p:sp>
    </p:spTree>
    <p:extLst>
      <p:ext uri="{BB962C8B-B14F-4D97-AF65-F5344CB8AC3E}">
        <p14:creationId xmlns:p14="http://schemas.microsoft.com/office/powerpoint/2010/main" val="112504317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b="1" dirty="0"/>
              <a:t>Affectation du résultat, absence d’AG et devoir de conseil de l’EC</a:t>
            </a:r>
          </a:p>
          <a:p>
            <a:r>
              <a:rPr lang="fr-FR" dirty="0"/>
              <a:t>Au titre de l’affectation du résultat de l’exercice 2007, un cabinet a imputé en 2008 la somme concernée au crédit du compte courant d’associé. Cette affectation était critiquable à deux niveaux : aucune assemblée générale ne s’est tenue, contrairement à ce que prévoient expressément les statuts, et l’option pour l’impôt sur les sociétés a été formulée.</a:t>
            </a:r>
          </a:p>
          <a:p>
            <a:r>
              <a:rPr lang="fr-FR" dirty="0"/>
              <a:t> </a:t>
            </a:r>
          </a:p>
          <a:p>
            <a:r>
              <a:rPr lang="fr-FR" dirty="0"/>
              <a:t>Suite à un contrôle fiscal, le client est redressé car l’administration fiscale considère que la somme ainsi comptabilisée dans le compte courant d'associé constitue un bénéfice distribué, imposable à l’IR entre les mains de l’associé gérant.</a:t>
            </a:r>
          </a:p>
          <a:p>
            <a:r>
              <a:rPr lang="fr-FR" dirty="0"/>
              <a:t> </a:t>
            </a:r>
          </a:p>
          <a:p>
            <a:r>
              <a:rPr lang="fr-FR" dirty="0"/>
              <a:t>La responsabilité du cabinet est mise en cause par le gérant.</a:t>
            </a:r>
          </a:p>
          <a:p>
            <a:r>
              <a:rPr lang="fr-FR" dirty="0"/>
              <a:t> </a:t>
            </a:r>
          </a:p>
          <a:p>
            <a:r>
              <a:rPr lang="fr-FR" dirty="0"/>
              <a:t>Les juges considèrent que l’associé gérant de la société a subi un préjudice en raison du rappel d’IR et la faute du cabinet est reconnue au titre de son obligation de conseil : </a:t>
            </a:r>
          </a:p>
          <a:p>
            <a:pPr marL="171450" lvl="0" indent="-171450">
              <a:buFont typeface="Arial" panose="020B0604020202020204" pitchFamily="34" charset="0"/>
              <a:buChar char="•"/>
            </a:pPr>
            <a:r>
              <a:rPr lang="fr-FR" dirty="0"/>
              <a:t>Le cabinet n’a pas « informé » et « attiré l’attention de son client sur la nécessité d’exercer une option pour l’affectation à donner aux bénéfices de l’exercice 2007, ce qui exigeait la tenue d’une assemblée générale » ;</a:t>
            </a:r>
          </a:p>
          <a:p>
            <a:pPr marL="171450" lvl="0" indent="-171450">
              <a:buFont typeface="Arial" panose="020B0604020202020204" pitchFamily="34" charset="0"/>
              <a:buChar char="•"/>
            </a:pPr>
            <a:r>
              <a:rPr lang="fr-FR" dirty="0"/>
              <a:t>Le cabinet aurait dû « éclairer la société sur les avantages et les inconvénients respectifs de ces choix » et « lui en signaler les implications fiscales ».</a:t>
            </a:r>
          </a:p>
          <a:p>
            <a:r>
              <a:rPr lang="fr-FR" dirty="0"/>
              <a:t> </a:t>
            </a:r>
          </a:p>
          <a:p>
            <a:r>
              <a:rPr lang="fr-FR" dirty="0"/>
              <a:t>Toutefois, les juges considèrent également que le client a commis une faute ayant contribué à la survenance de son dommage : le gérant de la société a commis une négligence fautive en ne réunissant pas dans les délais l’assemblée annuelle des associés aux fins d'approbation des comptes et d'affectation du résultat de l’exercice.</a:t>
            </a:r>
          </a:p>
          <a:p>
            <a:r>
              <a:rPr lang="fr-FR" dirty="0"/>
              <a:t> </a:t>
            </a:r>
          </a:p>
          <a:p>
            <a:r>
              <a:rPr lang="fr-FR" dirty="0"/>
              <a:t>De fait, la responsabilité du cabinet demeure mais s’avère en partie atténuée.</a:t>
            </a:r>
          </a:p>
        </p:txBody>
      </p:sp>
      <p:sp>
        <p:nvSpPr>
          <p:cNvPr id="4" name="Espace réservé de l'image des diapositives 3">
            <a:extLst>
              <a:ext uri="{FF2B5EF4-FFF2-40B4-BE49-F238E27FC236}">
                <a16:creationId xmlns:a16="http://schemas.microsoft.com/office/drawing/2014/main" id="{0B4F008D-B5A6-49EB-90B5-45C62F5BD61F}"/>
              </a:ext>
            </a:extLst>
          </p:cNvPr>
          <p:cNvSpPr>
            <a:spLocks noGrp="1" noRot="1" noChangeAspect="1"/>
          </p:cNvSpPr>
          <p:nvPr>
            <p:ph type="sldImg"/>
          </p:nvPr>
        </p:nvSpPr>
        <p:spPr/>
      </p:sp>
    </p:spTree>
    <p:extLst>
      <p:ext uri="{BB962C8B-B14F-4D97-AF65-F5344CB8AC3E}">
        <p14:creationId xmlns:p14="http://schemas.microsoft.com/office/powerpoint/2010/main" val="1251566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pPr lvl="0"/>
            <a:r>
              <a:rPr lang="fr-FR" b="1" dirty="0"/>
              <a:t>Eléments comptables à prendre en compte dans le calcul de la VA pour le plafonnement de la CET</a:t>
            </a:r>
          </a:p>
          <a:p>
            <a:r>
              <a:rPr lang="fr-FR" dirty="0"/>
              <a:t>Les dispositions de l'article 1647 B sexies du CGI fixent la liste limitative des catégories d'éléments comptables qui doivent être pris en compte dans le calcul de la valeur ajoutée en fonction de laquelle est plafonnée la contribution économique territoriale. </a:t>
            </a:r>
          </a:p>
          <a:p>
            <a:r>
              <a:rPr lang="fr-FR" dirty="0"/>
              <a:t> </a:t>
            </a:r>
          </a:p>
          <a:p>
            <a:r>
              <a:rPr lang="fr-FR" dirty="0"/>
              <a:t>Pour déterminer si une charge ou un produit se rattache à l'une de ces catégories, il y a lieu de se reporter, pour les entreprises pour lesquelles son application est obligatoire, aux dispositions du plan comptable général, applicables aux comptes sociaux individuels, dans leur rédaction en vigueur lors de l'année d'imposition concernée, et non aux normes comptables applicables à l'établissement des comptes consolidés.</a:t>
            </a:r>
          </a:p>
          <a:p>
            <a:endParaRPr lang="fr-FR" dirty="0"/>
          </a:p>
          <a:p>
            <a:r>
              <a:rPr lang="fr-FR" b="1" dirty="0"/>
              <a:t>CSE et report de l’enveloppe attribuée aux salariés et non consommée au cours de l’exercice N </a:t>
            </a:r>
          </a:p>
          <a:p>
            <a:r>
              <a:rPr lang="fr-FR" dirty="0"/>
              <a:t>La CNCC a été interrogée sur le fait de devoir ou non enregistrer une provision pour charges dans les comptes annuels du Comité social et économique (CSE) au 31 décembre N, au titre du report de l’enveloppe de l’exercice N sur l’exercice N+1.</a:t>
            </a:r>
          </a:p>
          <a:p>
            <a:r>
              <a:rPr lang="fr-FR" dirty="0"/>
              <a:t> </a:t>
            </a:r>
          </a:p>
          <a:p>
            <a:r>
              <a:rPr lang="fr-FR" dirty="0"/>
              <a:t>Elle considère que le report d’utilisation sur l'exercice 2021 de l’enveloppe individuelle octroyée aux salariés en 2020 ne répond pas à la définition d’un passif au sens de l’article 321-1 du PCG, dans la mesure où ce report ne fait qu’augmenter le plafond auquel ont droit les salariés en 2021 et qu'il s'agit donc d'un simple décalage dans l’utilisation de la trésorerie du CSE du fait de l’excédent généré par la sous-consommation de ses fonds dans la situation particulière de la crise sanitaire.</a:t>
            </a:r>
          </a:p>
        </p:txBody>
      </p:sp>
      <p:sp>
        <p:nvSpPr>
          <p:cNvPr id="4" name="Espace réservé de l'image des diapositives 3">
            <a:extLst>
              <a:ext uri="{FF2B5EF4-FFF2-40B4-BE49-F238E27FC236}">
                <a16:creationId xmlns:a16="http://schemas.microsoft.com/office/drawing/2014/main" id="{AE38285D-790A-43C3-97B0-B9A62B42C2C8}"/>
              </a:ext>
            </a:extLst>
          </p:cNvPr>
          <p:cNvSpPr>
            <a:spLocks noGrp="1" noRot="1" noChangeAspect="1"/>
          </p:cNvSpPr>
          <p:nvPr>
            <p:ph type="sldImg"/>
          </p:nvPr>
        </p:nvSpPr>
        <p:spPr/>
      </p:sp>
    </p:spTree>
    <p:extLst>
      <p:ext uri="{BB962C8B-B14F-4D97-AF65-F5344CB8AC3E}">
        <p14:creationId xmlns:p14="http://schemas.microsoft.com/office/powerpoint/2010/main" val="332056615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b="1" dirty="0"/>
              <a:t>Etendue des contrôles et responsabilité de l’EC</a:t>
            </a:r>
          </a:p>
          <a:p>
            <a:r>
              <a:rPr lang="fr-FR" dirty="0"/>
              <a:t>Suite au refus de l’administration de rembourser un crédit de TVA afférent à l’achat de deux logements, une société ayant pour activité la location de logements meublés assigne son expert-comptable. </a:t>
            </a:r>
          </a:p>
          <a:p>
            <a:r>
              <a:rPr lang="fr-FR" dirty="0"/>
              <a:t> </a:t>
            </a:r>
          </a:p>
          <a:p>
            <a:r>
              <a:rPr lang="fr-FR" dirty="0"/>
              <a:t>En effet, le refus étant motivé par le fait qu’elle n’avait pas déclaré le montant de TVA déductible sur ces achats, elle considère que le cabinet chargé de présenter ses comptes annuels a commis une faute en ne l’alertant pas sur cette omission.</a:t>
            </a:r>
          </a:p>
          <a:p>
            <a:r>
              <a:rPr lang="fr-FR" dirty="0"/>
              <a:t> </a:t>
            </a:r>
          </a:p>
          <a:p>
            <a:r>
              <a:rPr lang="fr-FR" dirty="0"/>
              <a:t>Les juges retiennent la responsabilité du cabinet : lors de l'établissement des comptes annuels afférents à l’exercice au cours duquel les achats avaient été réalisés, l’expert-comptable, qui disposait des actes notariés d'acquisition, avait fait figurer le montant de la TVA récupérable à l'actif du bilan et la dette de TVA au passif ; s'agissant d'un nombre très limité d'opérations, il aurait pu aisément effectuer un rapprochement avec les déclarations mensuelles de TVA adressées à l'administration fiscale depuis l'acquisition des deux biens.</a:t>
            </a:r>
          </a:p>
          <a:p>
            <a:r>
              <a:rPr lang="fr-FR" dirty="0"/>
              <a:t> </a:t>
            </a:r>
          </a:p>
          <a:p>
            <a:r>
              <a:rPr lang="fr-FR" dirty="0"/>
              <a:t>Ils précisent que l'expert-comptable chargé d'une mission d'établissement des comptes annuels doit vérifier, au minimum par sondages, que les mentions relatives à la TVA récupérable figurant au bilan ont donné lieu aux déclarations correspondantes et, le cas échéant, alerter son client sur les anomalies qu'il détecte et sur les actes à accomplir afin de se mettre en conformité avec ses obligations déclaratives.</a:t>
            </a:r>
          </a:p>
          <a:p>
            <a:endParaRPr lang="fr-FR" dirty="0"/>
          </a:p>
        </p:txBody>
      </p:sp>
      <p:sp>
        <p:nvSpPr>
          <p:cNvPr id="4" name="Espace réservé de l'image des diapositives 3">
            <a:extLst>
              <a:ext uri="{FF2B5EF4-FFF2-40B4-BE49-F238E27FC236}">
                <a16:creationId xmlns:a16="http://schemas.microsoft.com/office/drawing/2014/main" id="{AA5E0425-F1A2-4C78-B584-8034A759BD09}"/>
              </a:ext>
            </a:extLst>
          </p:cNvPr>
          <p:cNvSpPr>
            <a:spLocks noGrp="1" noRot="1" noChangeAspect="1"/>
          </p:cNvSpPr>
          <p:nvPr>
            <p:ph type="sldImg"/>
          </p:nvPr>
        </p:nvSpPr>
        <p:spPr/>
      </p:sp>
    </p:spTree>
    <p:extLst>
      <p:ext uri="{BB962C8B-B14F-4D97-AF65-F5344CB8AC3E}">
        <p14:creationId xmlns:p14="http://schemas.microsoft.com/office/powerpoint/2010/main" val="421512939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b="1" dirty="0"/>
              <a:t>Prescription et responsabilité de l’EC</a:t>
            </a:r>
          </a:p>
          <a:p>
            <a:r>
              <a:rPr lang="fr-FR" dirty="0"/>
              <a:t>Une EURL a reçu en juin 2009 une proposition de rectification de la part de l’administration fiscale portant sur un rappel de TVA, puis un avis de mise en recouvrement en décembre 2009. </a:t>
            </a:r>
          </a:p>
          <a:p>
            <a:r>
              <a:rPr lang="fr-FR" dirty="0"/>
              <a:t> </a:t>
            </a:r>
          </a:p>
          <a:p>
            <a:r>
              <a:rPr lang="fr-FR" dirty="0"/>
              <a:t>Avec l’assistance d’un cabinet d’avocat, dans le cadre de cette procédure fiscale, la société a adressé à l’administration deux réclamations contentieuses en mars 2010 et en novembre 2011. Elle a ensuite été mise en redressement judiciaire.</a:t>
            </a:r>
          </a:p>
          <a:p>
            <a:r>
              <a:rPr lang="fr-FR" dirty="0"/>
              <a:t> </a:t>
            </a:r>
          </a:p>
          <a:p>
            <a:r>
              <a:rPr lang="fr-FR" dirty="0"/>
              <a:t>En janvier 2015, considérant que le redressement fiscal était la conséquence de fautes commises par le cabinet d’expertise comptable dans l’exercice de sa mission, la société et le mandataire judiciaire l’ont assigné en paiement de dommages-intérêts. Le cabinet d’expertise comptable leur a opposé la prescription de leur action.</a:t>
            </a:r>
          </a:p>
          <a:p>
            <a:r>
              <a:rPr lang="fr-FR" dirty="0"/>
              <a:t> </a:t>
            </a:r>
          </a:p>
          <a:p>
            <a:r>
              <a:rPr lang="fr-FR" dirty="0"/>
              <a:t>Selon les textes applicables à l’époque des faits, les obligations nées à l’occasion de leur commerce entre commerçants ou entre commerçants et non-commerçants se prescrivent par 5 ans si elles ne sont pas soumises à des prescriptions spéciales plus courtes.</a:t>
            </a:r>
          </a:p>
          <a:p>
            <a:r>
              <a:rPr lang="fr-FR" dirty="0"/>
              <a:t> </a:t>
            </a:r>
          </a:p>
          <a:p>
            <a:r>
              <a:rPr lang="fr-FR" dirty="0"/>
              <a:t>La prescription de l’action en responsabilité à l’encontre de l’expert-comptable qui n’a pas suivi les exigences fiscales ne court pas tant que le redressement n’est pas définitivement acquis.</a:t>
            </a:r>
          </a:p>
          <a:p>
            <a:r>
              <a:rPr lang="fr-FR" dirty="0"/>
              <a:t> </a:t>
            </a:r>
          </a:p>
          <a:p>
            <a:r>
              <a:rPr lang="fr-FR" dirty="0"/>
              <a:t>Dès lors, la prescription ne courait pas du jour de l’avis de mise en recouvrement réceptionné en décembre 2009, mais à compter de la date où le dommage de la société, consistant dans des impositions supplémentaires mises à sa charge à raison des manquements de la société d’expertise comptable, était réalisé, l’administration ayant rejeté les réclamations contentieuses de mars 2010 et novembre 2011.</a:t>
            </a:r>
          </a:p>
          <a:p>
            <a:endParaRPr lang="fr-FR" dirty="0"/>
          </a:p>
        </p:txBody>
      </p:sp>
      <p:sp>
        <p:nvSpPr>
          <p:cNvPr id="4" name="Espace réservé de l'image des diapositives 3">
            <a:extLst>
              <a:ext uri="{FF2B5EF4-FFF2-40B4-BE49-F238E27FC236}">
                <a16:creationId xmlns:a16="http://schemas.microsoft.com/office/drawing/2014/main" id="{6878AD32-3C9A-4A1E-B4BC-179C335D4F39}"/>
              </a:ext>
            </a:extLst>
          </p:cNvPr>
          <p:cNvSpPr>
            <a:spLocks noGrp="1" noRot="1" noChangeAspect="1"/>
          </p:cNvSpPr>
          <p:nvPr>
            <p:ph type="sldImg"/>
          </p:nvPr>
        </p:nvSpPr>
        <p:spPr/>
      </p:sp>
    </p:spTree>
    <p:extLst>
      <p:ext uri="{BB962C8B-B14F-4D97-AF65-F5344CB8AC3E}">
        <p14:creationId xmlns:p14="http://schemas.microsoft.com/office/powerpoint/2010/main" val="168637732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85000" lnSpcReduction="10000"/>
          </a:bodyPr>
          <a:lstStyle/>
          <a:p>
            <a:r>
              <a:rPr lang="fr-FR" b="1" dirty="0"/>
              <a:t>Conseil, périmètre de la mission conclue et responsabilité de l’EC</a:t>
            </a:r>
          </a:p>
          <a:p>
            <a:r>
              <a:rPr lang="fr-FR" dirty="0"/>
              <a:t>Dans le cadre de la préparation de la transmission à sa fille de la participation majoritaire qu’il détenait dans le capital social (98 %), un dirigeant a consulté un cabinet d’expertise comptable pour l’assister dans la réalisation de l’opération.</a:t>
            </a:r>
          </a:p>
          <a:p>
            <a:r>
              <a:rPr lang="fr-FR" dirty="0"/>
              <a:t> </a:t>
            </a:r>
          </a:p>
          <a:p>
            <a:r>
              <a:rPr lang="fr-FR" dirty="0"/>
              <a:t>Le cabinet avait proposé de créer une EURL dont la fille serait l’associée unique, puis de céder la participation à l’EURL et de conclure entre l'EURL et la société une convention d'assistance technique prévoyant la facturation de prestations d’assistance entre l’une et l’autre. </a:t>
            </a:r>
          </a:p>
          <a:p>
            <a:r>
              <a:rPr lang="fr-FR" dirty="0"/>
              <a:t> </a:t>
            </a:r>
          </a:p>
          <a:p>
            <a:r>
              <a:rPr lang="fr-FR" dirty="0"/>
              <a:t>Lors de son contrôle, l’administration a contesté la réalité des prestations fournies par l'EURL et a rejeté la déductibilité des sommes payées par la société en exécution de la convention.</a:t>
            </a:r>
          </a:p>
          <a:p>
            <a:r>
              <a:rPr lang="fr-FR" dirty="0"/>
              <a:t> </a:t>
            </a:r>
          </a:p>
          <a:p>
            <a:r>
              <a:rPr lang="fr-FR" dirty="0"/>
              <a:t>Suite au redressement notifié, le client a assigné le cabinet d’expertise comptable en lui reprochant de ne pas lui avoir conseillé de mettre en place le mécanisme de l’intégration fiscale (toutes les conditions étaient remplies), permettant alors de neutraliser fiscalement ces refacturations inter-sociétés et d’éviter un tel redressement.</a:t>
            </a:r>
          </a:p>
          <a:p>
            <a:r>
              <a:rPr lang="fr-FR" dirty="0"/>
              <a:t> </a:t>
            </a:r>
          </a:p>
          <a:p>
            <a:r>
              <a:rPr lang="fr-FR" dirty="0"/>
              <a:t>La responsabilité du cabinet avait été retenue par la Cour d’appel car celui-ci s’était vu confier une mission d’assistance juridique par le client, incluant de fait une obligation d'information et de conseil portant notamment sur les incidences fiscales de l’opération.</a:t>
            </a:r>
          </a:p>
          <a:p>
            <a:r>
              <a:rPr lang="fr-FR" dirty="0"/>
              <a:t> </a:t>
            </a:r>
          </a:p>
          <a:p>
            <a:r>
              <a:rPr lang="fr-FR" dirty="0"/>
              <a:t>En revanche, la Cour de cassation a écarté la responsabilité de l’expert-comptable. Les juges rappellent que l’expert-comptable consulté sur la réalisation d’une opération juridique doit informer son client des incidences fiscales de l’opération, mais sa responsabilité doit s’apprécier au regard de la mission qui lui a été confiée. </a:t>
            </a:r>
          </a:p>
          <a:p>
            <a:r>
              <a:rPr lang="fr-FR" dirty="0"/>
              <a:t> </a:t>
            </a:r>
          </a:p>
          <a:p>
            <a:r>
              <a:rPr lang="fr-FR" dirty="0"/>
              <a:t>Or, dans cette affaire, la proposition de conclure une convention d’intégration fiscale ne relevait pas de cette obligation d’information. Cette convention procédait d’un mécanisme d’optimisation fiscale que l’expert n’était tenu de proposer que si la société l’en avait chargé dans la lettre de mission.</a:t>
            </a:r>
          </a:p>
          <a:p>
            <a:endParaRPr lang="fr-FR" dirty="0"/>
          </a:p>
        </p:txBody>
      </p:sp>
      <p:sp>
        <p:nvSpPr>
          <p:cNvPr id="5" name="Espace réservé de l'image des diapositives 4">
            <a:extLst>
              <a:ext uri="{FF2B5EF4-FFF2-40B4-BE49-F238E27FC236}">
                <a16:creationId xmlns:a16="http://schemas.microsoft.com/office/drawing/2014/main" id="{34949E8C-B348-4130-A28E-5817B726381B}"/>
              </a:ext>
            </a:extLst>
          </p:cNvPr>
          <p:cNvSpPr>
            <a:spLocks noGrp="1" noRot="1" noChangeAspect="1"/>
          </p:cNvSpPr>
          <p:nvPr>
            <p:ph type="sldImg"/>
          </p:nvPr>
        </p:nvSpPr>
        <p:spPr/>
      </p:sp>
    </p:spTree>
    <p:extLst>
      <p:ext uri="{BB962C8B-B14F-4D97-AF65-F5344CB8AC3E}">
        <p14:creationId xmlns:p14="http://schemas.microsoft.com/office/powerpoint/2010/main" val="185855880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pPr lvl="0"/>
            <a:r>
              <a:rPr lang="fr-FR" dirty="0"/>
              <a:t>En 2020, compte tenu des circonstances exceptionnelles liées au</a:t>
            </a:r>
            <a:br>
              <a:rPr lang="fr-FR" dirty="0"/>
            </a:br>
            <a:r>
              <a:rPr lang="fr-FR" dirty="0"/>
              <a:t>COVID-19, le calendrier initialement arrêté pour les épreuves du DCG, du DSCG et du DEC a fait l’objet d’ajustements. </a:t>
            </a:r>
          </a:p>
          <a:p>
            <a:pPr lvl="0"/>
            <a:endParaRPr lang="fr-FR" dirty="0"/>
          </a:p>
          <a:p>
            <a:pPr lvl="0"/>
            <a:r>
              <a:rPr lang="fr-FR" dirty="0"/>
              <a:t>Pour 2021, les calendriers des épreuves ci-dessous sont présentés sous réserve de conditions sanitaires permettant un déroulement normal.</a:t>
            </a:r>
          </a:p>
        </p:txBody>
      </p:sp>
      <p:sp>
        <p:nvSpPr>
          <p:cNvPr id="5" name="Espace réservé de l'image des diapositives 4">
            <a:extLst>
              <a:ext uri="{FF2B5EF4-FFF2-40B4-BE49-F238E27FC236}">
                <a16:creationId xmlns:a16="http://schemas.microsoft.com/office/drawing/2014/main" id="{3AF8E6D2-6ABE-4976-A338-F0D8560F25DA}"/>
              </a:ext>
            </a:extLst>
          </p:cNvPr>
          <p:cNvSpPr>
            <a:spLocks noGrp="1" noRot="1" noChangeAspect="1"/>
          </p:cNvSpPr>
          <p:nvPr>
            <p:ph type="sldImg"/>
          </p:nvPr>
        </p:nvSpPr>
        <p:spPr/>
      </p:sp>
    </p:spTree>
    <p:extLst>
      <p:ext uri="{BB962C8B-B14F-4D97-AF65-F5344CB8AC3E}">
        <p14:creationId xmlns:p14="http://schemas.microsoft.com/office/powerpoint/2010/main" val="54262087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Les inscriptions au DSCG session 2021 peuvent être effectuées du mercredi 7 juillet 2021 au mercredi 25 août 2021 à 23h59 (heure métropolitaine), obligatoirement et exclusivement par Internet, à partir du site Cyclades.</a:t>
            </a:r>
          </a:p>
          <a:p>
            <a:r>
              <a:rPr lang="fr-FR" dirty="0"/>
              <a:t> </a:t>
            </a:r>
          </a:p>
          <a:p>
            <a:r>
              <a:rPr lang="fr-FR" dirty="0"/>
              <a:t>La date limite d'envoi de la demande d'agrément du mémoire (UE 7 du DSCG) au service gestionnaire est fixée au mercredi 25 août 2021 à 23h59 (heure métropolitaine).</a:t>
            </a:r>
          </a:p>
          <a:p>
            <a:r>
              <a:rPr lang="fr-FR" dirty="0"/>
              <a:t> </a:t>
            </a:r>
          </a:p>
          <a:p>
            <a:r>
              <a:rPr lang="fr-FR" dirty="0"/>
              <a:t>La date limite du paiement en ligne, en règlement des droits d'inscription, est fixée au mercredi 25 août 2021 à 23h59 (heure métropolitaine).</a:t>
            </a:r>
          </a:p>
          <a:p>
            <a:endParaRPr lang="fr-FR" dirty="0"/>
          </a:p>
          <a:p>
            <a:r>
              <a:rPr lang="fr-FR" dirty="0"/>
              <a:t>Le détail des dates des épreuves figure dans le Mémo Pratic.</a:t>
            </a:r>
          </a:p>
        </p:txBody>
      </p:sp>
      <p:sp>
        <p:nvSpPr>
          <p:cNvPr id="4" name="Espace réservé de l'image des diapositives 3">
            <a:extLst>
              <a:ext uri="{FF2B5EF4-FFF2-40B4-BE49-F238E27FC236}">
                <a16:creationId xmlns:a16="http://schemas.microsoft.com/office/drawing/2014/main" id="{01382750-75B0-4BE1-82BF-EA658292E4CA}"/>
              </a:ext>
            </a:extLst>
          </p:cNvPr>
          <p:cNvSpPr>
            <a:spLocks noGrp="1" noRot="1" noChangeAspect="1"/>
          </p:cNvSpPr>
          <p:nvPr>
            <p:ph type="sldImg"/>
          </p:nvPr>
        </p:nvSpPr>
        <p:spPr/>
      </p:sp>
    </p:spTree>
    <p:extLst>
      <p:ext uri="{BB962C8B-B14F-4D97-AF65-F5344CB8AC3E}">
        <p14:creationId xmlns:p14="http://schemas.microsoft.com/office/powerpoint/2010/main" val="220918640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Pour la seconde session du DEC 2021, les dates sont :</a:t>
            </a:r>
          </a:p>
          <a:p>
            <a:pPr marL="171450" lvl="0" indent="-171450">
              <a:buFont typeface="Arial" panose="020B0604020202020204" pitchFamily="34" charset="0"/>
              <a:buChar char="•"/>
            </a:pPr>
            <a:r>
              <a:rPr lang="fr-FR" dirty="0"/>
              <a:t>Ouverture des inscriptions : lundi 12 juillet 2021 ;</a:t>
            </a:r>
          </a:p>
          <a:p>
            <a:pPr marL="171450" lvl="0" indent="-171450">
              <a:buFont typeface="Arial" panose="020B0604020202020204" pitchFamily="34" charset="0"/>
              <a:buChar char="•"/>
            </a:pPr>
            <a:r>
              <a:rPr lang="fr-FR" dirty="0"/>
              <a:t>Fermeture et clôture des inscriptions : mardi 31 août 2021.</a:t>
            </a:r>
          </a:p>
          <a:p>
            <a:pPr lvl="0"/>
            <a:endParaRPr lang="fr-FR" dirty="0"/>
          </a:p>
          <a:p>
            <a:pPr lvl="0"/>
            <a:r>
              <a:rPr lang="fr-FR" i="1" dirty="0"/>
              <a:t>NB : La notice (sujet du mémoire et plan détaillé) doit être proposée à l’agrément du Jury 6 mois au moins avant la date de début des épreuves. Pour la soutenance du mémoire en novembre 2021, la date limite demande d’agrément était le 8 mai 2021.</a:t>
            </a:r>
          </a:p>
          <a:p>
            <a:endParaRPr lang="fr-FR" dirty="0"/>
          </a:p>
          <a:p>
            <a:r>
              <a:rPr lang="fr-FR" dirty="0"/>
              <a:t>Les candidats qui souhaitent s'inscrire aux épreuves finales du DEC doivent télécharger le dossier d'inscription disponible sur le site du SIEC et le renvoyer par voie postale dans les délais impartis, accompagné des pièces justificatives.</a:t>
            </a:r>
          </a:p>
          <a:p>
            <a:endParaRPr lang="fr-FR" dirty="0"/>
          </a:p>
        </p:txBody>
      </p:sp>
      <p:sp>
        <p:nvSpPr>
          <p:cNvPr id="4" name="Espace réservé de l'image des diapositives 3">
            <a:extLst>
              <a:ext uri="{FF2B5EF4-FFF2-40B4-BE49-F238E27FC236}">
                <a16:creationId xmlns:a16="http://schemas.microsoft.com/office/drawing/2014/main" id="{E4AF8447-CCEA-4546-8BB0-FAEF289544DC}"/>
              </a:ext>
            </a:extLst>
          </p:cNvPr>
          <p:cNvSpPr>
            <a:spLocks noGrp="1" noRot="1" noChangeAspect="1"/>
          </p:cNvSpPr>
          <p:nvPr>
            <p:ph type="sldImg"/>
          </p:nvPr>
        </p:nvSpPr>
        <p:spPr/>
      </p:sp>
    </p:spTree>
    <p:extLst>
      <p:ext uri="{BB962C8B-B14F-4D97-AF65-F5344CB8AC3E}">
        <p14:creationId xmlns:p14="http://schemas.microsoft.com/office/powerpoint/2010/main" val="344816435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pPr lvl="0"/>
            <a:endParaRPr lang="fr-FR" dirty="0"/>
          </a:p>
        </p:txBody>
      </p:sp>
      <p:sp>
        <p:nvSpPr>
          <p:cNvPr id="5" name="Espace réservé de l'image des diapositives 4">
            <a:extLst>
              <a:ext uri="{FF2B5EF4-FFF2-40B4-BE49-F238E27FC236}">
                <a16:creationId xmlns:a16="http://schemas.microsoft.com/office/drawing/2014/main" id="{35523FDE-BFFB-4F49-9654-A3916D8A9C8B}"/>
              </a:ext>
            </a:extLst>
          </p:cNvPr>
          <p:cNvSpPr>
            <a:spLocks noGrp="1" noRot="1" noChangeAspect="1"/>
          </p:cNvSpPr>
          <p:nvPr>
            <p:ph type="sldImg"/>
          </p:nvPr>
        </p:nvSpPr>
        <p:spPr/>
      </p:sp>
    </p:spTree>
    <p:extLst>
      <p:ext uri="{BB962C8B-B14F-4D97-AF65-F5344CB8AC3E}">
        <p14:creationId xmlns:p14="http://schemas.microsoft.com/office/powerpoint/2010/main" val="236949248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318887576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3447586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Autofit/>
          </a:bodyPr>
          <a:lstStyle/>
          <a:p>
            <a:r>
              <a:rPr lang="fr-FR" sz="1000" b="1" dirty="0"/>
              <a:t>La facturation électronique chez les TPE-PME</a:t>
            </a:r>
          </a:p>
          <a:p>
            <a:r>
              <a:rPr lang="fr-FR" sz="1000" dirty="0"/>
              <a:t>Depuis le 1er janvier 2020, toutes les entreprises (quelle que soit leur taille) doivent transmettre leurs factures sous format électronique lorsqu’elles traitent avec des entités du secteur public (mairies, départements, etc.) : cela se fait en France à travers la plateforme Chorus Pro. Cette « électronisation » des factures sera bientôt imposée aussi au secteur privé (entre 2023 et 2025).</a:t>
            </a:r>
          </a:p>
          <a:p>
            <a:r>
              <a:rPr lang="fr-FR" sz="400" dirty="0"/>
              <a:t> </a:t>
            </a:r>
          </a:p>
          <a:p>
            <a:r>
              <a:rPr lang="fr-FR" sz="1000" dirty="0"/>
              <a:t>Les principaux bénéfices de ces factures électroniques pour les entreprises sont les suivants :</a:t>
            </a:r>
          </a:p>
          <a:p>
            <a:pPr marL="133388" indent="-133388">
              <a:buFont typeface="Arial" panose="020B0604020202020204" pitchFamily="34" charset="0"/>
              <a:buChar char="•"/>
            </a:pPr>
            <a:r>
              <a:rPr lang="fr-FR" sz="1000" dirty="0"/>
              <a:t>Une réduction des coûts de traitement ;</a:t>
            </a:r>
          </a:p>
          <a:p>
            <a:pPr marL="133388" indent="-133388">
              <a:buFont typeface="Arial" panose="020B0604020202020204" pitchFamily="34" charset="0"/>
              <a:buChar char="•"/>
            </a:pPr>
            <a:r>
              <a:rPr lang="fr-FR" sz="1000" dirty="0"/>
              <a:t>Une accélération du processus et donc un meilleur respect des délais de paiement ;</a:t>
            </a:r>
          </a:p>
          <a:p>
            <a:pPr marL="133388" indent="-133388">
              <a:buFont typeface="Arial" panose="020B0604020202020204" pitchFamily="34" charset="0"/>
              <a:buChar char="•"/>
            </a:pPr>
            <a:r>
              <a:rPr lang="fr-FR" sz="1000" dirty="0"/>
              <a:t>Une traçabilité accrue ;</a:t>
            </a:r>
          </a:p>
          <a:p>
            <a:pPr marL="133388" indent="-133388">
              <a:buFont typeface="Arial" panose="020B0604020202020204" pitchFamily="34" charset="0"/>
              <a:buChar char="•"/>
            </a:pPr>
            <a:r>
              <a:rPr lang="fr-FR" sz="1000" dirty="0"/>
              <a:t>De nouvelles possibilités en matière de gestion et trésorerie ;</a:t>
            </a:r>
          </a:p>
          <a:p>
            <a:pPr marL="133388" indent="-133388">
              <a:buFont typeface="Arial" panose="020B0604020202020204" pitchFamily="34" charset="0"/>
              <a:buChar char="•"/>
            </a:pPr>
            <a:r>
              <a:rPr lang="fr-FR" sz="1000" dirty="0"/>
              <a:t>Une facilitation de la mise en conformité avec la règlementation fiscale.</a:t>
            </a:r>
          </a:p>
          <a:p>
            <a:r>
              <a:rPr lang="fr-FR" sz="400" dirty="0"/>
              <a:t> </a:t>
            </a:r>
          </a:p>
          <a:p>
            <a:r>
              <a:rPr lang="fr-FR" sz="1000" dirty="0"/>
              <a:t>Il s’agit d’un sujet primordial pour lequel les entreprises peuvent contacter le correspondant TPE-PME de leur région, de manière à anticiper les prochaines échéances cruciales.</a:t>
            </a:r>
          </a:p>
          <a:p>
            <a:pPr lvl="0"/>
            <a:endParaRPr lang="fr-FR" sz="400" dirty="0"/>
          </a:p>
          <a:p>
            <a:pPr lvl="0"/>
            <a:r>
              <a:rPr lang="fr-FR" sz="1000" b="1" dirty="0"/>
              <a:t>Chèque numérique de 500 €</a:t>
            </a:r>
          </a:p>
          <a:p>
            <a:r>
              <a:rPr lang="fr-FR" sz="1000" dirty="0"/>
              <a:t>Sous certaines conditions, les TPE peuvent bénéficier d’une aide exceptionnelle de 500 € pour couvrir leurs dépenses de numérisation. Pour cela, elles doivent justifier des dépenses de numérisation de minimum 450 € (entre le</a:t>
            </a:r>
            <a:br>
              <a:rPr lang="fr-FR" sz="1000" dirty="0"/>
            </a:br>
            <a:r>
              <a:rPr lang="fr-FR" sz="1000" dirty="0"/>
              <a:t>30 octobre 2020 et le 30 juin 2021). </a:t>
            </a:r>
          </a:p>
          <a:p>
            <a:r>
              <a:rPr lang="fr-FR" sz="400" dirty="0"/>
              <a:t> </a:t>
            </a:r>
          </a:p>
          <a:p>
            <a:r>
              <a:rPr lang="fr-FR" sz="1000" dirty="0"/>
              <a:t>27.000 entreprises ont déjà sollicité cette aide. Le délai pour déposer un dossier est fixé au 31 juillet 2021 inclus.</a:t>
            </a:r>
          </a:p>
        </p:txBody>
      </p:sp>
      <p:sp>
        <p:nvSpPr>
          <p:cNvPr id="4" name="Espace réservé de l'image des diapositives 3">
            <a:extLst>
              <a:ext uri="{FF2B5EF4-FFF2-40B4-BE49-F238E27FC236}">
                <a16:creationId xmlns:a16="http://schemas.microsoft.com/office/drawing/2014/main" id="{2819516F-B18D-4D51-9439-045FEB33986F}"/>
              </a:ext>
            </a:extLst>
          </p:cNvPr>
          <p:cNvSpPr>
            <a:spLocks noGrp="1" noRot="1" noChangeAspect="1"/>
          </p:cNvSpPr>
          <p:nvPr>
            <p:ph type="sldImg"/>
          </p:nvPr>
        </p:nvSpPr>
        <p:spPr/>
      </p:sp>
    </p:spTree>
    <p:extLst>
      <p:ext uri="{BB962C8B-B14F-4D97-AF65-F5344CB8AC3E}">
        <p14:creationId xmlns:p14="http://schemas.microsoft.com/office/powerpoint/2010/main" val="2256553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pPr lvl="0"/>
            <a:r>
              <a:rPr lang="fr-FR" b="1" dirty="0"/>
              <a:t>Annexe des comptes annuels des associations, fondations et fonds de dotation</a:t>
            </a:r>
          </a:p>
          <a:p>
            <a:r>
              <a:rPr lang="fr-FR" dirty="0"/>
              <a:t>La CNCC a publié un questionnaire de contrôle de l'annexe des comptes annuels pour les associations, fondations et fonds de dotation.</a:t>
            </a:r>
          </a:p>
          <a:p>
            <a:r>
              <a:rPr lang="fr-FR" dirty="0"/>
              <a:t> </a:t>
            </a:r>
          </a:p>
          <a:p>
            <a:r>
              <a:rPr lang="fr-FR" dirty="0"/>
              <a:t>Cet outil sous EXCEL permet de s’assurer que les informations et mentions requises par le PCG et celles prévues par le règlement ANC n° 2018-06 applicable à compter des exercices ouverts le 1</a:t>
            </a:r>
            <a:r>
              <a:rPr lang="fr-FR" baseline="30000" dirty="0"/>
              <a:t>er</a:t>
            </a:r>
            <a:r>
              <a:rPr lang="fr-FR" dirty="0"/>
              <a:t> janvier 2020 figurent dans l’annexe de ces entités.</a:t>
            </a:r>
          </a:p>
          <a:p>
            <a:endParaRPr lang="fr-FR" dirty="0"/>
          </a:p>
          <a:p>
            <a:r>
              <a:rPr lang="fr-FR" dirty="0"/>
              <a:t>Le questionnaire est construit selon la même trame que le guide d’aide à l’établissement de l’annexe comptable des associations et fondations publié par le CSOEC fin 2020 et actualisé début 2021.</a:t>
            </a:r>
          </a:p>
          <a:p>
            <a:endParaRPr lang="fr-FR" dirty="0"/>
          </a:p>
          <a:p>
            <a:r>
              <a:rPr lang="fr-FR" b="1" dirty="0"/>
              <a:t>CROD et CER des associations, fondations et fonds de dotation faisant « APG »</a:t>
            </a:r>
          </a:p>
          <a:p>
            <a:r>
              <a:rPr lang="fr-FR" dirty="0"/>
              <a:t>Pour aider lors du contrôle du compte de résultat par origine et destination (CROD) et du compte d'emploi des ressources (CER) que doivent établir les associations, fondations et fonds de dotation faisant appel public à la générosité (APG), la CNCC met à disposition un questionnaire de contrôle.</a:t>
            </a:r>
          </a:p>
          <a:p>
            <a:r>
              <a:rPr lang="fr-FR" dirty="0"/>
              <a:t> </a:t>
            </a:r>
          </a:p>
          <a:p>
            <a:r>
              <a:rPr lang="fr-FR" dirty="0"/>
              <a:t>Ce questionnaire sous EXCEL permet de s’assurer que ces états sont établis conformément aux dispositions du règlement ANC n° 2018-06 applicable à compter des exercices ouverts le 1</a:t>
            </a:r>
            <a:r>
              <a:rPr lang="fr-FR" baseline="30000" dirty="0"/>
              <a:t>er</a:t>
            </a:r>
            <a:r>
              <a:rPr lang="fr-FR" dirty="0"/>
              <a:t> janvier 2020.</a:t>
            </a:r>
          </a:p>
        </p:txBody>
      </p:sp>
      <p:sp>
        <p:nvSpPr>
          <p:cNvPr id="4" name="Espace réservé de l'image des diapositives 3">
            <a:extLst>
              <a:ext uri="{FF2B5EF4-FFF2-40B4-BE49-F238E27FC236}">
                <a16:creationId xmlns:a16="http://schemas.microsoft.com/office/drawing/2014/main" id="{C8986329-C98F-45A4-A76E-988984575D09}"/>
              </a:ext>
            </a:extLst>
          </p:cNvPr>
          <p:cNvSpPr>
            <a:spLocks noGrp="1" noRot="1" noChangeAspect="1"/>
          </p:cNvSpPr>
          <p:nvPr>
            <p:ph type="sldImg"/>
          </p:nvPr>
        </p:nvSpPr>
        <p:spPr/>
      </p:sp>
    </p:spTree>
    <p:extLst>
      <p:ext uri="{BB962C8B-B14F-4D97-AF65-F5344CB8AC3E}">
        <p14:creationId xmlns:p14="http://schemas.microsoft.com/office/powerpoint/2010/main" val="339854719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b="1" dirty="0"/>
              <a:t>PME et systèmes interconnectés </a:t>
            </a:r>
          </a:p>
          <a:p>
            <a:r>
              <a:rPr lang="fr-FR" dirty="0"/>
              <a:t>Selon l’INSEE, en 2020, 10 % des sociétés de 10 personnes ou plus utilisent des systèmes interconnectés. Cela est plus fréquent dans les grandes sociétés (29 %) et dans le secteur des transports (16 %). Les capteurs de suivi ou d’entretien des véhicules ou des produits sont les plus utilisés, 38 % des sociétés qui ont recours aux systèmes interconnectés en sont équipées. Ils vont souvent de pair avec une utilisation accrue de cloud computing et de big data. </a:t>
            </a:r>
          </a:p>
          <a:p>
            <a:r>
              <a:rPr lang="fr-FR" dirty="0"/>
              <a:t> </a:t>
            </a:r>
          </a:p>
          <a:p>
            <a:r>
              <a:rPr lang="fr-FR" dirty="0"/>
              <a:t>Comme deux ans auparavant, 4 % des sociétés utilisent l’impression 3D. Cette part s’élève toutefois à 17 % pour les sociétés de 250 salariés ou plus. Ces dernières recourent plus souvent aux imprimantes de la société (14 %) qu’aux services d’une filiale ou d’un prestataire (8 %). Les produits de l’impression 3D sont plus souvent utilisés en interne (79 %) que vendus (48 %), et sont plus fréquemment des prototypes ou des maquettes (84 %). </a:t>
            </a:r>
          </a:p>
          <a:p>
            <a:r>
              <a:rPr lang="fr-FR" dirty="0"/>
              <a:t> </a:t>
            </a:r>
          </a:p>
          <a:p>
            <a:r>
              <a:rPr lang="fr-FR" dirty="0"/>
              <a:t>8 % des sociétés utilisent un robot, et deux fois plus souvent un robot industriel qu’un robot de service. Le recours aux robots industriels est logiquement concentré dans l’industrie.</a:t>
            </a:r>
          </a:p>
          <a:p>
            <a:endParaRPr lang="fr-FR" dirty="0"/>
          </a:p>
          <a:p>
            <a:pPr lvl="0"/>
            <a:r>
              <a:rPr lang="fr-FR" b="1" dirty="0"/>
              <a:t>Guide de prévention contre les arnaques</a:t>
            </a:r>
          </a:p>
          <a:p>
            <a:r>
              <a:rPr lang="fr-FR" dirty="0"/>
              <a:t>La Task-Force nationale de lutte contre les arnaques propose un nouveau guide de prévention, pour alerter les consommateurs et les entreprises face à des manœuvres frauduleuses, situations qui se sont accrues avec la crise sanitaire.</a:t>
            </a:r>
          </a:p>
          <a:p>
            <a:endParaRPr lang="fr-FR" dirty="0"/>
          </a:p>
          <a:p>
            <a:pPr lvl="0"/>
            <a:r>
              <a:rPr lang="fr-FR" b="1" dirty="0"/>
              <a:t>La responsabilité numérique des entreprises</a:t>
            </a:r>
          </a:p>
          <a:p>
            <a:r>
              <a:rPr lang="fr-FR" dirty="0"/>
              <a:t>La plateforme RSE (responsabilité numérique des entreprises) propose une synthèse de ses travaux et formule des recommandations pour des entreprises numériquement responsables, en revenant précisément sur les points suivants :</a:t>
            </a:r>
          </a:p>
          <a:p>
            <a:pPr marL="133388" indent="-133388">
              <a:buFont typeface="Arial" panose="020B0604020202020204" pitchFamily="34" charset="0"/>
              <a:buChar char="•"/>
            </a:pPr>
            <a:r>
              <a:rPr lang="fr-FR" dirty="0"/>
              <a:t>Les enjeux de la responsabilité numérique des entreprises ;</a:t>
            </a:r>
          </a:p>
          <a:p>
            <a:pPr marL="133388" indent="-133388">
              <a:buFont typeface="Arial" panose="020B0604020202020204" pitchFamily="34" charset="0"/>
              <a:buChar char="•"/>
            </a:pPr>
            <a:r>
              <a:rPr lang="fr-FR" dirty="0"/>
              <a:t>Les recommandations de la plateforme RSE.</a:t>
            </a:r>
          </a:p>
        </p:txBody>
      </p:sp>
      <p:sp>
        <p:nvSpPr>
          <p:cNvPr id="4" name="Espace réservé de l'image des diapositives 3">
            <a:extLst>
              <a:ext uri="{FF2B5EF4-FFF2-40B4-BE49-F238E27FC236}">
                <a16:creationId xmlns:a16="http://schemas.microsoft.com/office/drawing/2014/main" id="{0ED4766E-DA47-4D52-8E0C-FBC7DA971C89}"/>
              </a:ext>
            </a:extLst>
          </p:cNvPr>
          <p:cNvSpPr>
            <a:spLocks noGrp="1" noRot="1" noChangeAspect="1"/>
          </p:cNvSpPr>
          <p:nvPr>
            <p:ph type="sldImg"/>
          </p:nvPr>
        </p:nvSpPr>
        <p:spPr/>
      </p:sp>
    </p:spTree>
    <p:extLst>
      <p:ext uri="{BB962C8B-B14F-4D97-AF65-F5344CB8AC3E}">
        <p14:creationId xmlns:p14="http://schemas.microsoft.com/office/powerpoint/2010/main" val="305539960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b="1" dirty="0"/>
              <a:t>Chute du CA pendant le 1er confinement</a:t>
            </a:r>
          </a:p>
          <a:p>
            <a:r>
              <a:rPr lang="fr-FR" dirty="0"/>
              <a:t>L’INSEE a publié une étude sur les impacts du premier confinement</a:t>
            </a:r>
            <a:br>
              <a:rPr lang="fr-FR" dirty="0"/>
            </a:br>
            <a:r>
              <a:rPr lang="fr-FR" dirty="0"/>
              <a:t>(du 17 mars au 11 mai 2020) sur les entreprises de 10 salariés et plus. Le CA de ces dernières a baissé de 16,4 % au premier semestre 2020 (par rapport au premier semestre 2019). Il s'agit d'une « chute inédite ». C'est le secteur des services qui a le plus souffert (-20,8 %).</a:t>
            </a:r>
          </a:p>
          <a:p>
            <a:r>
              <a:rPr lang="fr-FR" dirty="0"/>
              <a:t> </a:t>
            </a:r>
          </a:p>
          <a:p>
            <a:r>
              <a:rPr lang="fr-FR" dirty="0"/>
              <a:t>Par ailleurs, 34 % des sociétés de 10 salariés et plus ont suspendu leur activité durant cette période (généralement suite à une décision ou une recommandation administrative). La durée moyenne de fermeture s'élève à 58 jours.</a:t>
            </a:r>
          </a:p>
          <a:p>
            <a:endParaRPr lang="fr-FR" dirty="0"/>
          </a:p>
          <a:p>
            <a:r>
              <a:rPr lang="fr-FR" b="1" dirty="0"/>
              <a:t>Evolution des PME : rapport annuel</a:t>
            </a:r>
          </a:p>
          <a:p>
            <a:r>
              <a:rPr lang="fr-FR" dirty="0"/>
              <a:t>Une étude de Bpifrance propose une analyse de l’évolution des PME en 2020. Alors que l’année 2019 battait des records, l’année 2020 est caractérisée par des situations paradoxales :</a:t>
            </a:r>
          </a:p>
          <a:p>
            <a:pPr marL="133388" indent="-133388">
              <a:buFont typeface="Arial" panose="020B0604020202020204" pitchFamily="34" charset="0"/>
              <a:buChar char="•"/>
            </a:pPr>
            <a:r>
              <a:rPr lang="fr-FR" dirty="0"/>
              <a:t>Un essor continu de l’envie d’entreprendre, et donc de créations d’entreprises dès la fin du premier confinement ;</a:t>
            </a:r>
          </a:p>
          <a:p>
            <a:pPr marL="133388" indent="-133388">
              <a:buFont typeface="Arial" panose="020B0604020202020204" pitchFamily="34" charset="0"/>
              <a:buChar char="•"/>
            </a:pPr>
            <a:r>
              <a:rPr lang="fr-FR" dirty="0"/>
              <a:t>Un repli sur le marché national d’un certain nombre d’exportateurs, ce qui pourrait réduire la disponibilité des sources alternatives de financement.</a:t>
            </a:r>
          </a:p>
        </p:txBody>
      </p:sp>
      <p:sp>
        <p:nvSpPr>
          <p:cNvPr id="4" name="Espace réservé de l'image des diapositives 3">
            <a:extLst>
              <a:ext uri="{FF2B5EF4-FFF2-40B4-BE49-F238E27FC236}">
                <a16:creationId xmlns:a16="http://schemas.microsoft.com/office/drawing/2014/main" id="{81468CFC-EC5A-4863-AA33-7839839310A4}"/>
              </a:ext>
            </a:extLst>
          </p:cNvPr>
          <p:cNvSpPr>
            <a:spLocks noGrp="1" noRot="1" noChangeAspect="1"/>
          </p:cNvSpPr>
          <p:nvPr>
            <p:ph type="sldImg"/>
          </p:nvPr>
        </p:nvSpPr>
        <p:spPr/>
      </p:sp>
    </p:spTree>
    <p:extLst>
      <p:ext uri="{BB962C8B-B14F-4D97-AF65-F5344CB8AC3E}">
        <p14:creationId xmlns:p14="http://schemas.microsoft.com/office/powerpoint/2010/main" val="361768622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pPr lvl="0"/>
            <a:r>
              <a:rPr lang="fr-FR" b="1" dirty="0"/>
              <a:t>Baromètre trimestriel : croissance des PME-TPE</a:t>
            </a:r>
          </a:p>
          <a:p>
            <a:r>
              <a:rPr lang="fr-FR" dirty="0"/>
              <a:t>Selon le baromètre de Bpifrance Le Lab, 28 % des dirigeants estiment que leur chiffre d’affaires aura égalé ou dépassé, en 2021, le niveau d’avant-crise.</a:t>
            </a:r>
          </a:p>
          <a:p>
            <a:r>
              <a:rPr lang="fr-FR" dirty="0"/>
              <a:t> </a:t>
            </a:r>
          </a:p>
          <a:p>
            <a:r>
              <a:rPr lang="fr-FR" dirty="0"/>
              <a:t>Une majorité des PME/TPE fait état de meilleures perspectives au second trimestre 2021 en termes de trésorerie, d’investissement et de croissance. Mais, si une grande partie de ces entreprises est optimiste quant au futur, une part notable d’entre elles le redoute.</a:t>
            </a:r>
          </a:p>
          <a:p>
            <a:endParaRPr lang="fr-FR" dirty="0"/>
          </a:p>
          <a:p>
            <a:r>
              <a:rPr lang="fr-FR" b="1" dirty="0"/>
              <a:t>Créations d’entreprises</a:t>
            </a:r>
          </a:p>
          <a:p>
            <a:r>
              <a:rPr lang="fr-FR" dirty="0"/>
              <a:t>L’INSEE a publié les derniers chiffres des créations d’entreprises :</a:t>
            </a:r>
          </a:p>
          <a:p>
            <a:pPr marL="133388" indent="-133388">
              <a:buFont typeface="Arial" panose="020B0604020202020204" pitchFamily="34" charset="0"/>
              <a:buChar char="•"/>
            </a:pPr>
            <a:r>
              <a:rPr lang="fr-FR" dirty="0"/>
              <a:t>1er trimestre 2021 : 275.616 entreprises ont été créées en France (dont 180.448, soit 65 %, sont des micro-entrepreneurs). Il y a donc une progression de 31 % par rapport au 1er trimestre 2020 ;</a:t>
            </a:r>
          </a:p>
          <a:p>
            <a:pPr marL="133388" indent="-133388">
              <a:buFont typeface="Arial" panose="020B0604020202020204" pitchFamily="34" charset="0"/>
              <a:buChar char="•"/>
            </a:pPr>
            <a:r>
              <a:rPr lang="fr-FR" dirty="0"/>
              <a:t>Mars 2021 : 84.652 nouvelles entreprises ont vu le jour, soit une baisse de 0,8 % par rapport au mois précédent. Alors que les créations d'entreprises classiques ont augmenté de 1,4 % et s'établissent à 29.097, le nombre de nouvelles micro-entreprises (55.555) a quant à lui diminué de 1,9 % en un mois ;</a:t>
            </a:r>
          </a:p>
          <a:p>
            <a:pPr marL="133388" indent="-133388">
              <a:buFont typeface="Arial" panose="020B0604020202020204" pitchFamily="34" charset="0"/>
              <a:buChar char="•"/>
            </a:pPr>
            <a:r>
              <a:rPr lang="fr-FR" dirty="0"/>
              <a:t>Avril 2021 : le nombre total de créations d’entreprises tous types remonte après une contraction en mars. Cette progression provient d'une hausse des créations d'entreprises classiques de 3,8 %. Le nombre de nouvelles micro-entreprises n'augmente que de 0,8 %.</a:t>
            </a:r>
          </a:p>
        </p:txBody>
      </p:sp>
      <p:sp>
        <p:nvSpPr>
          <p:cNvPr id="4" name="Espace réservé de l'image des diapositives 3">
            <a:extLst>
              <a:ext uri="{FF2B5EF4-FFF2-40B4-BE49-F238E27FC236}">
                <a16:creationId xmlns:a16="http://schemas.microsoft.com/office/drawing/2014/main" id="{78A5843C-19C7-4B46-A38B-4FE062154985}"/>
              </a:ext>
            </a:extLst>
          </p:cNvPr>
          <p:cNvSpPr>
            <a:spLocks noGrp="1" noRot="1" noChangeAspect="1"/>
          </p:cNvSpPr>
          <p:nvPr>
            <p:ph type="sldImg"/>
          </p:nvPr>
        </p:nvSpPr>
        <p:spPr/>
      </p:sp>
    </p:spTree>
    <p:extLst>
      <p:ext uri="{BB962C8B-B14F-4D97-AF65-F5344CB8AC3E}">
        <p14:creationId xmlns:p14="http://schemas.microsoft.com/office/powerpoint/2010/main" val="245284821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b="1" dirty="0"/>
              <a:t>Pérennité des sociétés par rapport aux entreprises individuelles</a:t>
            </a:r>
          </a:p>
          <a:p>
            <a:r>
              <a:rPr lang="fr-FR" dirty="0"/>
              <a:t>Une étude de l’INSEE affirme que parmi les entreprises créées au premier semestre 2014 en France, hors régime de l’auto-entrepreneur, 61 % sont encore actives 5 ans après leur création. Cette proportion est stable par rapport à la génération 2010. Comme pour la génération précédente, les sociétés sont plus pérennes que les entreprises individuelles.</a:t>
            </a:r>
          </a:p>
          <a:p>
            <a:endParaRPr lang="fr-FR" dirty="0"/>
          </a:p>
          <a:p>
            <a:r>
              <a:rPr lang="fr-FR" b="1" dirty="0"/>
              <a:t>Synthèse des mesures en faveur des structures de l’ESS</a:t>
            </a:r>
          </a:p>
          <a:p>
            <a:r>
              <a:rPr lang="fr-FR" dirty="0"/>
              <a:t>Le Gouvernement met à disposition un document visant à résumer l’ensemble des mesure de soutien applicable aux structures de l’« ESS », ainsi que les points de contact et les informations utiles pour faire face à la crise.</a:t>
            </a:r>
          </a:p>
          <a:p>
            <a:endParaRPr lang="fr-FR" dirty="0"/>
          </a:p>
          <a:p>
            <a:pPr lvl="0"/>
            <a:r>
              <a:rPr lang="fr-FR" b="1" dirty="0"/>
              <a:t>Guide pour les entreprises industrielles </a:t>
            </a:r>
          </a:p>
          <a:p>
            <a:r>
              <a:rPr lang="fr-FR" dirty="0"/>
              <a:t>L’industrie a été particulièrement touchée par la crise sanitaire et économique : c’est pourquoi le Gouvernement a publié sur son site, en</a:t>
            </a:r>
            <a:br>
              <a:rPr lang="fr-FR" dirty="0"/>
            </a:br>
            <a:r>
              <a:rPr lang="fr-FR" dirty="0"/>
              <a:t>mai 2021, un guide spécialement adressé aux entreprises industrielles. Ce guide présente les dispositifs mis en place par l’Etat pour soutenir ce type d’entreprises.</a:t>
            </a:r>
          </a:p>
        </p:txBody>
      </p:sp>
      <p:sp>
        <p:nvSpPr>
          <p:cNvPr id="4" name="Espace réservé de l'image des diapositives 3">
            <a:extLst>
              <a:ext uri="{FF2B5EF4-FFF2-40B4-BE49-F238E27FC236}">
                <a16:creationId xmlns:a16="http://schemas.microsoft.com/office/drawing/2014/main" id="{C0A88253-55AE-4A07-9671-BF80748985CD}"/>
              </a:ext>
            </a:extLst>
          </p:cNvPr>
          <p:cNvSpPr>
            <a:spLocks noGrp="1" noRot="1" noChangeAspect="1"/>
          </p:cNvSpPr>
          <p:nvPr>
            <p:ph type="sldImg"/>
          </p:nvPr>
        </p:nvSpPr>
        <p:spPr/>
      </p:sp>
    </p:spTree>
    <p:extLst>
      <p:ext uri="{BB962C8B-B14F-4D97-AF65-F5344CB8AC3E}">
        <p14:creationId xmlns:p14="http://schemas.microsoft.com/office/powerpoint/2010/main" val="247485093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b="1" dirty="0"/>
              <a:t>Trésorerie des entreprises </a:t>
            </a:r>
          </a:p>
          <a:p>
            <a:r>
              <a:rPr lang="fr-FR" dirty="0"/>
              <a:t>Une étude d’Euler Hermes se questionne sur l’évolution de la trésorerie des entreprises françaises et européennes face à la crise du COVID-19. Il y est constaté d’une part une accumulation de liquidités dans les comptes des entreprises cotées, grâce au fort soutien public face au contexte sanitaire et économique, mais d’autre part aussi la prudence des agents économiques.</a:t>
            </a:r>
          </a:p>
          <a:p>
            <a:endParaRPr lang="fr-FR" dirty="0"/>
          </a:p>
          <a:p>
            <a:pPr lvl="0"/>
            <a:r>
              <a:rPr lang="fr-FR" b="1" dirty="0"/>
              <a:t>Prolongation du PGE</a:t>
            </a:r>
          </a:p>
          <a:p>
            <a:r>
              <a:rPr lang="fr-FR" dirty="0"/>
              <a:t>Le ministre de l’Economie, des Finances et de la Relance a annoncé que les entreprises pourront souscrire un prêt garanti par l’Etat (PGE) jusqu’à la fin de l’année 2021 (au lieu du 30 juin 2021).</a:t>
            </a:r>
          </a:p>
          <a:p>
            <a:endParaRPr lang="fr-FR" dirty="0"/>
          </a:p>
          <a:p>
            <a:r>
              <a:rPr lang="fr-FR" b="1" dirty="0"/>
              <a:t>Prêt rebond digital</a:t>
            </a:r>
          </a:p>
          <a:p>
            <a:r>
              <a:rPr lang="fr-FR" dirty="0"/>
              <a:t>Le Prêt rebond digital, proposé par différentes régions en partenariat avec Bpifrance, permet d’accompagner les entreprises. Il est disponible jusqu’au 30 juin 2021 et peut compléter un PGE ou un prêt classique. Le montant est compris entre 10.000 € et 50.000 €. Le processus est 100 % numérique et nécessite de faire appel à l’expert-comptable de l’entreprise.</a:t>
            </a:r>
          </a:p>
        </p:txBody>
      </p:sp>
      <p:sp>
        <p:nvSpPr>
          <p:cNvPr id="4" name="Espace réservé de l'image des diapositives 3">
            <a:extLst>
              <a:ext uri="{FF2B5EF4-FFF2-40B4-BE49-F238E27FC236}">
                <a16:creationId xmlns:a16="http://schemas.microsoft.com/office/drawing/2014/main" id="{869D8298-8E56-4C8F-A912-AE57177C69DB}"/>
              </a:ext>
            </a:extLst>
          </p:cNvPr>
          <p:cNvSpPr>
            <a:spLocks noGrp="1" noRot="1" noChangeAspect="1"/>
          </p:cNvSpPr>
          <p:nvPr>
            <p:ph type="sldImg"/>
          </p:nvPr>
        </p:nvSpPr>
        <p:spPr/>
      </p:sp>
    </p:spTree>
    <p:extLst>
      <p:ext uri="{BB962C8B-B14F-4D97-AF65-F5344CB8AC3E}">
        <p14:creationId xmlns:p14="http://schemas.microsoft.com/office/powerpoint/2010/main" val="245123859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b="1" dirty="0"/>
              <a:t>Accès des TPE-PME aux crédits bancaires</a:t>
            </a:r>
          </a:p>
          <a:p>
            <a:r>
              <a:rPr lang="fr-FR" dirty="0"/>
              <a:t>D’après l’analyse publiée par l’OFE (Observatoire du financement des entreprises), 91 % des TPE-PME ont obtenu sur la période 2012-2020 des crédits d’investissement et 76 % se sont vu octroyer des crédits de trésorerie.</a:t>
            </a:r>
          </a:p>
          <a:p>
            <a:r>
              <a:rPr lang="fr-FR" dirty="0"/>
              <a:t> </a:t>
            </a:r>
          </a:p>
          <a:p>
            <a:r>
              <a:rPr lang="fr-FR" dirty="0"/>
              <a:t>Par ailleurs, le taux d'intérêt moyen des crédits nouveaux aux entreprises d’un montant unitaire inférieur ou égal à 1 M€ s’établit, en décembre 2020, à 1,27 % (en baisse de 21 points de base sur une année). Le taux des prêts d’un montant unitaire supérieur à 1 M€ s’établit à 1,22 % (en baisse de 8 points de base sur une année).</a:t>
            </a:r>
          </a:p>
          <a:p>
            <a:endParaRPr lang="fr-FR" dirty="0"/>
          </a:p>
          <a:p>
            <a:pPr lvl="0"/>
            <a:r>
              <a:rPr lang="fr-FR" b="1" dirty="0"/>
              <a:t>Rapport sur les fonds propres des TPE-PME</a:t>
            </a:r>
          </a:p>
          <a:p>
            <a:r>
              <a:rPr lang="fr-FR" dirty="0"/>
              <a:t>La Médiation du crédit dresse la situation des fonds propres des TPE-PME avant et avec la crise actuelle et présente les enjeux et modalités de renforcement des fonds propres. Avant la crise de la COVID, les TPE et les PME avaient vu s’améliorer leur situation en fonds propres. Malgré cette situation favorable, des zones de fragilités persistaient : 20 % de PME sous-capitalisées au regard de leur niveau d’endettement, 1/3 des TPE aux structures financières très dégradées.</a:t>
            </a:r>
          </a:p>
          <a:p>
            <a:r>
              <a:rPr lang="fr-FR" dirty="0"/>
              <a:t> </a:t>
            </a:r>
          </a:p>
          <a:p>
            <a:r>
              <a:rPr lang="fr-FR" dirty="0"/>
              <a:t>La crise sanitaire a fortement impacté la structure financière des entreprises, rendant nécessaire un renforcement ciblé des fonds propres estimé à 50 Md€, dont environ 20 Md€ assortis d’un soutien public. Le soutien public massif en liquidités et le PGE ont permis d’amortir le choc de la crise mais certaines entreprises ont connu des pertes d’activité non rattrapables. </a:t>
            </a:r>
          </a:p>
          <a:p>
            <a:r>
              <a:rPr lang="fr-FR" dirty="0"/>
              <a:t> </a:t>
            </a:r>
          </a:p>
          <a:p>
            <a:r>
              <a:rPr lang="fr-FR" dirty="0"/>
              <a:t>Dans ce contexte, il convient de renforcer les fonds propres pour conforter la solvabilité des TPE et PME profitables sur le long terme mais fragilisées par une hausse de leur endettement, préserver la capacité d’endettement des entreprises potentiellement atteintes par un taux d’endettement élevé qui réduit leur accès aux financements et « regarnir les coussins » pour pouvoir absorber des chocs futurs.</a:t>
            </a:r>
          </a:p>
        </p:txBody>
      </p:sp>
      <p:sp>
        <p:nvSpPr>
          <p:cNvPr id="4" name="Espace réservé de l'image des diapositives 3">
            <a:extLst>
              <a:ext uri="{FF2B5EF4-FFF2-40B4-BE49-F238E27FC236}">
                <a16:creationId xmlns:a16="http://schemas.microsoft.com/office/drawing/2014/main" id="{7A6C9B73-06CE-427E-AB6C-9967D8FA6AC1}"/>
              </a:ext>
            </a:extLst>
          </p:cNvPr>
          <p:cNvSpPr>
            <a:spLocks noGrp="1" noRot="1" noChangeAspect="1"/>
          </p:cNvSpPr>
          <p:nvPr>
            <p:ph type="sldImg"/>
          </p:nvPr>
        </p:nvSpPr>
        <p:spPr/>
      </p:sp>
    </p:spTree>
    <p:extLst>
      <p:ext uri="{BB962C8B-B14F-4D97-AF65-F5344CB8AC3E}">
        <p14:creationId xmlns:p14="http://schemas.microsoft.com/office/powerpoint/2010/main" val="367791146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b="1" dirty="0"/>
              <a:t>COFACE – Défaillances d’entreprises en France</a:t>
            </a:r>
          </a:p>
          <a:p>
            <a:r>
              <a:rPr lang="fr-FR" dirty="0"/>
              <a:t>Selon le modèle de prévision Coface, près de 54.000 défaillances auraient dû être enregistrées en France en 2020, contre 31.490 procédures effectivement initiées durant cette année.</a:t>
            </a:r>
          </a:p>
          <a:p>
            <a:r>
              <a:rPr lang="fr-FR" dirty="0"/>
              <a:t> </a:t>
            </a:r>
          </a:p>
          <a:p>
            <a:r>
              <a:rPr lang="fr-FR" dirty="0"/>
              <a:t>S’il est difficile de prévoir avec précision le moment où ces 22.500 défaillances « manquantes » se produiront, elles devraient se matérialiser progressivement d’ici à 2022, avec le retour progressif à la normale de l’activité et le retrait graduel des mesures de soutien. En conséquence, le nombre de défaillances manquantes en France est estimé à 8.600 dans le secteur de la construction, 3.000 dans l’hôtellerie et la restauration, 1.800 dans le commerce, 1.500 dans l’industrie manufacturière, 1.200 dans les services aux entreprises et près de 800 dans le transport.</a:t>
            </a:r>
          </a:p>
          <a:p>
            <a:endParaRPr lang="fr-FR" dirty="0"/>
          </a:p>
          <a:p>
            <a:r>
              <a:rPr lang="fr-FR" b="1" dirty="0"/>
              <a:t>ALTARES – Entreprises asymptomatiques au COVID ?</a:t>
            </a:r>
          </a:p>
          <a:p>
            <a:r>
              <a:rPr lang="fr-FR" dirty="0"/>
              <a:t>Une étude d’Altares revient sur les difficultés (ou non) des entreprises en France. L’année 2020 atteint le plus faible niveau de défaillances d’entreprises depuis 30 ans (32.184) ! Il s’agit d’une baisse de 38 % par rapport à 2019. Cette situation qui semble paradoxale s’explique notamment par la mise en place d’aides publiques massives lors de la crise sanitaire et économique.</a:t>
            </a:r>
          </a:p>
          <a:p>
            <a:r>
              <a:rPr lang="fr-FR" dirty="0"/>
              <a:t> </a:t>
            </a:r>
          </a:p>
          <a:p>
            <a:r>
              <a:rPr lang="fr-FR" dirty="0"/>
              <a:t>Selon Altares, les défaillances d'entreprises sont restées à un niveau exceptionnellement bas au premier trimestre 2021 mais le mois de mars a marqué une inflexion, avec une forte augmentation du taux de liquidations directes d'entreprises. Les défaillances d’entreprises sont donc en recul de 32 % au 1er trimestre 2021 par rapport à la période précédente (T1 2020).</a:t>
            </a:r>
          </a:p>
        </p:txBody>
      </p:sp>
      <p:sp>
        <p:nvSpPr>
          <p:cNvPr id="4" name="Espace réservé de l'image des diapositives 3">
            <a:extLst>
              <a:ext uri="{FF2B5EF4-FFF2-40B4-BE49-F238E27FC236}">
                <a16:creationId xmlns:a16="http://schemas.microsoft.com/office/drawing/2014/main" id="{F32B9D71-170C-4EA6-81B3-178A21143047}"/>
              </a:ext>
            </a:extLst>
          </p:cNvPr>
          <p:cNvSpPr>
            <a:spLocks noGrp="1" noRot="1" noChangeAspect="1"/>
          </p:cNvSpPr>
          <p:nvPr>
            <p:ph type="sldImg"/>
          </p:nvPr>
        </p:nvSpPr>
        <p:spPr/>
      </p:sp>
    </p:spTree>
    <p:extLst>
      <p:ext uri="{BB962C8B-B14F-4D97-AF65-F5344CB8AC3E}">
        <p14:creationId xmlns:p14="http://schemas.microsoft.com/office/powerpoint/2010/main" val="197248684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99552432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altLang="fr-FR" dirty="0"/>
              <a:t>La rubrique Chiffres utiles regroupe les principaux barèmes, taux, plafonds, seuils, indices, etc., en matière : </a:t>
            </a:r>
          </a:p>
          <a:p>
            <a:pPr lvl="1"/>
            <a:r>
              <a:rPr lang="fr-FR" altLang="fr-FR" dirty="0"/>
              <a:t>Fiscale ; </a:t>
            </a:r>
          </a:p>
          <a:p>
            <a:pPr lvl="1"/>
            <a:r>
              <a:rPr lang="fr-FR" altLang="fr-FR" dirty="0"/>
              <a:t>Sociale ;</a:t>
            </a:r>
          </a:p>
          <a:p>
            <a:pPr lvl="1"/>
            <a:r>
              <a:rPr lang="fr-FR" altLang="fr-FR" dirty="0"/>
              <a:t>Comptable et juridique ; </a:t>
            </a:r>
          </a:p>
          <a:p>
            <a:pPr lvl="1"/>
            <a:r>
              <a:rPr lang="fr-FR" altLang="fr-FR" dirty="0"/>
              <a:t>Finance et économie</a:t>
            </a:r>
            <a:r>
              <a:rPr lang="en-US" altLang="fr-FR" dirty="0"/>
              <a:t>.</a:t>
            </a:r>
            <a:endParaRPr lang="fr-FR" altLang="fr-FR" dirty="0"/>
          </a:p>
          <a:p>
            <a:r>
              <a:rPr lang="en-US" altLang="fr-FR" dirty="0"/>
              <a:t> </a:t>
            </a:r>
            <a:endParaRPr lang="fr-FR" altLang="fr-FR" dirty="0"/>
          </a:p>
          <a:p>
            <a:r>
              <a:rPr lang="fr-FR" altLang="fr-FR" dirty="0"/>
              <a:t>Est présentée ci-après la liste des chiffres modifiés depuis le précédent numéro d’Actu Collaborateurs (actualisations, nouveautés, etc.).</a:t>
            </a:r>
          </a:p>
          <a:p>
            <a:endParaRPr lang="fr-FR" altLang="fr-FR" dirty="0"/>
          </a:p>
          <a:p>
            <a:r>
              <a:rPr lang="fr-FR" altLang="fr-FR" dirty="0"/>
              <a:t>L’intégralité des barèmes, taux, plafonds, seuils, indices, etc., figure dans le Mémo Pratic Actu Collaborateurs, rubrique « Chiffres utiles » (à la fin du Mémo Pratic).</a:t>
            </a:r>
          </a:p>
          <a:p>
            <a:endParaRPr lang="fr-FR" altLang="fr-FR" dirty="0"/>
          </a:p>
          <a:p>
            <a:r>
              <a:rPr lang="fr-FR" altLang="fr-FR" dirty="0"/>
              <a:t>Un sommaire au début de cette rubrique, classé par nature (fiscale, sociale, etc.), permet une recherche facile.</a:t>
            </a:r>
          </a:p>
          <a:p>
            <a:endParaRPr lang="fr-FR" altLang="fr-FR" dirty="0"/>
          </a:p>
          <a:p>
            <a:r>
              <a:rPr lang="fr-FR" altLang="fr-FR" dirty="0"/>
              <a:t>De plus, de manière à identifier aisément les « chiffres utiles » modifiés depuis le précédent numéro d’Actu Collaborateurs (actualisations, nouveautés, etc.), ceux-ci sont indiqués par le symbole suivant : </a:t>
            </a:r>
            <a:r>
              <a:rPr lang="fr-FR" altLang="fr-FR" dirty="0">
                <a:solidFill>
                  <a:srgbClr val="FF0000"/>
                </a:solidFill>
                <a:sym typeface="Wingdings 2" panose="05020102010507070707" pitchFamily="18" charset="2"/>
              </a:rPr>
              <a:t></a:t>
            </a:r>
            <a:endParaRPr lang="fr-FR" dirty="0">
              <a:solidFill>
                <a:srgbClr val="FF0000"/>
              </a:solidFill>
            </a:endParaRPr>
          </a:p>
        </p:txBody>
      </p:sp>
      <p:sp>
        <p:nvSpPr>
          <p:cNvPr id="5" name="Espace réservé de l'image des diapositives 4">
            <a:extLst>
              <a:ext uri="{FF2B5EF4-FFF2-40B4-BE49-F238E27FC236}">
                <a16:creationId xmlns:a16="http://schemas.microsoft.com/office/drawing/2014/main" id="{872E076F-8B6E-4B5F-A233-1BD2A7329CC3}"/>
              </a:ext>
            </a:extLst>
          </p:cNvPr>
          <p:cNvSpPr>
            <a:spLocks noGrp="1" noRot="1" noChangeAspect="1"/>
          </p:cNvSpPr>
          <p:nvPr>
            <p:ph type="sldImg"/>
          </p:nvPr>
        </p:nvSpPr>
        <p:spPr/>
      </p:sp>
    </p:spTree>
    <p:extLst>
      <p:ext uri="{BB962C8B-B14F-4D97-AF65-F5344CB8AC3E}">
        <p14:creationId xmlns:p14="http://schemas.microsoft.com/office/powerpoint/2010/main" val="259658259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altLang="fr-FR" dirty="0"/>
              <a:t>L’intégralité des barèmes, taux, plafonds, seuils, indices, etc., figure dans le Mémo Pratic Actu Collaborateurs, rubrique « Chiffres utiles » (à la fin du Mémo Pratic).</a:t>
            </a:r>
          </a:p>
          <a:p>
            <a:endParaRPr lang="fr-FR" altLang="fr-FR" dirty="0"/>
          </a:p>
          <a:p>
            <a:r>
              <a:rPr lang="fr-FR" altLang="fr-FR" dirty="0"/>
              <a:t>Un sommaire au début de cette rubrique, classé par nature (fiscale, sociale, etc.), permet une recherche facile.</a:t>
            </a:r>
          </a:p>
          <a:p>
            <a:endParaRPr lang="fr-FR" altLang="fr-FR" dirty="0"/>
          </a:p>
          <a:p>
            <a:endParaRPr lang="fr-FR" dirty="0"/>
          </a:p>
        </p:txBody>
      </p:sp>
      <p:sp>
        <p:nvSpPr>
          <p:cNvPr id="5" name="Espace réservé de l'image des diapositives 4">
            <a:extLst>
              <a:ext uri="{FF2B5EF4-FFF2-40B4-BE49-F238E27FC236}">
                <a16:creationId xmlns:a16="http://schemas.microsoft.com/office/drawing/2014/main" id="{A73C7618-3EDD-4ADA-99A8-BFBACCEC22A8}"/>
              </a:ext>
            </a:extLst>
          </p:cNvPr>
          <p:cNvSpPr>
            <a:spLocks noGrp="1" noRot="1" noChangeAspect="1"/>
          </p:cNvSpPr>
          <p:nvPr>
            <p:ph type="sldImg"/>
          </p:nvPr>
        </p:nvSpPr>
        <p:spPr/>
      </p:sp>
    </p:spTree>
    <p:extLst>
      <p:ext uri="{BB962C8B-B14F-4D97-AF65-F5344CB8AC3E}">
        <p14:creationId xmlns:p14="http://schemas.microsoft.com/office/powerpoint/2010/main" val="179176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s commentaires 2"/>
          <p:cNvSpPr>
            <a:spLocks noGrp="1"/>
          </p:cNvSpPr>
          <p:nvPr>
            <p:ph type="body" idx="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a:p>
            <a:pPr algn="ctr"/>
            <a:r>
              <a:rPr lang="fr-FR" altLang="fr-FR" dirty="0"/>
              <a:t>Vous ne recevez pas suffisamment de Mémo Pratic ?  </a:t>
            </a:r>
          </a:p>
          <a:p>
            <a:pPr algn="ctr"/>
            <a:r>
              <a:rPr lang="fr-FR" altLang="fr-FR" dirty="0"/>
              <a:t>Vous souhaitez en recevoir plus de 5 ?</a:t>
            </a:r>
          </a:p>
          <a:p>
            <a:pPr algn="ctr"/>
            <a:endParaRPr lang="fr-FR" altLang="fr-FR" dirty="0"/>
          </a:p>
          <a:p>
            <a:pPr algn="ctr"/>
            <a:r>
              <a:rPr lang="fr-FR" altLang="fr-FR" dirty="0"/>
              <a:t>N’hésitez pas à en commander plus pour que chacun </a:t>
            </a:r>
            <a:br>
              <a:rPr lang="fr-FR" altLang="fr-FR" dirty="0"/>
            </a:br>
            <a:r>
              <a:rPr lang="fr-FR" altLang="fr-FR" dirty="0"/>
              <a:t>de vos collaborateurs puisse toujours avoir le sien avec lui !</a:t>
            </a:r>
          </a:p>
          <a:p>
            <a:pPr algn="ctr"/>
            <a:endParaRPr lang="fr-FR" altLang="fr-FR" dirty="0"/>
          </a:p>
          <a:p>
            <a:pPr algn="ctr"/>
            <a:endParaRPr lang="fr-FR" altLang="fr-FR" dirty="0"/>
          </a:p>
          <a:p>
            <a:pPr algn="ctr"/>
            <a:r>
              <a:rPr lang="fr-FR" altLang="fr-FR" dirty="0"/>
              <a:t>ECS – </a:t>
            </a:r>
            <a:r>
              <a:rPr lang="fr-FR" dirty="0"/>
              <a:t>200-216 Rue Raymond Losserand, 75014 Paris</a:t>
            </a:r>
            <a:br>
              <a:rPr lang="fr-FR" altLang="fr-FR" dirty="0"/>
            </a:br>
            <a:r>
              <a:rPr lang="fr-FR" altLang="fr-FR" dirty="0"/>
              <a:t>Tel. 01 44 15 95 95 – www.boutique-experts-comptables.com</a:t>
            </a:r>
          </a:p>
        </p:txBody>
      </p:sp>
      <p:sp>
        <p:nvSpPr>
          <p:cNvPr id="36867" name="Espace réservé de l'image des diapositives 4"/>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1807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pPr lvl="0"/>
            <a:r>
              <a:rPr lang="fr-FR" b="1" dirty="0"/>
              <a:t>OGEC et comptabilisation du coût de la rémunération des personnels enseignants </a:t>
            </a:r>
          </a:p>
          <a:p>
            <a:r>
              <a:rPr lang="fr-FR" dirty="0"/>
              <a:t>La CNCC estime que le coût du personnel enseignant rémunéré par l’Etat ne répond pas à la définition d’une contribution volontaire en nature telle que définie à l’article 211-1 du règlement ANC n° 2018-06, et ne peut donc pas être comptabilisé dans les comptes annuels de l’OGEC au titre des contributions volontaires en nature tel que prévu à l’article 211-3 de ce même règlement.</a:t>
            </a:r>
          </a:p>
          <a:p>
            <a:endParaRPr lang="fr-FR" dirty="0"/>
          </a:p>
          <a:p>
            <a:r>
              <a:rPr lang="fr-FR" b="1" dirty="0"/>
              <a:t>Clubs sportifs et fait générateur de la comptabilisation du mécénat</a:t>
            </a:r>
          </a:p>
          <a:p>
            <a:r>
              <a:rPr lang="fr-FR" dirty="0"/>
              <a:t>La Commission commune de doctrine comptable de la CNCC et du CSOEC a confirmé qu'en l’absence de conditions suspensives, le montant octroyé au titre du mécénat est comptabilisé en totalité en produits au compte de résultat de l’exercice de signature de la convention. </a:t>
            </a:r>
          </a:p>
          <a:p>
            <a:r>
              <a:rPr lang="fr-FR" dirty="0"/>
              <a:t> </a:t>
            </a:r>
          </a:p>
          <a:p>
            <a:r>
              <a:rPr lang="fr-FR" dirty="0"/>
              <a:t>Il appartient à l’organe compétent, lors de l’arrêté des comptes, d’apprécier au cas par cas si les créances vis-à-vis des mécènes doivent faire l’objet d’une dépréciation.</a:t>
            </a:r>
          </a:p>
        </p:txBody>
      </p:sp>
      <p:sp>
        <p:nvSpPr>
          <p:cNvPr id="4" name="Espace réservé de l'image des diapositives 3">
            <a:extLst>
              <a:ext uri="{FF2B5EF4-FFF2-40B4-BE49-F238E27FC236}">
                <a16:creationId xmlns:a16="http://schemas.microsoft.com/office/drawing/2014/main" id="{841151CE-A563-41B1-8600-3750374DF2A3}"/>
              </a:ext>
            </a:extLst>
          </p:cNvPr>
          <p:cNvSpPr>
            <a:spLocks noGrp="1" noRot="1" noChangeAspect="1"/>
          </p:cNvSpPr>
          <p:nvPr>
            <p:ph type="sldImg"/>
          </p:nvPr>
        </p:nvSpPr>
        <p:spPr/>
      </p:sp>
    </p:spTree>
    <p:extLst>
      <p:ext uri="{BB962C8B-B14F-4D97-AF65-F5344CB8AC3E}">
        <p14:creationId xmlns:p14="http://schemas.microsoft.com/office/powerpoint/2010/main" val="203797727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es commentaires 4"/>
          <p:cNvSpPr>
            <a:spLocks noGrp="1"/>
          </p:cNvSpPr>
          <p:nvPr>
            <p:ph type="body" idx="1"/>
          </p:nvPr>
        </p:nvSpPr>
        <p:spPr/>
        <p:txBody>
          <a:bodyPr>
            <a:normAutofit/>
          </a:bodyPr>
          <a:lstStyle/>
          <a:p>
            <a:r>
              <a:rPr lang="fr-FR" altLang="fr-FR" dirty="0"/>
              <a:t>Ce quiz permet de valider les acquis des participants.</a:t>
            </a:r>
          </a:p>
          <a:p>
            <a:r>
              <a:rPr lang="fr-FR" altLang="fr-FR" dirty="0"/>
              <a:t> </a:t>
            </a:r>
          </a:p>
          <a:p>
            <a:r>
              <a:rPr lang="fr-FR" altLang="fr-FR" dirty="0"/>
              <a:t>Avec ce test d’évaluation, il s’agit déterminer si chaque participant a acquis les connaissances relatives au contenu de ce numéro d’Actu Collaborateurs. </a:t>
            </a:r>
          </a:p>
          <a:p>
            <a:r>
              <a:rPr lang="fr-FR" altLang="fr-FR" dirty="0"/>
              <a:t> </a:t>
            </a:r>
          </a:p>
          <a:p>
            <a:r>
              <a:rPr lang="fr-FR" altLang="fr-FR" dirty="0"/>
              <a:t>Il permet également de « faire une synthèse » des points importants de l’actualité du trimestre.</a:t>
            </a:r>
          </a:p>
          <a:p>
            <a:r>
              <a:rPr lang="fr-FR" altLang="fr-FR" dirty="0"/>
              <a:t> </a:t>
            </a:r>
          </a:p>
          <a:p>
            <a:r>
              <a:rPr lang="fr-FR" altLang="fr-FR" dirty="0"/>
              <a:t>Bon quiz !</a:t>
            </a:r>
          </a:p>
        </p:txBody>
      </p:sp>
      <p:sp>
        <p:nvSpPr>
          <p:cNvPr id="3" name="Espace réservé de l'image des diapositives 2">
            <a:extLst>
              <a:ext uri="{FF2B5EF4-FFF2-40B4-BE49-F238E27FC236}">
                <a16:creationId xmlns:a16="http://schemas.microsoft.com/office/drawing/2014/main" id="{A38F8B10-1038-4D71-AFBA-9F8E2500EFC0}"/>
              </a:ext>
            </a:extLst>
          </p:cNvPr>
          <p:cNvSpPr>
            <a:spLocks noGrp="1" noRot="1" noChangeAspect="1"/>
          </p:cNvSpPr>
          <p:nvPr>
            <p:ph type="sldImg"/>
          </p:nvPr>
        </p:nvSpPr>
        <p:spPr/>
      </p:sp>
    </p:spTree>
    <p:extLst>
      <p:ext uri="{BB962C8B-B14F-4D97-AF65-F5344CB8AC3E}">
        <p14:creationId xmlns:p14="http://schemas.microsoft.com/office/powerpoint/2010/main" val="171042224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altLang="fr-FR" b="1" dirty="0"/>
              <a:t>Question 1 : Vrai</a:t>
            </a:r>
          </a:p>
          <a:p>
            <a:r>
              <a:rPr lang="fr-FR" dirty="0"/>
              <a:t>Faute de pouvoir présenter un poste de dette unique « COVID‐19 » au passif du bilan, la présentation d’une information circonstanciée dans les notes annexes sur les effets de la pandémie est indispensable. Elle permet d’y rassembler, dans un paragraphe spécifique, les informations dont la communication est nécessaire et ainsi d’éviter une dissémination dans les états financiers de l’information nuisible à la compréhension des impacts produits par le COVID‐19. </a:t>
            </a:r>
          </a:p>
          <a:p>
            <a:r>
              <a:rPr lang="fr-FR" dirty="0"/>
              <a:t> </a:t>
            </a:r>
          </a:p>
          <a:p>
            <a:r>
              <a:rPr lang="fr-FR" dirty="0"/>
              <a:t>De ce fait, il convient de suivre les recommandations formulées par l’ANC pour donner l’information en annexe sans apporter de modification au format du passif du bilan. </a:t>
            </a:r>
          </a:p>
          <a:p>
            <a:endParaRPr lang="fr-FR" altLang="fr-FR" dirty="0"/>
          </a:p>
          <a:p>
            <a:pPr lvl="0"/>
            <a:r>
              <a:rPr lang="fr-FR" dirty="0"/>
              <a:t>En complément, le CSOEC recommande l’établissement d’un tableau additionnel récapitulant les effets des augmentations de postes de dettes (qu’il s’agisse de dettes nouvelles comme le PGE ou d’augmentations de dettes générées par l’obtention d’un report de paiement).</a:t>
            </a:r>
          </a:p>
          <a:p>
            <a:endParaRPr lang="fr-FR" altLang="fr-FR" dirty="0"/>
          </a:p>
          <a:p>
            <a:r>
              <a:rPr lang="fr-FR" altLang="fr-FR" b="1" dirty="0"/>
              <a:t>Question 2 :  Faux</a:t>
            </a:r>
          </a:p>
          <a:p>
            <a:r>
              <a:rPr lang="fr-FR" dirty="0"/>
              <a:t>Le Gouvernement a été interrogé sur l'unité d'œuvre sous-jacente pertinente à prendre en compte pour définir la sous-utilisation des immobilisations pour lesquelles la consommation des avantages économiques est fonction de leur utilisation effective. </a:t>
            </a:r>
          </a:p>
          <a:p>
            <a:r>
              <a:rPr lang="fr-FR" dirty="0"/>
              <a:t> </a:t>
            </a:r>
          </a:p>
          <a:p>
            <a:r>
              <a:rPr lang="fr-FR" dirty="0"/>
              <a:t>D’une part, il a été répondu que, conformément à la recommandation de l'ANC, l'unité d'œuvre retenue peut, par exemple, être l'unité produite ou le temps effectif d'utilisation de l'immobilisation. </a:t>
            </a:r>
          </a:p>
          <a:p>
            <a:r>
              <a:rPr lang="fr-FR" dirty="0"/>
              <a:t> </a:t>
            </a:r>
          </a:p>
          <a:p>
            <a:r>
              <a:rPr lang="fr-FR" dirty="0"/>
              <a:t>En revanche, la disposition du report d'amortissement ne doit pas trouver à s'appliquer aux immobilisations (ex : structure d'un bâtiment) ou leurs composants (ex : toiture) qui subissent une usure physique par le passage du temps, et cela quel que soit l'usage qu'il en est fait.</a:t>
            </a:r>
          </a:p>
        </p:txBody>
      </p:sp>
      <p:sp>
        <p:nvSpPr>
          <p:cNvPr id="5" name="Espace réservé de l'image des diapositives 4">
            <a:extLst>
              <a:ext uri="{FF2B5EF4-FFF2-40B4-BE49-F238E27FC236}">
                <a16:creationId xmlns:a16="http://schemas.microsoft.com/office/drawing/2014/main" id="{C388807F-F62D-4080-892C-0E1DF81EC070}"/>
              </a:ext>
            </a:extLst>
          </p:cNvPr>
          <p:cNvSpPr>
            <a:spLocks noGrp="1" noRot="1" noChangeAspect="1"/>
          </p:cNvSpPr>
          <p:nvPr>
            <p:ph type="sldImg"/>
          </p:nvPr>
        </p:nvSpPr>
        <p:spPr/>
      </p:sp>
    </p:spTree>
    <p:extLst>
      <p:ext uri="{BB962C8B-B14F-4D97-AF65-F5344CB8AC3E}">
        <p14:creationId xmlns:p14="http://schemas.microsoft.com/office/powerpoint/2010/main" val="406398947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altLang="fr-FR" b="1" dirty="0"/>
              <a:t>Question 3 : Vrai</a:t>
            </a:r>
          </a:p>
          <a:p>
            <a:pPr lvl="0"/>
            <a:r>
              <a:rPr lang="fr-FR" dirty="0"/>
              <a:t>En raison de l'impact de l’épidémie COVID-19 sur l’activité économique, des aides exceptionnelles ont été mises en place pour accompagner les entreprises, en particulier la subvention « fonds de solidarité » ou « FSE ». </a:t>
            </a:r>
          </a:p>
          <a:p>
            <a:endParaRPr lang="fr-FR" altLang="fr-FR" dirty="0"/>
          </a:p>
          <a:p>
            <a:pPr lvl="0"/>
            <a:r>
              <a:rPr lang="fr-FR" dirty="0"/>
              <a:t>Une aide spécifique est instituée au titre du premier semestre 2021 pour soutenir les entreprises ayant repris un fonds de commerce en 2020 et dont l’activité est particulièrement affectée par l’épidémie de COVID-19.</a:t>
            </a:r>
          </a:p>
          <a:p>
            <a:endParaRPr lang="fr-FR" altLang="fr-FR" dirty="0"/>
          </a:p>
          <a:p>
            <a:r>
              <a:rPr lang="fr-FR" altLang="fr-FR" b="1" dirty="0"/>
              <a:t>Question 4 :  Faux</a:t>
            </a:r>
          </a:p>
          <a:p>
            <a:r>
              <a:rPr lang="fr-FR" dirty="0"/>
              <a:t>Compte tenu du contexte sanitaire difficile qui perdure, l’Etat réactive le dispositif temporaire de soutien pour les entreprises particulièrement touchées par les conséquences économiques de la crise COVID-19. Dès lors, les entreprises concernées pourront demander à la Direction Générale des Finances Publiques à bénéficier d’un plan de règlement de leurs dettes fiscales.</a:t>
            </a:r>
          </a:p>
          <a:p>
            <a:r>
              <a:rPr lang="fr-FR" dirty="0"/>
              <a:t> </a:t>
            </a:r>
          </a:p>
          <a:p>
            <a:r>
              <a:rPr lang="fr-FR" dirty="0"/>
              <a:t>Peuvent faire l’objet d’un plan de règlement, les impôts directs et indirects recouvrés par la DGFiP, sauf ceux résultant d’une procédure de contrôle, dont la date d’échéance de paiement est intervenue, ou aurait dû intervenir avant décision de report au titre de la crise sanitaire, au plus tard le 31 décembre 2020.</a:t>
            </a:r>
          </a:p>
          <a:p>
            <a:endParaRPr lang="fr-FR" dirty="0"/>
          </a:p>
          <a:p>
            <a:pPr lvl="0"/>
            <a:r>
              <a:rPr lang="fr-FR" dirty="0"/>
              <a:t>Ce plan est d’une durée maximale de 36 mois. La durée du plan est fixée en fonction l’endettement fiscal et social de l’entreprise en application de l’arrêté du 26 mars 2021.</a:t>
            </a:r>
          </a:p>
        </p:txBody>
      </p:sp>
      <p:sp>
        <p:nvSpPr>
          <p:cNvPr id="5" name="Espace réservé de l'image des diapositives 4">
            <a:extLst>
              <a:ext uri="{FF2B5EF4-FFF2-40B4-BE49-F238E27FC236}">
                <a16:creationId xmlns:a16="http://schemas.microsoft.com/office/drawing/2014/main" id="{FEA0A9C1-91CF-48DA-AEBA-47CB9105C934}"/>
              </a:ext>
            </a:extLst>
          </p:cNvPr>
          <p:cNvSpPr>
            <a:spLocks noGrp="1" noRot="1" noChangeAspect="1"/>
          </p:cNvSpPr>
          <p:nvPr>
            <p:ph type="sldImg"/>
          </p:nvPr>
        </p:nvSpPr>
        <p:spPr/>
      </p:sp>
    </p:spTree>
    <p:extLst>
      <p:ext uri="{BB962C8B-B14F-4D97-AF65-F5344CB8AC3E}">
        <p14:creationId xmlns:p14="http://schemas.microsoft.com/office/powerpoint/2010/main" val="27464595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altLang="fr-FR" b="1" dirty="0"/>
              <a:t>Question 5 : Faux</a:t>
            </a:r>
          </a:p>
          <a:p>
            <a:pPr lvl="0"/>
            <a:r>
              <a:rPr lang="fr-FR" dirty="0"/>
              <a:t>Les personnes physiques qui souscrivent, directement ou indirectement, au capital initial de PME ou aux augmentations de capital de certaines sociétés non cotées peuvent bénéficier, sous réserve du respect de certaines conditions, d’une réduction d’IR.</a:t>
            </a:r>
          </a:p>
          <a:p>
            <a:endParaRPr lang="fr-FR" altLang="fr-FR" dirty="0"/>
          </a:p>
          <a:p>
            <a:pPr lvl="0"/>
            <a:r>
              <a:rPr lang="fr-FR" dirty="0"/>
              <a:t>La date d’entrée en vigueur du taux majoré à 25 % est fixée. Il s’applique aux souscriptions au capital de PME effectuées à compter du 9 mai 2021.</a:t>
            </a:r>
          </a:p>
          <a:p>
            <a:endParaRPr lang="fr-FR" altLang="fr-FR" dirty="0"/>
          </a:p>
          <a:p>
            <a:r>
              <a:rPr lang="fr-FR" dirty="0"/>
              <a:t>Pour les versements effectués entre le 1er janvier 2021 et le 8 mai 2021, le taux est de 18 %, toujours retenus dans la limite annuelle de 50.000 € pour une personne seule et de 100.000 € pour des époux ou partenaires liés par un pacte civil de solidarité soumis à imposition commune.</a:t>
            </a:r>
          </a:p>
          <a:p>
            <a:endParaRPr lang="fr-FR" altLang="fr-FR" dirty="0"/>
          </a:p>
          <a:p>
            <a:r>
              <a:rPr lang="fr-FR" altLang="fr-FR" b="1" dirty="0"/>
              <a:t>Question 6 :  Faux</a:t>
            </a:r>
          </a:p>
          <a:p>
            <a:pPr lvl="0"/>
            <a:r>
              <a:rPr lang="fr-FR" dirty="0"/>
              <a:t>L’entrée en vigueur des règles tendant à la diminution de l’allocation d’activité partielle et de l’indemnité d’activité partielle a une nouvelle fois été reportée et s’applique depuis le 1</a:t>
            </a:r>
            <a:r>
              <a:rPr lang="fr-FR" baseline="30000" dirty="0"/>
              <a:t>er</a:t>
            </a:r>
            <a:r>
              <a:rPr lang="fr-FR" dirty="0"/>
              <a:t> juin 2021. </a:t>
            </a:r>
          </a:p>
        </p:txBody>
      </p:sp>
      <p:sp>
        <p:nvSpPr>
          <p:cNvPr id="5" name="Espace réservé de l'image des diapositives 4">
            <a:extLst>
              <a:ext uri="{FF2B5EF4-FFF2-40B4-BE49-F238E27FC236}">
                <a16:creationId xmlns:a16="http://schemas.microsoft.com/office/drawing/2014/main" id="{F7F2FDA4-01B2-4AEC-BA5D-F183290CE9C2}"/>
              </a:ext>
            </a:extLst>
          </p:cNvPr>
          <p:cNvSpPr>
            <a:spLocks noGrp="1" noRot="1" noChangeAspect="1"/>
          </p:cNvSpPr>
          <p:nvPr>
            <p:ph type="sldImg"/>
          </p:nvPr>
        </p:nvSpPr>
        <p:spPr/>
      </p:sp>
    </p:spTree>
    <p:extLst>
      <p:ext uri="{BB962C8B-B14F-4D97-AF65-F5344CB8AC3E}">
        <p14:creationId xmlns:p14="http://schemas.microsoft.com/office/powerpoint/2010/main" val="37565558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altLang="fr-FR" b="1" dirty="0"/>
              <a:t>Question 7 : Vrai</a:t>
            </a:r>
          </a:p>
          <a:p>
            <a:pPr lvl="0"/>
            <a:r>
              <a:rPr lang="fr-FR" dirty="0"/>
              <a:t>La modulation de la contribution patronale d’assurance chômage, aussi appelée « bonus-malus », vise à minorer ou majorer le taux de la contribution en fonction du nombre de rupture de contrats de travail imputables à l’employeur. </a:t>
            </a:r>
          </a:p>
          <a:p>
            <a:endParaRPr lang="fr-FR" altLang="fr-FR" dirty="0"/>
          </a:p>
          <a:p>
            <a:r>
              <a:rPr lang="fr-FR" dirty="0"/>
              <a:t>Un décret modifiant le dispositif de bonus-malus a été publié. </a:t>
            </a:r>
          </a:p>
          <a:p>
            <a:endParaRPr lang="fr-FR" altLang="fr-FR" dirty="0"/>
          </a:p>
          <a:p>
            <a:pPr lvl="0"/>
            <a:r>
              <a:rPr lang="fr-FR" dirty="0"/>
              <a:t>Sont concernés les employeurs de 11 salariés et plus dont l’activité relève des secteurs fixés par arrêté dans lesquels le taux de séparation moyen est supérieur à un seuil de 150 %. </a:t>
            </a:r>
          </a:p>
          <a:p>
            <a:endParaRPr lang="fr-FR" altLang="fr-FR" dirty="0"/>
          </a:p>
          <a:p>
            <a:pPr lvl="0"/>
            <a:r>
              <a:rPr lang="fr-FR" dirty="0"/>
              <a:t>La minoration ou la majoration du taux de la contribution patronale est déterminée en fonction de la comparaison entre le taux de séparation de l’entreprise et le taux de séparation médian calculé dans le secteur d’activité de l’entreprise.</a:t>
            </a:r>
          </a:p>
          <a:p>
            <a:endParaRPr lang="fr-FR" altLang="fr-FR" dirty="0"/>
          </a:p>
          <a:p>
            <a:r>
              <a:rPr lang="fr-FR" altLang="fr-FR" b="1" dirty="0"/>
              <a:t>Question 8 :  Faux</a:t>
            </a:r>
          </a:p>
          <a:p>
            <a:r>
              <a:rPr lang="fr-FR" dirty="0"/>
              <a:t>Deux décrets pérennisent l’acquisition de droits à retraite pour les salariés placés en activité partielle (activité partielle de droit commun que de longue durée). </a:t>
            </a:r>
          </a:p>
          <a:p>
            <a:r>
              <a:rPr lang="fr-FR" dirty="0"/>
              <a:t> </a:t>
            </a:r>
          </a:p>
          <a:p>
            <a:r>
              <a:rPr lang="fr-FR" dirty="0"/>
              <a:t>Ainsi, sont comptabilisées comme périodes d’assurance pour l’ouverture du droit à pension, autant de trimestres que la durée des périodes pendant lesquelles l’assuré a perçu, au cours de l’année civile, l’indemnité d’activité partielle correspond de fois à 220 heures, dans la limite de 4 trimestres par an.</a:t>
            </a:r>
          </a:p>
          <a:p>
            <a:r>
              <a:rPr lang="fr-FR" dirty="0"/>
              <a:t> </a:t>
            </a:r>
          </a:p>
          <a:p>
            <a:r>
              <a:rPr lang="fr-FR" dirty="0"/>
              <a:t>Sont concernées les périodes d’activité partielle à compter du 1er mars 2020 pour une prise en compte dans les droits à retraite à compter du 12 mars 2020.</a:t>
            </a:r>
          </a:p>
        </p:txBody>
      </p:sp>
      <p:sp>
        <p:nvSpPr>
          <p:cNvPr id="5" name="Espace réservé de l'image des diapositives 4">
            <a:extLst>
              <a:ext uri="{FF2B5EF4-FFF2-40B4-BE49-F238E27FC236}">
                <a16:creationId xmlns:a16="http://schemas.microsoft.com/office/drawing/2014/main" id="{3CEFFD2F-7814-4852-9BF8-2F6D041EE97D}"/>
              </a:ext>
            </a:extLst>
          </p:cNvPr>
          <p:cNvSpPr>
            <a:spLocks noGrp="1" noRot="1" noChangeAspect="1"/>
          </p:cNvSpPr>
          <p:nvPr>
            <p:ph type="sldImg"/>
          </p:nvPr>
        </p:nvSpPr>
        <p:spPr/>
      </p:sp>
    </p:spTree>
    <p:extLst>
      <p:ext uri="{BB962C8B-B14F-4D97-AF65-F5344CB8AC3E}">
        <p14:creationId xmlns:p14="http://schemas.microsoft.com/office/powerpoint/2010/main" val="196638811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altLang="fr-FR" b="1" dirty="0"/>
              <a:t>Question 9 : Vrai</a:t>
            </a:r>
          </a:p>
          <a:p>
            <a:r>
              <a:rPr lang="fr-FR" dirty="0"/>
              <a:t>Une nouvelle procédure collective simplifiée a été créée dans le cadre des mesures prises pour la sortie de la crise sanitaire.</a:t>
            </a:r>
          </a:p>
          <a:p>
            <a:r>
              <a:rPr lang="fr-FR" dirty="0"/>
              <a:t> </a:t>
            </a:r>
          </a:p>
          <a:p>
            <a:r>
              <a:rPr lang="fr-FR" dirty="0"/>
              <a:t>Elle s’adresse aux « petites entreprises » en cessation de paiements mais qui fonctionnaient dans des conditions satisfaisantes avant la crise. </a:t>
            </a:r>
          </a:p>
          <a:p>
            <a:endParaRPr lang="fr-FR" altLang="fr-FR" dirty="0"/>
          </a:p>
          <a:p>
            <a:pPr lvl="0"/>
            <a:r>
              <a:rPr lang="fr-FR" dirty="0"/>
              <a:t>En pratique, l’entreprise concernée fait une requête aux fins d’ouverture d’une procédure de traitement de sortie de crise devant le Tribunal de commerce. La procédure permet d’établir un plan de continuation, incluant un échelonnement du paiement du passif sur plusieurs années. </a:t>
            </a:r>
          </a:p>
          <a:p>
            <a:endParaRPr lang="fr-FR" altLang="fr-FR" dirty="0"/>
          </a:p>
          <a:p>
            <a:r>
              <a:rPr lang="fr-FR" altLang="fr-FR" b="1" dirty="0"/>
              <a:t>Question 10 :  Vrai</a:t>
            </a:r>
          </a:p>
          <a:p>
            <a:pPr lvl="0"/>
            <a:r>
              <a:rPr lang="fr-FR" dirty="0"/>
              <a:t>Selon une jurisprudence constante, la fixation de la rémunération du gérant n’est pas soumise à la procédure des conventions réglementées. En outre, un gérant qui a également la qualité d’associé peut prendre part au vote de sa rémunération. </a:t>
            </a:r>
          </a:p>
          <a:p>
            <a:endParaRPr lang="fr-FR" dirty="0"/>
          </a:p>
          <a:p>
            <a:r>
              <a:rPr lang="fr-FR" dirty="0"/>
              <a:t>La loi ne définit pas la composition de la rémunération du gérant. Il revient donc aux tribunaux de déterminer si les sommes versées au dirigeant sont un élément de sa rémunération versée au titre du mandat social. </a:t>
            </a:r>
          </a:p>
          <a:p>
            <a:r>
              <a:rPr lang="fr-FR" dirty="0"/>
              <a:t> </a:t>
            </a:r>
          </a:p>
          <a:p>
            <a:r>
              <a:rPr lang="fr-FR" dirty="0"/>
              <a:t>A ce titre, l’attribution d’une prime exceptionnelle au gérant ne s’analyse pas en une convention passée entre ce dernier et la société mais en la fixation d’un élément de sa rémunération.</a:t>
            </a:r>
          </a:p>
          <a:p>
            <a:r>
              <a:rPr lang="fr-FR" dirty="0"/>
              <a:t> </a:t>
            </a:r>
          </a:p>
          <a:p>
            <a:r>
              <a:rPr lang="fr-FR" dirty="0"/>
              <a:t>En conséquence, l’associé gérant peut prendre part au vote relatif à l’attribution, à son profit, d’une prime exceptionnelle. </a:t>
            </a:r>
          </a:p>
        </p:txBody>
      </p:sp>
      <p:sp>
        <p:nvSpPr>
          <p:cNvPr id="5" name="Espace réservé de l'image des diapositives 4">
            <a:extLst>
              <a:ext uri="{FF2B5EF4-FFF2-40B4-BE49-F238E27FC236}">
                <a16:creationId xmlns:a16="http://schemas.microsoft.com/office/drawing/2014/main" id="{AEB7DF69-53DE-4339-92C8-121F1E4527D7}"/>
              </a:ext>
            </a:extLst>
          </p:cNvPr>
          <p:cNvSpPr>
            <a:spLocks noGrp="1" noRot="1" noChangeAspect="1"/>
          </p:cNvSpPr>
          <p:nvPr>
            <p:ph type="sldImg"/>
          </p:nvPr>
        </p:nvSpPr>
        <p:spPr/>
      </p:sp>
    </p:spTree>
    <p:extLst>
      <p:ext uri="{BB962C8B-B14F-4D97-AF65-F5344CB8AC3E}">
        <p14:creationId xmlns:p14="http://schemas.microsoft.com/office/powerpoint/2010/main" val="310703142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altLang="fr-FR" b="1" dirty="0"/>
              <a:t>Question 11 : Faux</a:t>
            </a:r>
          </a:p>
          <a:p>
            <a:pPr lvl="0"/>
            <a:r>
              <a:rPr lang="fr-FR" dirty="0"/>
              <a:t>Contrairement aux SA, la loi n'indique pas à quel endroit doit se réunir l'assemblée générale des associés de la SARL. Les statuts peuvent donc utilement prévoir le lieu de ces réunions. En cas de silence des statuts, le gérant fixe lui-même ce lieu, qui doit figurer dans la convocation. </a:t>
            </a:r>
          </a:p>
          <a:p>
            <a:endParaRPr lang="fr-FR" altLang="fr-FR" dirty="0"/>
          </a:p>
          <a:p>
            <a:pPr lvl="0"/>
            <a:r>
              <a:rPr lang="fr-FR" dirty="0"/>
              <a:t>Dans le silence des statuts, aucune faute n’est commise par le gérant d’une société qui décide unilatéralement du lieu de réunion de l’assemblée générale des associés, sauf abus de droit. </a:t>
            </a:r>
          </a:p>
          <a:p>
            <a:endParaRPr lang="fr-FR" altLang="fr-FR" dirty="0"/>
          </a:p>
          <a:p>
            <a:r>
              <a:rPr lang="fr-FR" altLang="fr-FR" b="1" dirty="0"/>
              <a:t>Question 12 :  Faux</a:t>
            </a:r>
          </a:p>
          <a:p>
            <a:r>
              <a:rPr lang="fr-FR" dirty="0"/>
              <a:t>Le dirigeant d'une société en liquidation judiciaire qui a commis une faute de gestion peut être condamné à supporter tout ou partie de cette insuffisance.</a:t>
            </a:r>
          </a:p>
          <a:p>
            <a:r>
              <a:rPr lang="fr-FR" dirty="0"/>
              <a:t> </a:t>
            </a:r>
          </a:p>
          <a:p>
            <a:r>
              <a:rPr lang="fr-FR" dirty="0"/>
              <a:t>Par ailleurs, il faut que la ou les fautes de gestion commises aient contribué à l’insuffisance d’actif.</a:t>
            </a:r>
          </a:p>
          <a:p>
            <a:endParaRPr lang="fr-FR" dirty="0"/>
          </a:p>
          <a:p>
            <a:pPr lvl="0"/>
            <a:r>
              <a:rPr lang="fr-FR" dirty="0"/>
              <a:t>L’action en comblement de passif peut être engagée à l’encontre des dirigeants de droit mais aussi des dirigeants de fait. </a:t>
            </a:r>
          </a:p>
          <a:p>
            <a:endParaRPr lang="fr-FR" dirty="0"/>
          </a:p>
          <a:p>
            <a:r>
              <a:rPr lang="fr-FR" dirty="0"/>
              <a:t>La cour d’appel de Paris considère qu’est dirigeante de fait une salariée ayant accompli des actes de direction et de gestion positifs, en toute indépendance.</a:t>
            </a:r>
          </a:p>
        </p:txBody>
      </p:sp>
      <p:sp>
        <p:nvSpPr>
          <p:cNvPr id="5" name="Espace réservé de l'image des diapositives 4">
            <a:extLst>
              <a:ext uri="{FF2B5EF4-FFF2-40B4-BE49-F238E27FC236}">
                <a16:creationId xmlns:a16="http://schemas.microsoft.com/office/drawing/2014/main" id="{78118936-5CEC-4F10-B42D-F84A61CB2AC4}"/>
              </a:ext>
            </a:extLst>
          </p:cNvPr>
          <p:cNvSpPr>
            <a:spLocks noGrp="1" noRot="1" noChangeAspect="1"/>
          </p:cNvSpPr>
          <p:nvPr>
            <p:ph type="sldImg"/>
          </p:nvPr>
        </p:nvSpPr>
        <p:spPr/>
      </p:sp>
    </p:spTree>
    <p:extLst>
      <p:ext uri="{BB962C8B-B14F-4D97-AF65-F5344CB8AC3E}">
        <p14:creationId xmlns:p14="http://schemas.microsoft.com/office/powerpoint/2010/main" val="222890658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altLang="fr-FR" b="1" dirty="0"/>
              <a:t>Question 13 : Vrai</a:t>
            </a:r>
          </a:p>
          <a:p>
            <a:r>
              <a:rPr lang="fr-FR" dirty="0"/>
              <a:t>L’ECF est une mission réalisée à la demande du client, pour laquelle l’expert-comptable s’engage à examiner l’ensemble des règles fiscales prévues dans un chemin d’audit et à se prononcer sur leur conformité fiscale. Pour réaliser cette nouvelle mission, le CSOEC propose d’ores et déjà d’utiliser les outils suivants :</a:t>
            </a:r>
          </a:p>
          <a:p>
            <a:pPr marL="133388" indent="-133388">
              <a:buFont typeface="Arial" panose="020B0604020202020204" pitchFamily="34" charset="0"/>
              <a:buChar char="•"/>
            </a:pPr>
            <a:r>
              <a:rPr lang="fr-FR" dirty="0"/>
              <a:t>Un exemple de lettre de mission et un exemple d’avenant ;</a:t>
            </a:r>
          </a:p>
          <a:p>
            <a:pPr marL="133388" indent="-133388">
              <a:buFont typeface="Arial" panose="020B0604020202020204" pitchFamily="34" charset="0"/>
              <a:buChar char="•"/>
            </a:pPr>
            <a:r>
              <a:rPr lang="fr-FR" dirty="0"/>
              <a:t>Une fiche client Infodoc-experts afin d’informer les chefs d’entreprise de ce nouveau dispositif ;</a:t>
            </a:r>
          </a:p>
          <a:p>
            <a:pPr marL="133388" indent="-133388">
              <a:buFont typeface="Arial" panose="020B0604020202020204" pitchFamily="34" charset="0"/>
              <a:buChar char="•"/>
            </a:pPr>
            <a:r>
              <a:rPr lang="fr-FR" dirty="0"/>
              <a:t>Une note de synthèse d’Infodoc-experts afin de présenter aux cabinets le dispositif de l’ECF ;</a:t>
            </a:r>
          </a:p>
          <a:p>
            <a:pPr marL="133388" indent="-133388">
              <a:buFont typeface="Arial" panose="020B0604020202020204" pitchFamily="34" charset="0"/>
              <a:buChar char="•"/>
            </a:pPr>
            <a:r>
              <a:rPr lang="fr-FR" dirty="0"/>
              <a:t>Une fiche marketing afin d’aider les cabinets à commercialiser la mission auprès de leurs clients.</a:t>
            </a:r>
          </a:p>
          <a:p>
            <a:endParaRPr lang="fr-FR" altLang="fr-FR" dirty="0"/>
          </a:p>
          <a:p>
            <a:pPr lvl="0"/>
            <a:r>
              <a:rPr lang="fr-FR" dirty="0"/>
              <a:t>D’autres outils à destination de la profession sont également en cours de préparation et notamment un outil d’analyse du FEC et de réalisation de l’ECF qui sera proposé au début de l'été.</a:t>
            </a:r>
          </a:p>
          <a:p>
            <a:endParaRPr lang="fr-FR" altLang="fr-FR" dirty="0"/>
          </a:p>
          <a:p>
            <a:r>
              <a:rPr lang="fr-FR" altLang="fr-FR" b="1" dirty="0"/>
              <a:t>Question 14 :  Faux</a:t>
            </a:r>
          </a:p>
          <a:p>
            <a:r>
              <a:rPr lang="fr-FR" dirty="0"/>
              <a:t>La norme professionnelle attendue permettant l’exercice effectif d’activités commerciales et d’actes intermédiaires a été publiée.</a:t>
            </a:r>
          </a:p>
          <a:p>
            <a:r>
              <a:rPr lang="fr-FR" dirty="0"/>
              <a:t> </a:t>
            </a:r>
          </a:p>
          <a:p>
            <a:r>
              <a:rPr lang="fr-FR" dirty="0"/>
              <a:t>Ainsi, les experts-comptables peuvent désormais exercer des activités commerciales et des actes d’intermédiaires.</a:t>
            </a:r>
          </a:p>
          <a:p>
            <a:endParaRPr lang="fr-FR" dirty="0"/>
          </a:p>
          <a:p>
            <a:r>
              <a:rPr lang="fr-FR" dirty="0"/>
              <a:t>Ces activités commerciales et actes d’intermédiaire ne doivent pas constituer l’objet principal de l’activité d’une structure d’exercice professionnel d’expertise comptable. L’expertise comptable doit rester l’activité principale de la structure.</a:t>
            </a:r>
          </a:p>
        </p:txBody>
      </p:sp>
      <p:sp>
        <p:nvSpPr>
          <p:cNvPr id="5" name="Espace réservé de l'image des diapositives 4">
            <a:extLst>
              <a:ext uri="{FF2B5EF4-FFF2-40B4-BE49-F238E27FC236}">
                <a16:creationId xmlns:a16="http://schemas.microsoft.com/office/drawing/2014/main" id="{82E9B9AA-DC65-4449-8E7F-D08E1FA61F85}"/>
              </a:ext>
            </a:extLst>
          </p:cNvPr>
          <p:cNvSpPr>
            <a:spLocks noGrp="1" noRot="1" noChangeAspect="1"/>
          </p:cNvSpPr>
          <p:nvPr>
            <p:ph type="sldImg"/>
          </p:nvPr>
        </p:nvSpPr>
        <p:spPr/>
      </p:sp>
    </p:spTree>
    <p:extLst>
      <p:ext uri="{BB962C8B-B14F-4D97-AF65-F5344CB8AC3E}">
        <p14:creationId xmlns:p14="http://schemas.microsoft.com/office/powerpoint/2010/main" val="247780041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altLang="fr-FR" b="1" dirty="0"/>
              <a:t>Question 15 : Vrai</a:t>
            </a:r>
          </a:p>
          <a:p>
            <a:r>
              <a:rPr lang="fr-FR" dirty="0"/>
              <a:t>Le ministre de l’Economie, des Finances et de la Relance a annoncé que les entreprises pourront souscrire un prêt garanti par l’Etat (PGE) jusqu’à la fin de l’année 2021 (au lieu du 30 juin 2021).</a:t>
            </a:r>
            <a:endParaRPr lang="fr-FR" altLang="fr-FR" dirty="0"/>
          </a:p>
          <a:p>
            <a:endParaRPr lang="fr-FR" altLang="fr-FR" dirty="0"/>
          </a:p>
          <a:p>
            <a:r>
              <a:rPr lang="fr-FR" altLang="fr-FR" b="1" dirty="0"/>
              <a:t>Question 16 :  Vrai</a:t>
            </a:r>
          </a:p>
          <a:p>
            <a:r>
              <a:rPr lang="fr-FR" dirty="0"/>
              <a:t>Selon Altares, les défaillances d'entreprises sont restées à un niveau exceptionnellement bas au premier trimestre 2021 mais le mois de mars a marqué une inflexion, avec une forte augmentation du taux de liquidations directes d'entreprises. Les défaillances d’entreprises sont donc en recul de 32 % au 1er trimestre 2021 par rapport à la période précédente (T1 2020).</a:t>
            </a:r>
          </a:p>
        </p:txBody>
      </p:sp>
      <p:sp>
        <p:nvSpPr>
          <p:cNvPr id="5" name="Espace réservé de l'image des diapositives 4">
            <a:extLst>
              <a:ext uri="{FF2B5EF4-FFF2-40B4-BE49-F238E27FC236}">
                <a16:creationId xmlns:a16="http://schemas.microsoft.com/office/drawing/2014/main" id="{819F6213-6B0C-4F8C-B79C-7ECFE5242A11}"/>
              </a:ext>
            </a:extLst>
          </p:cNvPr>
          <p:cNvSpPr>
            <a:spLocks noGrp="1" noRot="1" noChangeAspect="1"/>
          </p:cNvSpPr>
          <p:nvPr>
            <p:ph type="sldImg"/>
          </p:nvPr>
        </p:nvSpPr>
        <p:spPr/>
      </p:sp>
    </p:spTree>
    <p:extLst>
      <p:ext uri="{BB962C8B-B14F-4D97-AF65-F5344CB8AC3E}">
        <p14:creationId xmlns:p14="http://schemas.microsoft.com/office/powerpoint/2010/main" val="176649931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endParaRPr lang="fr-FR" altLang="fr-FR" dirty="0"/>
          </a:p>
          <a:p>
            <a:endParaRPr lang="fr-FR" altLang="fr-FR" dirty="0"/>
          </a:p>
          <a:p>
            <a:pPr algn="ctr"/>
            <a:r>
              <a:rPr lang="fr-FR" altLang="fr-FR" dirty="0"/>
              <a:t>ECS</a:t>
            </a:r>
          </a:p>
          <a:p>
            <a:pPr algn="ctr"/>
            <a:endParaRPr lang="fr-FR" altLang="fr-FR" dirty="0"/>
          </a:p>
          <a:p>
            <a:pPr algn="ctr"/>
            <a:endParaRPr lang="fr-FR" altLang="fr-FR" dirty="0"/>
          </a:p>
          <a:p>
            <a:pPr algn="ctr"/>
            <a:r>
              <a:rPr lang="fr-FR" altLang="fr-FR" dirty="0"/>
              <a:t>N° ISBN : </a:t>
            </a:r>
            <a:r>
              <a:rPr lang="fr-FR" dirty="0"/>
              <a:t>978 2 35 267 7987</a:t>
            </a:r>
          </a:p>
          <a:p>
            <a:pPr algn="ctr"/>
            <a:r>
              <a:rPr lang="fr-FR" altLang="fr-FR" dirty="0"/>
              <a:t>N° ISSN : 1773-634X</a:t>
            </a:r>
          </a:p>
          <a:p>
            <a:pPr algn="ctr"/>
            <a:endParaRPr lang="fr-FR" altLang="fr-FR" dirty="0"/>
          </a:p>
          <a:p>
            <a:pPr algn="ctr"/>
            <a:endParaRPr lang="fr-FR" altLang="fr-FR" dirty="0"/>
          </a:p>
          <a:p>
            <a:pPr algn="ctr"/>
            <a:r>
              <a:rPr lang="fr-FR" altLang="fr-FR" dirty="0"/>
              <a:t>www.actucoll.com – Juin 2021</a:t>
            </a:r>
          </a:p>
          <a:p>
            <a:pPr algn="ctr"/>
            <a:endParaRPr lang="fr-FR" altLang="fr-FR" dirty="0"/>
          </a:p>
          <a:p>
            <a:pPr algn="ctr"/>
            <a:endParaRPr lang="fr-FR" altLang="fr-FR" dirty="0"/>
          </a:p>
          <a:p>
            <a:pPr algn="ctr"/>
            <a:endParaRPr lang="fr-FR" altLang="fr-FR" dirty="0"/>
          </a:p>
          <a:p>
            <a:pPr algn="ctr"/>
            <a:endParaRPr lang="fr-FR" altLang="fr-FR" dirty="0"/>
          </a:p>
          <a:p>
            <a:pPr algn="ctr"/>
            <a:r>
              <a:rPr lang="fr-FR" altLang="fr-FR" dirty="0"/>
              <a:t>Toute représentation ou reproduction intégrale ou partielle sans le consentement de l’auteur ou de ses ayants droit ou ayants cause est illicite selon l’article L 122-4 du Code de la propriété intellectuelle et constitue une contrefaçon réprimée par le Code pénal. Seules sont autorisées </a:t>
            </a:r>
            <a:br>
              <a:rPr lang="fr-FR" altLang="fr-FR" dirty="0"/>
            </a:br>
            <a:r>
              <a:rPr lang="fr-FR" altLang="fr-FR" dirty="0"/>
              <a:t>(art. L 122-5), les copies ou reproductions strictement réservées à l’usage privé du copiste et non destinées à une utilisation collective, ainsi que les analyses et courtes citations justifiées par le caractère critique, pédagogique ou d’information de l’œuvre à laquelle elles sont incorporées, sous réserve, toutefois, du respect des dispositions des articles</a:t>
            </a:r>
            <a:br>
              <a:rPr lang="fr-FR" altLang="fr-FR" dirty="0"/>
            </a:br>
            <a:r>
              <a:rPr lang="fr-FR" altLang="fr-FR" dirty="0"/>
              <a:t>L 122-10 à L 122-12 du même code, relatives à la reproduction par reprographie.</a:t>
            </a:r>
          </a:p>
        </p:txBody>
      </p:sp>
    </p:spTree>
    <p:extLst>
      <p:ext uri="{BB962C8B-B14F-4D97-AF65-F5344CB8AC3E}">
        <p14:creationId xmlns:p14="http://schemas.microsoft.com/office/powerpoint/2010/main" val="354889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pPr lvl="0"/>
            <a:r>
              <a:rPr lang="fr-FR" b="1" dirty="0"/>
              <a:t>Traitement comptable d’une opération de cession-bail</a:t>
            </a:r>
          </a:p>
          <a:p>
            <a:r>
              <a:rPr lang="fr-FR" dirty="0"/>
              <a:t>La CNCC s'est prononcée sur la comptabilisation de la cession de matériel à une société de leasing et repris en location-financement auprès de cette même société de leasing afin de le louer au client utilisateur final.</a:t>
            </a:r>
          </a:p>
          <a:p>
            <a:endParaRPr lang="fr-FR" dirty="0"/>
          </a:p>
          <a:p>
            <a:pPr lvl="0"/>
            <a:r>
              <a:rPr lang="fr-FR" b="1" dirty="0"/>
              <a:t>Plan de continuation et traitement comptable d’une remise de dette</a:t>
            </a:r>
          </a:p>
          <a:p>
            <a:r>
              <a:rPr lang="fr-FR" dirty="0"/>
              <a:t>La CNCC a pris position sur la comptabilisation des remises de dettes consenties par des banques suite au remboursement d'une partie de ces dettes par le dirigeant en sa qualité de caution et de la comptabilisation d'une dette de la société vis-à-vis du dirigeant au titre des sommes qu’il a réglées.</a:t>
            </a:r>
          </a:p>
        </p:txBody>
      </p:sp>
      <p:sp>
        <p:nvSpPr>
          <p:cNvPr id="4" name="Espace réservé de l'image des diapositives 3">
            <a:extLst>
              <a:ext uri="{FF2B5EF4-FFF2-40B4-BE49-F238E27FC236}">
                <a16:creationId xmlns:a16="http://schemas.microsoft.com/office/drawing/2014/main" id="{88605B62-43E9-4D71-BC57-86804558071E}"/>
              </a:ext>
            </a:extLst>
          </p:cNvPr>
          <p:cNvSpPr>
            <a:spLocks noGrp="1" noRot="1" noChangeAspect="1"/>
          </p:cNvSpPr>
          <p:nvPr>
            <p:ph type="sldImg"/>
          </p:nvPr>
        </p:nvSpPr>
        <p:spPr/>
      </p:sp>
    </p:spTree>
    <p:extLst>
      <p:ext uri="{BB962C8B-B14F-4D97-AF65-F5344CB8AC3E}">
        <p14:creationId xmlns:p14="http://schemas.microsoft.com/office/powerpoint/2010/main" val="333314521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185273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060948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47905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47782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En raison de l'impact de l’épidémie COVID-19 sur l’activité économique, des aides exceptionnelles ont été mises en place pour accompagner les entreprises, en particulier une subvention dite « fonds de solidarité » ou « FSE ». Sont éligibles au fonds de solidarité les entreprises (personne physique ou personne morale), qui :</a:t>
            </a:r>
          </a:p>
          <a:p>
            <a:pPr marL="171450" indent="-171450">
              <a:buFont typeface="Arial" panose="020B0604020202020204" pitchFamily="34" charset="0"/>
              <a:buChar char="•"/>
            </a:pPr>
            <a:r>
              <a:rPr lang="fr-FR" dirty="0"/>
              <a:t>Sont résidentes fiscales françaises ;</a:t>
            </a:r>
          </a:p>
          <a:p>
            <a:pPr marL="171450" indent="-171450">
              <a:buFont typeface="Arial" panose="020B0604020202020204" pitchFamily="34" charset="0"/>
              <a:buChar char="•"/>
            </a:pPr>
            <a:r>
              <a:rPr lang="fr-FR" dirty="0"/>
              <a:t>Exercent une activité économique ;</a:t>
            </a:r>
          </a:p>
          <a:p>
            <a:pPr marL="171450" indent="-171450">
              <a:buFont typeface="Arial" panose="020B0604020202020204" pitchFamily="34" charset="0"/>
              <a:buChar char="•"/>
            </a:pPr>
            <a:r>
              <a:rPr lang="fr-FR" dirty="0"/>
              <a:t>N’étaient pas en liquidation judiciaire au 1er mars 2020.</a:t>
            </a:r>
          </a:p>
          <a:p>
            <a:pPr lvl="0"/>
            <a:r>
              <a:rPr lang="fr-FR" i="1" dirty="0"/>
              <a:t>N.B. : Les associations qui sont assujetties aux impôts commerciaux ou emploient au moins un salarié, sont également éligibles au fonds de solidarité.</a:t>
            </a:r>
          </a:p>
          <a:p>
            <a:r>
              <a:rPr lang="fr-FR" dirty="0"/>
              <a:t> </a:t>
            </a:r>
          </a:p>
          <a:p>
            <a:r>
              <a:rPr lang="fr-FR" dirty="0"/>
              <a:t>Pour chaque mois, les conditions d'attribution de cette subvention au titre du fonds de solidarité évoluent pour s’adapter au plus près des restrictions sanitaires imposées aux entreprises par le gouvernement pour faire face à l’épidémie de COVID-19.</a:t>
            </a:r>
          </a:p>
          <a:p>
            <a:pPr lvl="0"/>
            <a:r>
              <a:rPr lang="fr-FR" i="1" dirty="0"/>
              <a:t>N.B. : Une FAQ, régulièrement actualisée, est disponible sur le site www.impots.gouv.fr</a:t>
            </a:r>
          </a:p>
          <a:p>
            <a:r>
              <a:rPr lang="fr-FR" dirty="0"/>
              <a:t> </a:t>
            </a:r>
          </a:p>
          <a:p>
            <a:r>
              <a:rPr lang="fr-FR" dirty="0"/>
              <a:t>Par ailleurs, les subventions versées dans le cadre du fonds de solidarité sont exonérées d'impôt sur les sociétés, d'impôt sur le revenu et de toutes les contributions et cotisations sociales d'origine légale ou conventionnelle.</a:t>
            </a:r>
          </a:p>
          <a:p>
            <a:r>
              <a:rPr lang="fr-FR" dirty="0"/>
              <a:t> </a:t>
            </a:r>
          </a:p>
          <a:p>
            <a:r>
              <a:rPr lang="fr-FR" dirty="0"/>
              <a:t>Enfin, dans certains cas, l’entreprise doit joindre à sa demande une déclaration sur l'honneur indiquant que l'entreprise dispose d’un document établi par un expert-comptable, tiers de confiance, attestant que l'entreprise remplit les critères prévus.</a:t>
            </a:r>
          </a:p>
          <a:p>
            <a:pPr lvl="0"/>
            <a:r>
              <a:rPr lang="fr-FR" i="1" dirty="0"/>
              <a:t>N.B. : Le CSOEC a préparé une note méthodologique pour aider les cabinets à réaliser cette attestation.</a:t>
            </a:r>
          </a:p>
        </p:txBody>
      </p:sp>
      <p:sp>
        <p:nvSpPr>
          <p:cNvPr id="4" name="Espace réservé de l'image des diapositives 3">
            <a:extLst>
              <a:ext uri="{FF2B5EF4-FFF2-40B4-BE49-F238E27FC236}">
                <a16:creationId xmlns:a16="http://schemas.microsoft.com/office/drawing/2014/main" id="{D43CD980-FBEE-49E7-8AE6-C209BB23F915}"/>
              </a:ext>
            </a:extLst>
          </p:cNvPr>
          <p:cNvSpPr>
            <a:spLocks noGrp="1" noRot="1" noChangeAspect="1"/>
          </p:cNvSpPr>
          <p:nvPr>
            <p:ph type="sldImg"/>
          </p:nvPr>
        </p:nvSpPr>
        <p:spPr/>
      </p:sp>
    </p:spTree>
    <p:extLst>
      <p:ext uri="{BB962C8B-B14F-4D97-AF65-F5344CB8AC3E}">
        <p14:creationId xmlns:p14="http://schemas.microsoft.com/office/powerpoint/2010/main" val="435723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Pour le mois d’avril 2021, le dispositif concernant le mois de mars 2021 est reconduit dans son intégralité, à quelques exceptions près. </a:t>
            </a:r>
          </a:p>
          <a:p>
            <a:r>
              <a:rPr lang="fr-FR" dirty="0"/>
              <a:t> </a:t>
            </a:r>
          </a:p>
          <a:p>
            <a:r>
              <a:rPr lang="fr-FR" dirty="0"/>
              <a:t>Pour le mois de mai 2021, le dispositif concernant le mois d’avril 2021 est également reconduit dans son intégralité, sous réserve de quelques aménagements. </a:t>
            </a:r>
          </a:p>
          <a:p>
            <a:pPr lvl="0"/>
            <a:r>
              <a:rPr lang="fr-FR" i="1" dirty="0"/>
              <a:t>N.B. : Il a été annoncé la fin progressive du FSE pour les secteurs qui seront soumis encore à des mesures sanitaires et des jauges ces prochains mois tels les restaurants, bars, hôtels, théâtres, musées, cinémas et salles de sport. L’aide serait ainsi fixée à :</a:t>
            </a:r>
          </a:p>
          <a:p>
            <a:pPr marL="171450" indent="-171450">
              <a:buFont typeface="Arial" panose="020B0604020202020204" pitchFamily="34" charset="0"/>
              <a:buChar char="•"/>
            </a:pPr>
            <a:r>
              <a:rPr lang="fr-FR" i="1" dirty="0"/>
              <a:t>40 % de la perte de CA en juin 2021 par rapport à juin 2019 ;</a:t>
            </a:r>
          </a:p>
          <a:p>
            <a:pPr marL="171450" indent="-171450">
              <a:buFont typeface="Arial" panose="020B0604020202020204" pitchFamily="34" charset="0"/>
              <a:buChar char="•"/>
            </a:pPr>
            <a:r>
              <a:rPr lang="fr-FR" i="1" dirty="0"/>
              <a:t>30 % de la perte de CA en juillet 2021 par rapport à juillet 2019 ;</a:t>
            </a:r>
          </a:p>
          <a:p>
            <a:pPr marL="171450" indent="-171450">
              <a:buFont typeface="Arial" panose="020B0604020202020204" pitchFamily="34" charset="0"/>
              <a:buChar char="•"/>
            </a:pPr>
            <a:r>
              <a:rPr lang="fr-FR" i="1" dirty="0"/>
              <a:t>20 % de la perte de CA en août 2021 par rapport à août 2019.</a:t>
            </a:r>
          </a:p>
          <a:p>
            <a:pPr lvl="0"/>
            <a:r>
              <a:rPr lang="fr-FR" i="1" dirty="0"/>
              <a:t>Pour les secteurs qui ne sont pas encore autorisés à rouvrir (secteur de l’évènementiel par exemple), les règles seront différentes.</a:t>
            </a:r>
          </a:p>
          <a:p>
            <a:r>
              <a:rPr lang="fr-FR" dirty="0"/>
              <a:t> </a:t>
            </a:r>
          </a:p>
          <a:p>
            <a:r>
              <a:rPr lang="fr-FR" dirty="0"/>
              <a:t>Ainsi, les modifications suivantes sont apportées pour le FSE au titre du mois d’avril 2021 :</a:t>
            </a:r>
          </a:p>
          <a:p>
            <a:pPr marL="171450" indent="-171450">
              <a:buFont typeface="Arial" panose="020B0604020202020204" pitchFamily="34" charset="0"/>
              <a:buChar char="•"/>
            </a:pPr>
            <a:r>
              <a:rPr lang="fr-FR" dirty="0"/>
              <a:t>Suppression du régime dérogatoire pour Mayotte en raison du </a:t>
            </a:r>
            <a:r>
              <a:rPr lang="fr-FR" dirty="0" err="1"/>
              <a:t>déconfinement</a:t>
            </a:r>
            <a:r>
              <a:rPr lang="fr-FR" dirty="0"/>
              <a:t> entamé dans ce territoire depuis le 15 mars 2021 ;</a:t>
            </a:r>
          </a:p>
          <a:p>
            <a:pPr marL="171450" indent="-171450">
              <a:buFont typeface="Arial" panose="020B0604020202020204" pitchFamily="34" charset="0"/>
              <a:buChar char="•"/>
            </a:pPr>
            <a:r>
              <a:rPr lang="fr-FR" dirty="0"/>
              <a:t>Décalage de la date de début d’activité pour l’éligibilité à l’aide : les entreprises doivent désormais avoir débuté leur activité avant le 31 janvier 2021 (au lieu du 31 décembre 2020) ;</a:t>
            </a:r>
          </a:p>
          <a:p>
            <a:pPr marL="171450" indent="-171450">
              <a:buFont typeface="Arial" panose="020B0604020202020204" pitchFamily="34" charset="0"/>
              <a:buChar char="•"/>
            </a:pPr>
            <a:r>
              <a:rPr lang="fr-FR" dirty="0"/>
              <a:t>Précisions apportées pour les propriétaires de monuments historiques pouvant bénéficier du fonds de solidarité. En effet, ces derniers ont l’obligation dans certains cas d’employer au moins un salarié. Le chiffre d’affaires s’entend comme les recettes constituées par les droits d’accès perçu.</a:t>
            </a:r>
          </a:p>
        </p:txBody>
      </p:sp>
      <p:sp>
        <p:nvSpPr>
          <p:cNvPr id="4" name="Espace réservé de l'image des diapositives 3">
            <a:extLst>
              <a:ext uri="{FF2B5EF4-FFF2-40B4-BE49-F238E27FC236}">
                <a16:creationId xmlns:a16="http://schemas.microsoft.com/office/drawing/2014/main" id="{6B56EB9B-3F9B-4E27-AEFB-22157514BE80}"/>
              </a:ext>
            </a:extLst>
          </p:cNvPr>
          <p:cNvSpPr>
            <a:spLocks noGrp="1" noRot="1" noChangeAspect="1"/>
          </p:cNvSpPr>
          <p:nvPr>
            <p:ph type="sldImg"/>
          </p:nvPr>
        </p:nvSpPr>
        <p:spPr/>
      </p:sp>
    </p:spTree>
    <p:extLst>
      <p:ext uri="{BB962C8B-B14F-4D97-AF65-F5344CB8AC3E}">
        <p14:creationId xmlns:p14="http://schemas.microsoft.com/office/powerpoint/2010/main" val="313541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Concernant le FSE au titre du mois de mai 2021, les aménagements sont les suivants :</a:t>
            </a:r>
          </a:p>
          <a:p>
            <a:pPr marL="171450" indent="-171450">
              <a:buFont typeface="Arial" panose="020B0604020202020204" pitchFamily="34" charset="0"/>
              <a:buChar char="•"/>
            </a:pPr>
            <a:r>
              <a:rPr lang="fr-FR" dirty="0"/>
              <a:t>Suppression du caractère ininterrompu de la fermeture au cours du mois de mai pour les entreprises exerçant leur activité principale dans le commerce de détail et ayant au moins un de leurs magasins de vente situés dans un centre commercial comportant un ou plusieurs bâtiments dont la surface commerciale utile est supérieure ou égale à 10.000 m2, en raison de leur réouverture le 19 mai 2021 ;</a:t>
            </a:r>
          </a:p>
          <a:p>
            <a:pPr marL="171450" indent="-171450">
              <a:buFont typeface="Arial" panose="020B0604020202020204" pitchFamily="34" charset="0"/>
              <a:buChar char="•"/>
            </a:pPr>
            <a:r>
              <a:rPr lang="fr-FR" dirty="0"/>
              <a:t>Précisions apportées sur les aides perçues et à déclarer dans le cadre du régime « des aides temporaires ». Ainsi, doivent désormais être déclarés sur l’honneur les montants perçus depuis le 1er mars 2020 au titre :</a:t>
            </a:r>
          </a:p>
          <a:p>
            <a:pPr lvl="2"/>
            <a:r>
              <a:rPr lang="fr-FR" dirty="0"/>
              <a:t>Des aides de </a:t>
            </a:r>
            <a:r>
              <a:rPr lang="fr-FR" dirty="0" err="1"/>
              <a:t>minimis</a:t>
            </a:r>
            <a:r>
              <a:rPr lang="fr-FR" dirty="0"/>
              <a:t> pour les entreprises en difficulté au 31 décembre 2019 ;</a:t>
            </a:r>
          </a:p>
          <a:p>
            <a:pPr lvl="2"/>
            <a:r>
              <a:rPr lang="fr-FR" dirty="0"/>
              <a:t>Ou des aides perçues au titre du régime temporaire n° SA.56985 de soutien aux entreprises pour les autres entreprises. </a:t>
            </a:r>
          </a:p>
          <a:p>
            <a:pPr lvl="0"/>
            <a:endParaRPr lang="fr-FR" dirty="0"/>
          </a:p>
          <a:p>
            <a:pPr lvl="0"/>
            <a:r>
              <a:rPr lang="fr-FR" i="1" dirty="0"/>
              <a:t>N.B. : Pour la période de mars 2020 à décembre 2021, le montant des aides dites « temporaires », à savoir le total des versements du fonds de solidarité (volets 1, 2 et 2bis) et les exonérations de charges obtenues au titre des dispositions spécifiques « COVID-19 », ne peut pas excéder 1.800.000 € au niveau du groupe d’entreprises, ou de l’entreprise elle-même si elle ne fait pas partie d’un groupe.</a:t>
            </a:r>
          </a:p>
          <a:p>
            <a:pPr lvl="0"/>
            <a:r>
              <a:rPr lang="fr-FR" i="1" dirty="0"/>
              <a:t>Le formulaire de demande d’aide au titre du FSE comprend désormais une rubrique « aides temporaires » avec une case dédiée à cette information.</a:t>
            </a:r>
          </a:p>
          <a:p>
            <a:r>
              <a:rPr lang="fr-FR" dirty="0"/>
              <a:t> </a:t>
            </a:r>
          </a:p>
        </p:txBody>
      </p:sp>
      <p:sp>
        <p:nvSpPr>
          <p:cNvPr id="4" name="Espace réservé de l'image des diapositives 3">
            <a:extLst>
              <a:ext uri="{FF2B5EF4-FFF2-40B4-BE49-F238E27FC236}">
                <a16:creationId xmlns:a16="http://schemas.microsoft.com/office/drawing/2014/main" id="{B18DB9EB-4355-4263-A510-E60300DF9A7D}"/>
              </a:ext>
            </a:extLst>
          </p:cNvPr>
          <p:cNvSpPr>
            <a:spLocks noGrp="1" noRot="1" noChangeAspect="1"/>
          </p:cNvSpPr>
          <p:nvPr>
            <p:ph type="sldImg"/>
          </p:nvPr>
        </p:nvSpPr>
        <p:spPr/>
      </p:sp>
    </p:spTree>
    <p:extLst>
      <p:ext uri="{BB962C8B-B14F-4D97-AF65-F5344CB8AC3E}">
        <p14:creationId xmlns:p14="http://schemas.microsoft.com/office/powerpoint/2010/main" val="1082283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Ensuite, le CA de référence à prendre en compte pour calculer la perte de CA est : </a:t>
            </a:r>
          </a:p>
          <a:p>
            <a:pPr marL="171450" indent="-171450">
              <a:buFont typeface="Arial" panose="020B0604020202020204" pitchFamily="34" charset="0"/>
              <a:buChar char="•"/>
            </a:pPr>
            <a:r>
              <a:rPr lang="fr-FR" dirty="0"/>
              <a:t>Celui du même mois de l’année 2019 (soit mars 2019 pour l’aide de mars 2021,</a:t>
            </a:r>
            <a:br>
              <a:rPr lang="fr-FR" dirty="0"/>
            </a:br>
            <a:r>
              <a:rPr lang="fr-FR" dirty="0"/>
              <a:t>avril 2019 pour l’aide d’avril 2021 et mai 2019 pour l’aide de mai 2021) ;</a:t>
            </a:r>
          </a:p>
          <a:p>
            <a:pPr marL="171450" indent="-171450">
              <a:buFont typeface="Arial" panose="020B0604020202020204" pitchFamily="34" charset="0"/>
              <a:buChar char="•"/>
            </a:pPr>
            <a:r>
              <a:rPr lang="fr-FR" dirty="0"/>
              <a:t>Ou le CA mensuel moyen de l’année 2019. </a:t>
            </a:r>
          </a:p>
          <a:p>
            <a:endParaRPr lang="fr-FR" dirty="0"/>
          </a:p>
          <a:p>
            <a:r>
              <a:rPr lang="fr-FR" dirty="0"/>
              <a:t>Pour l’aide du mois d’avril 2021, le CA de référence sera obligatoirement celui de l’option retenue par l’entreprise lors de sa demande au titre du mois de</a:t>
            </a:r>
            <a:br>
              <a:rPr lang="fr-FR" dirty="0"/>
            </a:br>
            <a:r>
              <a:rPr lang="fr-FR" dirty="0"/>
              <a:t>février 2021 ou le cas échéant du mois de mars 2021 si aucune demande n'a été déposée au titre du mois de février 2021.</a:t>
            </a:r>
          </a:p>
          <a:p>
            <a:endParaRPr lang="fr-FR" dirty="0"/>
          </a:p>
          <a:p>
            <a:r>
              <a:rPr lang="fr-FR" dirty="0"/>
              <a:t>Pour l’aide du mois de mai 2021, le CA de référence sera obligatoirement celui de l’option retenue par l’entreprise lors de sa demande au titre du mois de</a:t>
            </a:r>
            <a:br>
              <a:rPr lang="fr-FR" dirty="0"/>
            </a:br>
            <a:r>
              <a:rPr lang="fr-FR" dirty="0"/>
              <a:t>février 2021, ou le cas échéant du mois de mars 2021 si aucune demande n'a été déposée au titre du mois de février 2021, ou le cas échéant du mois d'avril 2021 si aucune demande n'a été déposée au titre des mois de février et de mars 2021.</a:t>
            </a:r>
          </a:p>
          <a:p>
            <a:pPr lvl="0"/>
            <a:endParaRPr lang="fr-FR" dirty="0"/>
          </a:p>
          <a:p>
            <a:pPr lvl="0"/>
            <a:r>
              <a:rPr lang="fr-FR" b="1" dirty="0"/>
              <a:t>Qui est concerné ? </a:t>
            </a:r>
          </a:p>
          <a:p>
            <a:pPr lvl="0"/>
            <a:r>
              <a:rPr lang="fr-FR" dirty="0"/>
              <a:t>Les entreprises, personnes physiques et personnes morales, et les associations (soumises aux impôts commerciaux ou ayant au moins un salarié). </a:t>
            </a:r>
          </a:p>
          <a:p>
            <a:pPr lvl="0"/>
            <a:endParaRPr lang="fr-FR" dirty="0"/>
          </a:p>
          <a:p>
            <a:pPr lvl="0"/>
            <a:r>
              <a:rPr lang="fr-FR" b="1" dirty="0"/>
              <a:t>Quelle est la date d’entrée en vigueur ?</a:t>
            </a:r>
          </a:p>
          <a:p>
            <a:pPr marL="171450" indent="-171450">
              <a:buFont typeface="Arial" panose="020B0604020202020204" pitchFamily="34" charset="0"/>
              <a:buChar char="•"/>
            </a:pPr>
            <a:r>
              <a:rPr lang="fr-FR" dirty="0"/>
              <a:t>FSE au titre du mois d’avril 2021 : formulaire accessible depuis le 7 mai 2021 et demandes à déposer par voie dématérialisée jusqu’au 30 juin 2021 ;</a:t>
            </a:r>
          </a:p>
          <a:p>
            <a:pPr marL="171450" indent="-171450">
              <a:buFont typeface="Arial" panose="020B0604020202020204" pitchFamily="34" charset="0"/>
              <a:buChar char="•"/>
            </a:pPr>
            <a:r>
              <a:rPr lang="fr-FR" dirty="0"/>
              <a:t>FSE au titre du mois de mai 2021 : formulaire accessible à compter de début juin 2021 et demandes à déposer par voie dématérialisée jusqu’au</a:t>
            </a:r>
            <a:br>
              <a:rPr lang="fr-FR" dirty="0"/>
            </a:br>
            <a:r>
              <a:rPr lang="fr-FR" dirty="0"/>
              <a:t>31 juillet 2021.</a:t>
            </a:r>
          </a:p>
        </p:txBody>
      </p:sp>
      <p:sp>
        <p:nvSpPr>
          <p:cNvPr id="4" name="Espace réservé de l'image des diapositives 3">
            <a:extLst>
              <a:ext uri="{FF2B5EF4-FFF2-40B4-BE49-F238E27FC236}">
                <a16:creationId xmlns:a16="http://schemas.microsoft.com/office/drawing/2014/main" id="{C28CC3B1-9B07-4094-960E-4FB75A611DAF}"/>
              </a:ext>
            </a:extLst>
          </p:cNvPr>
          <p:cNvSpPr>
            <a:spLocks noGrp="1" noRot="1" noChangeAspect="1"/>
          </p:cNvSpPr>
          <p:nvPr>
            <p:ph type="sldImg"/>
          </p:nvPr>
        </p:nvSpPr>
        <p:spPr/>
      </p:sp>
    </p:spTree>
    <p:extLst>
      <p:ext uri="{BB962C8B-B14F-4D97-AF65-F5344CB8AC3E}">
        <p14:creationId xmlns:p14="http://schemas.microsoft.com/office/powerpoint/2010/main" val="363511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Une aide complémentaire dite « coûts fixes » a été instituée pour compenser le poids des charges fixes de certaines entreprises.</a:t>
            </a:r>
          </a:p>
          <a:p>
            <a:r>
              <a:rPr lang="fr-FR" dirty="0"/>
              <a:t> </a:t>
            </a:r>
          </a:p>
          <a:p>
            <a:r>
              <a:rPr lang="fr-FR" dirty="0"/>
              <a:t>Pour bénéficier de l’aide, les entreprises concernées doivent notamment :</a:t>
            </a:r>
          </a:p>
          <a:p>
            <a:pPr marL="171450" indent="-171450">
              <a:buFont typeface="Arial" panose="020B0604020202020204" pitchFamily="34" charset="0"/>
              <a:buChar char="•"/>
            </a:pPr>
            <a:r>
              <a:rPr lang="fr-FR" dirty="0"/>
              <a:t>Justifier d’une perte d’au moins 50 % de CA sur chaque période éligible et avoir perçu le FSE au cours de l’un des deux mois au moins de la période éligible ;</a:t>
            </a:r>
          </a:p>
          <a:p>
            <a:pPr marL="171450" indent="-171450">
              <a:buFont typeface="Arial" panose="020B0604020202020204" pitchFamily="34" charset="0"/>
              <a:buChar char="•"/>
            </a:pPr>
            <a:r>
              <a:rPr lang="fr-FR" dirty="0"/>
              <a:t>Et avoir un EBE négatif sur la période éligible. </a:t>
            </a:r>
          </a:p>
          <a:p>
            <a:pPr lvl="0"/>
            <a:endParaRPr lang="fr-FR" dirty="0"/>
          </a:p>
          <a:p>
            <a:pPr lvl="0"/>
            <a:r>
              <a:rPr lang="fr-FR" i="1" dirty="0"/>
              <a:t>N.B. : La période éligible s’entend de la période de deux mois pour laquelle l’aide est demandée soit : janvier-février 2021, mars-avril 2021 et</a:t>
            </a:r>
            <a:br>
              <a:rPr lang="fr-FR" i="1" dirty="0"/>
            </a:br>
            <a:r>
              <a:rPr lang="fr-FR" i="1" dirty="0"/>
              <a:t>mai-juin 2021.</a:t>
            </a:r>
          </a:p>
          <a:p>
            <a:r>
              <a:rPr lang="fr-FR" dirty="0"/>
              <a:t> </a:t>
            </a:r>
          </a:p>
          <a:p>
            <a:r>
              <a:rPr lang="fr-FR" dirty="0"/>
              <a:t>Certaines entreprises ne sont pas éligibles à l’aide, faute de remplir les critères sur la période bimestrielle.</a:t>
            </a:r>
          </a:p>
          <a:p>
            <a:r>
              <a:rPr lang="fr-FR" dirty="0"/>
              <a:t> </a:t>
            </a:r>
          </a:p>
          <a:p>
            <a:r>
              <a:rPr lang="fr-FR" dirty="0"/>
              <a:t>Enfin, l’aide « coûts fixes » concerne :</a:t>
            </a:r>
          </a:p>
          <a:p>
            <a:pPr marL="171450" indent="-171450">
              <a:buFont typeface="Arial" panose="020B0604020202020204" pitchFamily="34" charset="0"/>
              <a:buChar char="•"/>
            </a:pPr>
            <a:r>
              <a:rPr lang="fr-FR" dirty="0"/>
              <a:t>Les entreprises réalisant plus de 1 M€ de CA mensuel (ou 12 M€ de CA annuel) et remplissant certaines conditions ;</a:t>
            </a:r>
          </a:p>
          <a:p>
            <a:pPr marL="171450" indent="-171450">
              <a:buFont typeface="Arial" panose="020B0604020202020204" pitchFamily="34" charset="0"/>
              <a:buChar char="•"/>
            </a:pPr>
            <a:r>
              <a:rPr lang="fr-FR" dirty="0"/>
              <a:t>Ou, sans condition de CA, les entreprises appartenant à l’un des secteurs suivants : hôtel, restauration traditionnelle et résidences de tourisme des stations de montagne, salles de sport, salles de loisir intérieurs (salle d’escalade, bowling, etc.), etc. </a:t>
            </a:r>
          </a:p>
          <a:p>
            <a:endParaRPr lang="fr-FR" dirty="0"/>
          </a:p>
        </p:txBody>
      </p:sp>
      <p:sp>
        <p:nvSpPr>
          <p:cNvPr id="4" name="Espace réservé de l'image des diapositives 3">
            <a:extLst>
              <a:ext uri="{FF2B5EF4-FFF2-40B4-BE49-F238E27FC236}">
                <a16:creationId xmlns:a16="http://schemas.microsoft.com/office/drawing/2014/main" id="{A8A80B24-2B18-48B0-92D6-116BF1B40FF9}"/>
              </a:ext>
            </a:extLst>
          </p:cNvPr>
          <p:cNvSpPr>
            <a:spLocks noGrp="1" noRot="1" noChangeAspect="1"/>
          </p:cNvSpPr>
          <p:nvPr>
            <p:ph type="sldImg"/>
          </p:nvPr>
        </p:nvSpPr>
        <p:spPr/>
      </p:sp>
    </p:spTree>
    <p:extLst>
      <p:ext uri="{BB962C8B-B14F-4D97-AF65-F5344CB8AC3E}">
        <p14:creationId xmlns:p14="http://schemas.microsoft.com/office/powerpoint/2010/main" val="297671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23289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Des modifications sont apportées au dispositif initial, appelé aide « coûts fixes » originale.</a:t>
            </a:r>
          </a:p>
          <a:p>
            <a:r>
              <a:rPr lang="fr-FR" dirty="0"/>
              <a:t> </a:t>
            </a:r>
          </a:p>
          <a:p>
            <a:r>
              <a:rPr lang="fr-FR" dirty="0"/>
              <a:t>À compter de la deuxième période éligible, soit mars 2021, les entreprises bénéficient d’une option pour apprécier les critères d'éligibilité. En effet, l’appréciation peut se faire :</a:t>
            </a:r>
          </a:p>
          <a:p>
            <a:pPr marL="171450" indent="-171450">
              <a:buFont typeface="Arial" panose="020B0604020202020204" pitchFamily="34" charset="0"/>
              <a:buChar char="•"/>
            </a:pPr>
            <a:r>
              <a:rPr lang="fr-FR" dirty="0"/>
              <a:t>De manière bimestrielle (méthode existante) ;</a:t>
            </a:r>
          </a:p>
          <a:p>
            <a:pPr marL="171450" indent="-171450">
              <a:buFont typeface="Arial" panose="020B0604020202020204" pitchFamily="34" charset="0"/>
              <a:buChar char="•"/>
            </a:pPr>
            <a:r>
              <a:rPr lang="fr-FR" dirty="0"/>
              <a:t>Ou de manière mensuelle (méthode nouvelle). </a:t>
            </a:r>
          </a:p>
          <a:p>
            <a:r>
              <a:rPr lang="fr-FR" dirty="0"/>
              <a:t> </a:t>
            </a:r>
          </a:p>
          <a:p>
            <a:r>
              <a:rPr lang="fr-FR" dirty="0"/>
              <a:t>Autrement dit, les conditions de perte de 50 % de CA au cours de la période éligible sont maintenues, mais elles peuvent être appréciées soit mensuellement soit </a:t>
            </a:r>
            <a:r>
              <a:rPr lang="fr-FR" dirty="0" err="1"/>
              <a:t>bimestriellement</a:t>
            </a:r>
            <a:r>
              <a:rPr lang="fr-FR" dirty="0"/>
              <a:t>. </a:t>
            </a:r>
          </a:p>
          <a:p>
            <a:r>
              <a:rPr lang="fr-FR" dirty="0"/>
              <a:t> </a:t>
            </a:r>
          </a:p>
          <a:p>
            <a:r>
              <a:rPr lang="fr-FR" dirty="0"/>
              <a:t>Il en va de même de l'EBE « coûts fixes » négatif, dont les conditions de perte sont analysées, au choix, au niveau du mois calendaire ou de la période éligible bimestrielle. </a:t>
            </a:r>
          </a:p>
          <a:p>
            <a:r>
              <a:rPr lang="fr-FR" dirty="0"/>
              <a:t> </a:t>
            </a:r>
          </a:p>
          <a:p>
            <a:r>
              <a:rPr lang="fr-FR" dirty="0"/>
              <a:t>Enfin, la liste des secteurs pour lesquels il n’est pas nécessaire de justifier d’un CA de référence est étendue aux secteurs suivants :</a:t>
            </a:r>
          </a:p>
          <a:p>
            <a:pPr marL="171450" indent="-171450">
              <a:buFont typeface="Arial" panose="020B0604020202020204" pitchFamily="34" charset="0"/>
              <a:buChar char="•"/>
            </a:pPr>
            <a:r>
              <a:rPr lang="fr-FR" dirty="0"/>
              <a:t>Location et location-bail d'articles de loisirs et de sport ou du commerce de détail d'articles de sport en magasin spécialisé lorsqu'au moins 50 % du chiffre d'affaires est réalisé dans la vente au détail de skis et de chaussures de ski ;</a:t>
            </a:r>
          </a:p>
          <a:p>
            <a:pPr marL="171450" indent="-171450">
              <a:buFont typeface="Arial" panose="020B0604020202020204" pitchFamily="34" charset="0"/>
              <a:buChar char="•"/>
            </a:pPr>
            <a:r>
              <a:rPr lang="fr-FR" dirty="0"/>
              <a:t>Discothèques et établissements similaires remplissant certaines conditions.</a:t>
            </a:r>
          </a:p>
        </p:txBody>
      </p:sp>
      <p:sp>
        <p:nvSpPr>
          <p:cNvPr id="4" name="Espace réservé de l'image des diapositives 3">
            <a:extLst>
              <a:ext uri="{FF2B5EF4-FFF2-40B4-BE49-F238E27FC236}">
                <a16:creationId xmlns:a16="http://schemas.microsoft.com/office/drawing/2014/main" id="{4811A2F0-C60E-4571-88D5-0925EE3C53DD}"/>
              </a:ext>
            </a:extLst>
          </p:cNvPr>
          <p:cNvSpPr>
            <a:spLocks noGrp="1" noRot="1" noChangeAspect="1"/>
          </p:cNvSpPr>
          <p:nvPr>
            <p:ph type="sldImg"/>
          </p:nvPr>
        </p:nvSpPr>
        <p:spPr/>
      </p:sp>
    </p:spTree>
    <p:extLst>
      <p:ext uri="{BB962C8B-B14F-4D97-AF65-F5344CB8AC3E}">
        <p14:creationId xmlns:p14="http://schemas.microsoft.com/office/powerpoint/2010/main" val="1888756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a:bodyPr>
          <a:lstStyle/>
          <a:p>
            <a:r>
              <a:rPr lang="fr-FR" dirty="0"/>
              <a:t>Les entreprises doivent déposer leur demande par voie dématérialisée sur leur espace professionnel sur le site impots.gouv.fr </a:t>
            </a:r>
          </a:p>
          <a:p>
            <a:r>
              <a:rPr lang="fr-FR" dirty="0"/>
              <a:t> </a:t>
            </a:r>
          </a:p>
          <a:p>
            <a:r>
              <a:rPr lang="fr-FR" dirty="0"/>
              <a:t>Quelle que soit l’option retenue (méthode mensuelle ou bimestrielle), le dépôt n’est possible qu’à l’issue des périodes bimestrielles (mars/avril et mai/juin). </a:t>
            </a:r>
          </a:p>
          <a:p>
            <a:r>
              <a:rPr lang="fr-FR" dirty="0"/>
              <a:t> </a:t>
            </a:r>
          </a:p>
          <a:p>
            <a:r>
              <a:rPr lang="fr-FR" dirty="0"/>
              <a:t>En complément de la demande, les documents suivants sont à fournir :</a:t>
            </a:r>
          </a:p>
          <a:p>
            <a:pPr marL="171450" indent="-171450">
              <a:buFont typeface="Arial" panose="020B0604020202020204" pitchFamily="34" charset="0"/>
              <a:buChar char="•"/>
            </a:pPr>
            <a:r>
              <a:rPr lang="fr-FR" dirty="0"/>
              <a:t>Une attestation d’un expert-comptable, tiers de confiance ;</a:t>
            </a:r>
          </a:p>
          <a:p>
            <a:pPr lvl="0"/>
            <a:r>
              <a:rPr lang="fr-FR" i="1" dirty="0"/>
              <a:t>N.B. : Les entreprises dont les comptes sont audités par un CAC peuvent désormais opter pour une autre méthode avec double attestation : attestation établie par l'entreprise (très proche de celle faite par l'expert-comptable) et attestation du CAC confirmant que l'attestation de l'entreprise est conforme à ce qu'il a constaté et vérifié.</a:t>
            </a:r>
          </a:p>
          <a:p>
            <a:pPr marL="171450" indent="-171450">
              <a:buFont typeface="Arial" panose="020B0604020202020204" pitchFamily="34" charset="0"/>
              <a:buChar char="•"/>
            </a:pPr>
            <a:r>
              <a:rPr lang="fr-FR" dirty="0"/>
              <a:t>La balance générale 2021 pour la période éligible et la balance générale 2019 pour la période de référence ;</a:t>
            </a:r>
          </a:p>
          <a:p>
            <a:pPr marL="171450" indent="-171450">
              <a:buFont typeface="Arial" panose="020B0604020202020204" pitchFamily="34" charset="0"/>
              <a:buChar char="•"/>
            </a:pPr>
            <a:r>
              <a:rPr lang="fr-FR" dirty="0"/>
              <a:t>Le calcul de l’EBE « coûts fixes » ;</a:t>
            </a:r>
          </a:p>
          <a:p>
            <a:pPr marL="171450" indent="-171450">
              <a:buFont typeface="Arial" panose="020B0604020202020204" pitchFamily="34" charset="0"/>
              <a:buChar char="•"/>
            </a:pPr>
            <a:r>
              <a:rPr lang="fr-FR" dirty="0"/>
              <a:t>Le cas échéant pour les entreprises exerçant leur activité principale dans la location et la location-bail d’articles de loisirs et de sport ou du commerce de détail d’articles de sport en magasin spécialisé, une attestation de l’expert-comptable, tiers de confiance, confirmant que l’entreprise réalise au moins </a:t>
            </a:r>
            <a:br>
              <a:rPr lang="fr-FR" dirty="0"/>
            </a:br>
            <a:r>
              <a:rPr lang="fr-FR" dirty="0"/>
              <a:t>50 % du CA dans la vente au détail de skis et de chaussures de ski. </a:t>
            </a:r>
          </a:p>
          <a:p>
            <a:endParaRPr lang="fr-FR" dirty="0"/>
          </a:p>
          <a:p>
            <a:r>
              <a:rPr lang="fr-FR" b="1" dirty="0"/>
              <a:t>Quelle est la date d’entrée en vigueur ?</a:t>
            </a:r>
          </a:p>
          <a:p>
            <a:pPr lvl="0"/>
            <a:r>
              <a:rPr lang="fr-FR" dirty="0"/>
              <a:t>Dépôt des demandes par voie dématérialisée depuis le 31 mars 2021.</a:t>
            </a:r>
          </a:p>
        </p:txBody>
      </p:sp>
      <p:sp>
        <p:nvSpPr>
          <p:cNvPr id="4" name="Espace réservé de l'image des diapositives 3">
            <a:extLst>
              <a:ext uri="{FF2B5EF4-FFF2-40B4-BE49-F238E27FC236}">
                <a16:creationId xmlns:a16="http://schemas.microsoft.com/office/drawing/2014/main" id="{6EDA1534-C65C-4ACC-9ADE-10795C122C96}"/>
              </a:ext>
            </a:extLst>
          </p:cNvPr>
          <p:cNvSpPr>
            <a:spLocks noGrp="1" noRot="1" noChangeAspect="1"/>
          </p:cNvSpPr>
          <p:nvPr>
            <p:ph type="sldImg"/>
          </p:nvPr>
        </p:nvSpPr>
        <p:spPr/>
      </p:sp>
    </p:spTree>
    <p:extLst>
      <p:ext uri="{BB962C8B-B14F-4D97-AF65-F5344CB8AC3E}">
        <p14:creationId xmlns:p14="http://schemas.microsoft.com/office/powerpoint/2010/main" val="171085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Une aide complémentaire dite « coûts fixes » a été instituée pour compenser le poids des charges fixes de certaines entreprises.</a:t>
            </a:r>
          </a:p>
        </p:txBody>
      </p:sp>
      <p:sp>
        <p:nvSpPr>
          <p:cNvPr id="5" name="Espace réservé de l'image des diapositives 4">
            <a:extLst>
              <a:ext uri="{FF2B5EF4-FFF2-40B4-BE49-F238E27FC236}">
                <a16:creationId xmlns:a16="http://schemas.microsoft.com/office/drawing/2014/main" id="{BDB361AF-6F20-4B64-B9B5-63AF93E94D29}"/>
              </a:ext>
            </a:extLst>
          </p:cNvPr>
          <p:cNvSpPr>
            <a:spLocks noGrp="1" noRot="1" noChangeAspect="1"/>
          </p:cNvSpPr>
          <p:nvPr>
            <p:ph type="sldImg"/>
          </p:nvPr>
        </p:nvSpPr>
        <p:spPr/>
      </p:sp>
    </p:spTree>
    <p:extLst>
      <p:ext uri="{BB962C8B-B14F-4D97-AF65-F5344CB8AC3E}">
        <p14:creationId xmlns:p14="http://schemas.microsoft.com/office/powerpoint/2010/main" val="331382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Une nouvelle aide complémentaire « coûts fixes » est mise en place : l’aide coûts fixes « saisonnalité ». </a:t>
            </a:r>
          </a:p>
          <a:p>
            <a:r>
              <a:rPr lang="fr-FR" dirty="0"/>
              <a:t> </a:t>
            </a:r>
          </a:p>
          <a:p>
            <a:r>
              <a:rPr lang="fr-FR" dirty="0"/>
              <a:t>Les entreprises éligibles peuvent bénéficier d’une aide « coûts fixes » au titre d’une période semestrielle, allant du 1</a:t>
            </a:r>
            <a:r>
              <a:rPr lang="fr-FR" baseline="30000" dirty="0"/>
              <a:t>er</a:t>
            </a:r>
            <a:r>
              <a:rPr lang="fr-FR" dirty="0"/>
              <a:t> janvier 2021 au 30 juin 2021.</a:t>
            </a:r>
          </a:p>
          <a:p>
            <a:r>
              <a:rPr lang="fr-FR" dirty="0"/>
              <a:t> </a:t>
            </a:r>
          </a:p>
          <a:p>
            <a:r>
              <a:rPr lang="fr-FR" dirty="0"/>
              <a:t>Pour être éligibles, elles doivent :</a:t>
            </a:r>
          </a:p>
          <a:p>
            <a:pPr marL="133388" indent="-133388">
              <a:buFont typeface="Arial" panose="020B0604020202020204" pitchFamily="34" charset="0"/>
              <a:buChar char="•"/>
            </a:pPr>
            <a:r>
              <a:rPr lang="fr-FR" dirty="0"/>
              <a:t>Avoir bénéficié au moins une fois du FSE au titre d’un mois compris dans la période semestrielle ;</a:t>
            </a:r>
          </a:p>
          <a:p>
            <a:pPr marL="133388" indent="-133388">
              <a:buFont typeface="Arial" panose="020B0604020202020204" pitchFamily="34" charset="0"/>
              <a:buChar char="•"/>
            </a:pPr>
            <a:r>
              <a:rPr lang="fr-FR" dirty="0"/>
              <a:t>Avoir subi une perte de CA d’au moins 50 % durant la période semestrielle (par rapport à la même période en 2019) ;</a:t>
            </a:r>
          </a:p>
          <a:p>
            <a:pPr marL="133388" indent="-133388">
              <a:buFont typeface="Arial" panose="020B0604020202020204" pitchFamily="34" charset="0"/>
              <a:buChar char="•"/>
            </a:pPr>
            <a:r>
              <a:rPr lang="fr-FR" dirty="0"/>
              <a:t>Avoir réalisé, pendant au moins un mois au cours du premier semestre de 2019, un chiffre d'affaires mensuel inférieur à 5 % du chiffre d'affaires annuel 2019 ;</a:t>
            </a:r>
          </a:p>
          <a:p>
            <a:pPr marL="133388" indent="-133388">
              <a:buFont typeface="Arial" panose="020B0604020202020204" pitchFamily="34" charset="0"/>
              <a:buChar char="•"/>
            </a:pPr>
            <a:r>
              <a:rPr lang="fr-FR" dirty="0"/>
              <a:t>Avoir été créées avant le 1</a:t>
            </a:r>
            <a:r>
              <a:rPr lang="fr-FR" baseline="30000" dirty="0"/>
              <a:t>er</a:t>
            </a:r>
            <a:r>
              <a:rPr lang="fr-FR" dirty="0"/>
              <a:t> janvier 2019 ;</a:t>
            </a:r>
          </a:p>
          <a:p>
            <a:pPr marL="133388" indent="-133388">
              <a:buFont typeface="Arial" panose="020B0604020202020204" pitchFamily="34" charset="0"/>
              <a:buChar char="•"/>
            </a:pPr>
            <a:r>
              <a:rPr lang="fr-FR" dirty="0"/>
              <a:t>Avoir un EBE « coûts fixes » négatif sur la période semestrielle. </a:t>
            </a:r>
          </a:p>
          <a:p>
            <a:pPr marL="133388" indent="-133388">
              <a:buFont typeface="Arial" panose="020B0604020202020204" pitchFamily="34" charset="0"/>
              <a:buChar char="•"/>
            </a:pPr>
            <a:endParaRPr lang="fr-FR" dirty="0"/>
          </a:p>
        </p:txBody>
      </p:sp>
      <p:sp>
        <p:nvSpPr>
          <p:cNvPr id="5" name="Espace réservé de l'image des diapositives 4">
            <a:extLst>
              <a:ext uri="{FF2B5EF4-FFF2-40B4-BE49-F238E27FC236}">
                <a16:creationId xmlns:a16="http://schemas.microsoft.com/office/drawing/2014/main" id="{CE031A7C-DDAA-4111-8640-33EE0D876DFE}"/>
              </a:ext>
            </a:extLst>
          </p:cNvPr>
          <p:cNvSpPr>
            <a:spLocks noGrp="1" noRot="1" noChangeAspect="1"/>
          </p:cNvSpPr>
          <p:nvPr>
            <p:ph type="sldImg"/>
          </p:nvPr>
        </p:nvSpPr>
        <p:spPr/>
      </p:sp>
    </p:spTree>
    <p:extLst>
      <p:ext uri="{BB962C8B-B14F-4D97-AF65-F5344CB8AC3E}">
        <p14:creationId xmlns:p14="http://schemas.microsoft.com/office/powerpoint/2010/main" val="2334382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En outre, elles doivent :</a:t>
            </a:r>
          </a:p>
          <a:p>
            <a:pPr marL="133388" indent="-133388">
              <a:buFont typeface="Arial" panose="020B0604020202020204" pitchFamily="34" charset="0"/>
              <a:buChar char="•"/>
            </a:pPr>
            <a:r>
              <a:rPr lang="fr-FR" dirty="0"/>
              <a:t>Justifier, pour au moins un des mois calendaires de la période semestrielle, d'un CA mensuel de référence supérieur à un 1 M€ ou d'un CA annuel pour 2019 supérieur à 12 M€ (au niveau de l’entreprise ou du groupe) ;</a:t>
            </a:r>
          </a:p>
          <a:p>
            <a:pPr marL="133388" indent="-133388">
              <a:buFont typeface="Arial" panose="020B0604020202020204" pitchFamily="34" charset="0"/>
              <a:buChar char="•"/>
            </a:pPr>
            <a:r>
              <a:rPr lang="fr-FR" dirty="0"/>
              <a:t>Et soit :</a:t>
            </a:r>
          </a:p>
          <a:p>
            <a:pPr marL="412515" lvl="2" indent="-133388">
              <a:buFont typeface="Wingdings" pitchFamily="2" charset="2"/>
              <a:buChar char="§"/>
            </a:pPr>
            <a:r>
              <a:rPr lang="fr-FR" dirty="0"/>
              <a:t>Avoir fait l’objet d’une interdiction d'accueil du public au cours d'au moins un mois calendaire de la période semestrielle éligible ;</a:t>
            </a:r>
          </a:p>
          <a:p>
            <a:pPr marL="412515" lvl="2" indent="-133388">
              <a:buFont typeface="Wingdings" pitchFamily="2" charset="2"/>
              <a:buChar char="§"/>
            </a:pPr>
            <a:r>
              <a:rPr lang="fr-FR" dirty="0"/>
              <a:t>Ou exercer leur activité principale dans un secteur mentionné à l'annexe 1 ou à l'annexe 2 du décret du 30 mars 2020 dans sa rédaction en vigueur au 12 avril 2021 ;</a:t>
            </a:r>
          </a:p>
          <a:p>
            <a:pPr marL="412515" lvl="2" indent="-133388">
              <a:buFont typeface="Wingdings" pitchFamily="2" charset="2"/>
              <a:buChar char="§"/>
            </a:pPr>
            <a:r>
              <a:rPr lang="fr-FR" dirty="0"/>
              <a:t>Ou exercer leur activité principale dans le commerce de détail, à l'exception des automobiles et des motocycles, ou la location de biens immobiliers résidentiels, et être domiciliées dans une commune de montagne ;</a:t>
            </a:r>
          </a:p>
          <a:p>
            <a:r>
              <a:rPr lang="fr-FR" sz="900" dirty="0"/>
              <a:t> </a:t>
            </a:r>
          </a:p>
        </p:txBody>
      </p:sp>
      <p:sp>
        <p:nvSpPr>
          <p:cNvPr id="5" name="Espace réservé de l'image des diapositives 4">
            <a:extLst>
              <a:ext uri="{FF2B5EF4-FFF2-40B4-BE49-F238E27FC236}">
                <a16:creationId xmlns:a16="http://schemas.microsoft.com/office/drawing/2014/main" id="{CE031A7C-DDAA-4111-8640-33EE0D876DFE}"/>
              </a:ext>
            </a:extLst>
          </p:cNvPr>
          <p:cNvSpPr>
            <a:spLocks noGrp="1" noRot="1" noChangeAspect="1"/>
          </p:cNvSpPr>
          <p:nvPr>
            <p:ph type="sldImg"/>
          </p:nvPr>
        </p:nvSpPr>
        <p:spPr/>
      </p:sp>
    </p:spTree>
    <p:extLst>
      <p:ext uri="{BB962C8B-B14F-4D97-AF65-F5344CB8AC3E}">
        <p14:creationId xmlns:p14="http://schemas.microsoft.com/office/powerpoint/2010/main" val="1032831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marL="133388" indent="-133388">
              <a:buFont typeface="Arial" panose="020B0604020202020204" pitchFamily="34" charset="0"/>
              <a:buChar char="•"/>
            </a:pPr>
            <a:r>
              <a:rPr lang="fr-FR" dirty="0"/>
              <a:t>Ou exercer leur activité principale dans l’un des secteurs suivants : </a:t>
            </a:r>
          </a:p>
          <a:p>
            <a:pPr marL="412515" lvl="2" indent="-133388">
              <a:buFont typeface="Wingdings" pitchFamily="2" charset="2"/>
              <a:buChar char="§"/>
            </a:pPr>
            <a:r>
              <a:rPr lang="fr-FR" dirty="0"/>
              <a:t>Hôtel, restauration traditionnelle et résidences de tourisme des stations de montagne ;</a:t>
            </a:r>
          </a:p>
          <a:p>
            <a:pPr marL="412515" lvl="2" indent="-133388">
              <a:buFont typeface="Wingdings" pitchFamily="2" charset="2"/>
              <a:buChar char="§"/>
            </a:pPr>
            <a:r>
              <a:rPr lang="fr-FR" dirty="0"/>
              <a:t>Salles de sport, salles de loisir intérieurs (salle d’escalade, bowling, etc.) ;</a:t>
            </a:r>
          </a:p>
          <a:p>
            <a:pPr marL="412515" lvl="2" indent="-133388">
              <a:buFont typeface="Wingdings" pitchFamily="2" charset="2"/>
              <a:buChar char="§"/>
            </a:pPr>
            <a:r>
              <a:rPr lang="fr-FR" dirty="0"/>
              <a:t>Jardins zoologiques ;</a:t>
            </a:r>
          </a:p>
          <a:p>
            <a:pPr marL="412515" lvl="2" indent="-133388">
              <a:buFont typeface="Wingdings" pitchFamily="2" charset="2"/>
              <a:buChar char="§"/>
            </a:pPr>
            <a:r>
              <a:rPr lang="fr-FR" dirty="0"/>
              <a:t>Établissements de thermalisme ;</a:t>
            </a:r>
          </a:p>
          <a:p>
            <a:pPr marL="412515" lvl="2" indent="-133388">
              <a:buFont typeface="Wingdings" pitchFamily="2" charset="2"/>
              <a:buChar char="§"/>
            </a:pPr>
            <a:r>
              <a:rPr lang="fr-FR" dirty="0"/>
              <a:t>Parcs d’attractions et parcs à thèmes ;</a:t>
            </a:r>
          </a:p>
          <a:p>
            <a:pPr marL="412515" lvl="2" indent="-133388">
              <a:buFont typeface="Wingdings" pitchFamily="2" charset="2"/>
              <a:buChar char="§"/>
            </a:pPr>
            <a:r>
              <a:rPr lang="fr-FR" dirty="0"/>
              <a:t>Location et location-bail d'articles de loisirs et de sport ou du commerce de détail d'articles de sport en magasin spécialisé lorsqu'au moins 50 % du chiffre d'affaires est réalisé dans la vente au détail de skis et de chaussures de ski ;</a:t>
            </a:r>
          </a:p>
          <a:p>
            <a:pPr marL="412515" lvl="2" indent="-133388">
              <a:buFont typeface="Wingdings" pitchFamily="2" charset="2"/>
              <a:buChar char="§"/>
            </a:pPr>
            <a:r>
              <a:rPr lang="fr-FR" dirty="0"/>
              <a:t>Discothèques et établissements similaires remplissant certaines conditions.</a:t>
            </a:r>
          </a:p>
        </p:txBody>
      </p:sp>
      <p:sp>
        <p:nvSpPr>
          <p:cNvPr id="5" name="Espace réservé de l'image des diapositives 4">
            <a:extLst>
              <a:ext uri="{FF2B5EF4-FFF2-40B4-BE49-F238E27FC236}">
                <a16:creationId xmlns:a16="http://schemas.microsoft.com/office/drawing/2014/main" id="{CE031A7C-DDAA-4111-8640-33EE0D876DFE}"/>
              </a:ext>
            </a:extLst>
          </p:cNvPr>
          <p:cNvSpPr>
            <a:spLocks noGrp="1" noRot="1" noChangeAspect="1"/>
          </p:cNvSpPr>
          <p:nvPr>
            <p:ph type="sldImg"/>
          </p:nvPr>
        </p:nvSpPr>
        <p:spPr/>
      </p:sp>
    </p:spTree>
    <p:extLst>
      <p:ext uri="{BB962C8B-B14F-4D97-AF65-F5344CB8AC3E}">
        <p14:creationId xmlns:p14="http://schemas.microsoft.com/office/powerpoint/2010/main" val="1672796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Le montant de l’aide « coûts fixes » saisonnalité s’élève à :</a:t>
            </a:r>
          </a:p>
          <a:p>
            <a:pPr marL="171450" indent="-171450">
              <a:buFont typeface="Arial" panose="020B0604020202020204" pitchFamily="34" charset="0"/>
              <a:buChar char="•"/>
            </a:pPr>
            <a:r>
              <a:rPr lang="fr-FR" dirty="0"/>
              <a:t>70 % de l’EBE « coûts fixes » négatif constaté au cours de la période semestrielle ;</a:t>
            </a:r>
          </a:p>
          <a:p>
            <a:pPr marL="171450" indent="-171450">
              <a:buFont typeface="Arial" panose="020B0604020202020204" pitchFamily="34" charset="0"/>
              <a:buChar char="•"/>
            </a:pPr>
            <a:r>
              <a:rPr lang="fr-FR" dirty="0"/>
              <a:t>90 % pour les petites entreprises.</a:t>
            </a:r>
          </a:p>
          <a:p>
            <a:pPr lvl="0"/>
            <a:r>
              <a:rPr lang="fr-FR" i="1" dirty="0"/>
              <a:t>N.B. : Une petite entreprise est définie comme une entreprise employant moins de 50 personnes et dont le chiffre d'affaires annuel ou le total du bilan annuel n'excède pas 10 M€.</a:t>
            </a:r>
          </a:p>
          <a:p>
            <a:r>
              <a:rPr lang="fr-FR" dirty="0"/>
              <a:t> </a:t>
            </a:r>
          </a:p>
          <a:p>
            <a:r>
              <a:rPr lang="fr-FR" dirty="0"/>
              <a:t>L’aide « coûts fixes » saisonnalité n’est pas cumulable avec l’aide « coûts fixes » originale. Ainsi, si l’entreprise a déjà bénéficié de l’aide « coûts fixes » originale pour une ou deux périodes éligibles lorsqu’elle fait sa demande au titre de la période semestrielle, le montant de l’aide « coûts fixes » déjà versé sera déduit du montant de l’aide « coûts fixes » saisonnalité. </a:t>
            </a:r>
          </a:p>
          <a:p>
            <a:pPr lvl="0"/>
            <a:endParaRPr lang="fr-FR" dirty="0"/>
          </a:p>
          <a:p>
            <a:r>
              <a:rPr lang="fr-FR" dirty="0"/>
              <a:t>Les entreprises doivent déposer leur demande par voie dématérialisée sur leur espace professionnel sur le site impots.gouv.fr. L’aide « coûts fixes » saisonnalité est déposée une seule fois par l’entreprise, entre le 1er juillet 2021 et le 15 août 2021. En complément de la demande, les documents suivants sont à fournir :</a:t>
            </a:r>
          </a:p>
          <a:p>
            <a:pPr marL="171450" indent="-171450">
              <a:buFont typeface="Arial" panose="020B0604020202020204" pitchFamily="34" charset="0"/>
              <a:buChar char="•"/>
            </a:pPr>
            <a:r>
              <a:rPr lang="fr-FR" dirty="0"/>
              <a:t>Une attestation d’un expert-comptable, tiers de confiance. </a:t>
            </a:r>
          </a:p>
          <a:p>
            <a:pPr marL="171450" indent="-171450">
              <a:buFont typeface="Arial" panose="020B0604020202020204" pitchFamily="34" charset="0"/>
              <a:buChar char="•"/>
            </a:pPr>
            <a:r>
              <a:rPr lang="fr-FR" dirty="0"/>
              <a:t>La balance générale 2021 pour la période éligible et la balance générale 2019 pour la période de référence ; </a:t>
            </a:r>
          </a:p>
          <a:p>
            <a:pPr marL="171450" indent="-171450">
              <a:buFont typeface="Arial" panose="020B0604020202020204" pitchFamily="34" charset="0"/>
              <a:buChar char="•"/>
            </a:pPr>
            <a:r>
              <a:rPr lang="fr-FR" dirty="0"/>
              <a:t>La fiche de calcul de l’EBE coûts fixes sur la période semestrielle ;</a:t>
            </a:r>
          </a:p>
          <a:p>
            <a:pPr marL="171450" indent="-171450">
              <a:buFont typeface="Arial" panose="020B0604020202020204" pitchFamily="34" charset="0"/>
              <a:buChar char="•"/>
            </a:pPr>
            <a:r>
              <a:rPr lang="fr-FR" dirty="0"/>
              <a:t>Le cas échéant pour les entreprises exerçant leur activité principale dans la location et la location-bail d’articles de loisirs et de sport ou du commerce de détail d’articles de sport en magasin spécialisé, une attestation de l’expert-comptable, tiers de confiance, confirmant que l’entreprise réalise au moins </a:t>
            </a:r>
            <a:br>
              <a:rPr lang="fr-FR" dirty="0"/>
            </a:br>
            <a:r>
              <a:rPr lang="fr-FR" dirty="0"/>
              <a:t>50 % du CA dans la vente au détail de skis et de chaussures de ski ;</a:t>
            </a:r>
          </a:p>
          <a:p>
            <a:pPr marL="171450" indent="-171450">
              <a:buFont typeface="Arial" panose="020B0604020202020204" pitchFamily="34" charset="0"/>
              <a:buChar char="•"/>
            </a:pPr>
            <a:r>
              <a:rPr lang="fr-FR" dirty="0"/>
              <a:t>Le cas échéant, le ou les numéros de formulaires des aides perçues au titre de l’aide « coûts fixes » originale au titre des période éligibles 1 et/ou 2.</a:t>
            </a:r>
          </a:p>
        </p:txBody>
      </p:sp>
      <p:sp>
        <p:nvSpPr>
          <p:cNvPr id="4" name="Espace réservé de l'image des diapositives 3">
            <a:extLst>
              <a:ext uri="{FF2B5EF4-FFF2-40B4-BE49-F238E27FC236}">
                <a16:creationId xmlns:a16="http://schemas.microsoft.com/office/drawing/2014/main" id="{8F4D6B48-B8BE-475E-AD54-58F6E8A98055}"/>
              </a:ext>
            </a:extLst>
          </p:cNvPr>
          <p:cNvSpPr>
            <a:spLocks noGrp="1" noRot="1" noChangeAspect="1"/>
          </p:cNvSpPr>
          <p:nvPr>
            <p:ph type="sldImg"/>
          </p:nvPr>
        </p:nvSpPr>
        <p:spPr/>
      </p:sp>
    </p:spTree>
    <p:extLst>
      <p:ext uri="{BB962C8B-B14F-4D97-AF65-F5344CB8AC3E}">
        <p14:creationId xmlns:p14="http://schemas.microsoft.com/office/powerpoint/2010/main" val="3712160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Une aide complémentaire dite « coûts fixes » a été instituée pour compenser le poids des charges fixes de certaines entreprises.</a:t>
            </a:r>
          </a:p>
          <a:p>
            <a:r>
              <a:rPr lang="fr-FR" dirty="0"/>
              <a:t> </a:t>
            </a:r>
          </a:p>
          <a:p>
            <a:r>
              <a:rPr lang="fr-FR" dirty="0"/>
              <a:t>Parmi les critères d’éligibilité, l’entreprise doit avoir bénéficié du FSE au cours de l’un des deux mois au moins de la période éligible.</a:t>
            </a:r>
          </a:p>
          <a:p>
            <a:r>
              <a:rPr lang="fr-FR" dirty="0"/>
              <a:t> </a:t>
            </a:r>
          </a:p>
          <a:p>
            <a:r>
              <a:rPr lang="fr-FR" dirty="0"/>
              <a:t>Or, certaines entreprises ne peuvent bénéficier de l’aide « coûts fixes » car, bien qu’éligibles en théorie au FSE, elles n’ont pu le demander, compte tenu notamment du plafonnement du fonds à 200.000 € au niveau du groupe.</a:t>
            </a:r>
          </a:p>
        </p:txBody>
      </p:sp>
      <p:sp>
        <p:nvSpPr>
          <p:cNvPr id="5" name="Espace réservé de l'image des diapositives 4">
            <a:extLst>
              <a:ext uri="{FF2B5EF4-FFF2-40B4-BE49-F238E27FC236}">
                <a16:creationId xmlns:a16="http://schemas.microsoft.com/office/drawing/2014/main" id="{268DA135-C37D-49A2-9009-362676BD6BF7}"/>
              </a:ext>
            </a:extLst>
          </p:cNvPr>
          <p:cNvSpPr>
            <a:spLocks noGrp="1" noRot="1" noChangeAspect="1"/>
          </p:cNvSpPr>
          <p:nvPr>
            <p:ph type="sldImg"/>
          </p:nvPr>
        </p:nvSpPr>
        <p:spPr/>
      </p:sp>
    </p:spTree>
    <p:extLst>
      <p:ext uri="{BB962C8B-B14F-4D97-AF65-F5344CB8AC3E}">
        <p14:creationId xmlns:p14="http://schemas.microsoft.com/office/powerpoint/2010/main" val="2575300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pPr defTabSz="710169">
              <a:defRPr/>
            </a:pPr>
            <a:r>
              <a:rPr lang="fr-FR" dirty="0"/>
              <a:t>Une nouvelle aide a été instituée : « coûts fixes » groupe.</a:t>
            </a:r>
          </a:p>
          <a:p>
            <a:pPr lvl="0"/>
            <a:endParaRPr lang="fr-FR" b="1" dirty="0"/>
          </a:p>
          <a:p>
            <a:pPr lvl="0"/>
            <a:r>
              <a:rPr lang="fr-FR" b="1" dirty="0"/>
              <a:t>Objectif de l’aide </a:t>
            </a:r>
          </a:p>
          <a:p>
            <a:r>
              <a:rPr lang="fr-FR" dirty="0"/>
              <a:t>Une aide « coûts fixes » groupe est instaurée pour les groupes qui saturent :</a:t>
            </a:r>
          </a:p>
          <a:p>
            <a:pPr marL="133388" indent="-133388">
              <a:buFont typeface="Arial" panose="020B0604020202020204" pitchFamily="34" charset="0"/>
              <a:buChar char="•"/>
            </a:pPr>
            <a:r>
              <a:rPr lang="fr-FR" dirty="0"/>
              <a:t>Le plafond mensuel de 200.000 € du FSE au cours d’au moins un des deux mois des périodes éligibles ;</a:t>
            </a:r>
          </a:p>
          <a:p>
            <a:pPr marL="133388" indent="-133388">
              <a:buFont typeface="Arial" panose="020B0604020202020204" pitchFamily="34" charset="0"/>
              <a:buChar char="•"/>
            </a:pPr>
            <a:r>
              <a:rPr lang="fr-FR" dirty="0"/>
              <a:t>Ou le plafond visé au point (17) de la décision de la Commission européenne du 20 avril 2020, dit des « aides temporaires » (soit le plafond de 1,8 M€).</a:t>
            </a:r>
          </a:p>
          <a:p>
            <a:r>
              <a:rPr lang="fr-FR" dirty="0"/>
              <a:t> </a:t>
            </a:r>
          </a:p>
          <a:p>
            <a:r>
              <a:rPr lang="fr-FR" dirty="0"/>
              <a:t>En effet, dans ces deux cas, une ou plusieurs entités du groupe pourtant éligibles au FSE sont alors privées de la possibilité de déposer une demande d’aide au titre du fonds. Elles ne peuvent donc pas bénéficier de l’aide « coûts fixes » originale au titre d’une période éligible.</a:t>
            </a:r>
          </a:p>
          <a:p>
            <a:r>
              <a:rPr lang="fr-FR" dirty="0"/>
              <a:t> </a:t>
            </a:r>
          </a:p>
          <a:p>
            <a:r>
              <a:rPr lang="fr-FR" dirty="0"/>
              <a:t>Ainsi, l’aide « coûts fixes » groupe permet à un groupe dont au moins une filiale a saturé le plafond de 200.000 € au cours du mois de déposer une demande consolidée pour permettre à ses filiales de bénéficier de l'aide « coûts fixes », dans la limite du plafond de 10 M€. </a:t>
            </a:r>
          </a:p>
          <a:p>
            <a:r>
              <a:rPr lang="fr-FR" dirty="0"/>
              <a:t> </a:t>
            </a:r>
          </a:p>
          <a:p>
            <a:r>
              <a:rPr lang="fr-FR" dirty="0"/>
              <a:t>De même, un groupe qui a saturé le plafond des aides temporaires de </a:t>
            </a:r>
            <a:br>
              <a:rPr lang="fr-FR" dirty="0"/>
            </a:br>
            <a:r>
              <a:rPr lang="fr-FR" dirty="0"/>
              <a:t>1,8 M€ pourra également être éligible et déposer une demande consolidée pour toutes les filiales.</a:t>
            </a:r>
          </a:p>
          <a:p>
            <a:endParaRPr lang="fr-FR" dirty="0"/>
          </a:p>
        </p:txBody>
      </p:sp>
      <p:sp>
        <p:nvSpPr>
          <p:cNvPr id="5" name="Espace réservé de l'image des diapositives 4">
            <a:extLst>
              <a:ext uri="{FF2B5EF4-FFF2-40B4-BE49-F238E27FC236}">
                <a16:creationId xmlns:a16="http://schemas.microsoft.com/office/drawing/2014/main" id="{22683A1F-BA06-41E6-A35A-65539B80B4C5}"/>
              </a:ext>
            </a:extLst>
          </p:cNvPr>
          <p:cNvSpPr>
            <a:spLocks noGrp="1" noRot="1" noChangeAspect="1"/>
          </p:cNvSpPr>
          <p:nvPr>
            <p:ph type="sldImg"/>
          </p:nvPr>
        </p:nvSpPr>
        <p:spPr/>
      </p:sp>
    </p:spTree>
    <p:extLst>
      <p:ext uri="{BB962C8B-B14F-4D97-AF65-F5344CB8AC3E}">
        <p14:creationId xmlns:p14="http://schemas.microsoft.com/office/powerpoint/2010/main" val="48186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b="1" dirty="0"/>
              <a:t>Conditions à respecter </a:t>
            </a:r>
          </a:p>
          <a:p>
            <a:r>
              <a:rPr lang="fr-FR" dirty="0"/>
              <a:t>L’aide « coûts fixes » groupe est réservée aux entreprises qui remplissent les conditions suivantes au jour de la demande :</a:t>
            </a:r>
          </a:p>
          <a:p>
            <a:pPr marL="133388" indent="-133388">
              <a:buFont typeface="Arial" panose="020B0604020202020204" pitchFamily="34" charset="0"/>
              <a:buChar char="•"/>
            </a:pPr>
            <a:r>
              <a:rPr lang="fr-FR" dirty="0"/>
              <a:t>Elles ne sont ni contrôlées par une entreprise ni ne contrôlent d'autres entreprises ou elles appartiennent à un groupe :</a:t>
            </a:r>
          </a:p>
          <a:p>
            <a:pPr marL="412515" lvl="2" indent="-133388">
              <a:buFont typeface="Wingdings" pitchFamily="2" charset="2"/>
              <a:buChar char="§"/>
            </a:pPr>
            <a:r>
              <a:rPr lang="fr-FR" dirty="0"/>
              <a:t>Dont au moins une entreprise a obtenu un versement du FSE au moins l'un des mois de l'une des périodes éligibles ;</a:t>
            </a:r>
          </a:p>
          <a:p>
            <a:pPr marL="412515" lvl="2" indent="-133388">
              <a:buFont typeface="Wingdings" pitchFamily="2" charset="2"/>
              <a:buChar char="§"/>
            </a:pPr>
            <a:r>
              <a:rPr lang="fr-FR" dirty="0"/>
              <a:t>Et dont les autres entreprises n'ont pu obtenir le versement FSE pour le mois considéré, en raison de la contrainte liée au plafond mensuel de 200.000 € au niveau du groupe ou du plafond des aides temporaires de 1,8 M€ ;</a:t>
            </a:r>
          </a:p>
          <a:p>
            <a:pPr marL="133388" indent="-133388">
              <a:buFont typeface="Arial" panose="020B0604020202020204" pitchFamily="34" charset="0"/>
              <a:buChar char="•"/>
            </a:pPr>
            <a:r>
              <a:rPr lang="fr-FR" dirty="0"/>
              <a:t>Elles remplissent, au titre de l'un des mois de l'une des périodes éligibles, les conditions pour bénéficier du FSE, mais n'ont pu obtenir le versement du fonds pour le mois considéré en raison de la contrainte liée au plafond mensuel de 200.000 € au niveau du groupe ou en raison du plafond des aides temporaires de 1,8 M€ ;</a:t>
            </a:r>
          </a:p>
          <a:p>
            <a:pPr marL="133388" indent="-133388">
              <a:buFont typeface="Arial" panose="020B0604020202020204" pitchFamily="34" charset="0"/>
              <a:buChar char="•"/>
            </a:pPr>
            <a:r>
              <a:rPr lang="fr-FR" dirty="0"/>
              <a:t>Elles ont subi une perte de CA d’au moins 50 % durant la période éligible (par rapport à la même période en 2019) ;</a:t>
            </a:r>
          </a:p>
          <a:p>
            <a:pPr marL="133388" indent="-133388">
              <a:buFont typeface="Arial" panose="020B0604020202020204" pitchFamily="34" charset="0"/>
              <a:buChar char="•"/>
            </a:pPr>
            <a:r>
              <a:rPr lang="fr-FR" dirty="0"/>
              <a:t>Elles ont été créées au moins 2 ans avant le premier jour de la période éligible ;</a:t>
            </a:r>
          </a:p>
          <a:p>
            <a:pPr marL="133388" indent="-133388">
              <a:buFont typeface="Arial" panose="020B0604020202020204" pitchFamily="34" charset="0"/>
              <a:buChar char="•"/>
            </a:pPr>
            <a:r>
              <a:rPr lang="fr-FR" dirty="0"/>
              <a:t>Elles ont un EBE « coûts fixes » négatif sur le mois éligible.</a:t>
            </a:r>
          </a:p>
        </p:txBody>
      </p:sp>
      <p:sp>
        <p:nvSpPr>
          <p:cNvPr id="5" name="Espace réservé de l'image des diapositives 4">
            <a:extLst>
              <a:ext uri="{FF2B5EF4-FFF2-40B4-BE49-F238E27FC236}">
                <a16:creationId xmlns:a16="http://schemas.microsoft.com/office/drawing/2014/main" id="{22683A1F-BA06-41E6-A35A-65539B80B4C5}"/>
              </a:ext>
            </a:extLst>
          </p:cNvPr>
          <p:cNvSpPr>
            <a:spLocks noGrp="1" noRot="1" noChangeAspect="1"/>
          </p:cNvSpPr>
          <p:nvPr>
            <p:ph type="sldImg"/>
          </p:nvPr>
        </p:nvSpPr>
        <p:spPr/>
      </p:sp>
    </p:spTree>
    <p:extLst>
      <p:ext uri="{BB962C8B-B14F-4D97-AF65-F5344CB8AC3E}">
        <p14:creationId xmlns:p14="http://schemas.microsoft.com/office/powerpoint/2010/main" val="299806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25624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Enfin, les entreprises doivent :</a:t>
            </a:r>
          </a:p>
          <a:p>
            <a:pPr marL="133388" indent="-133388">
              <a:buFont typeface="Arial" panose="020B0604020202020204" pitchFamily="34" charset="0"/>
              <a:buChar char="•"/>
            </a:pPr>
            <a:r>
              <a:rPr lang="fr-FR" dirty="0"/>
              <a:t>Soit justifier d’un CA mensuel de référence de plus de 1 M€ ou d’un CA annuel de plus de 12 M€ (au niveau de l’entreprise ou du groupe) ;</a:t>
            </a:r>
          </a:p>
          <a:p>
            <a:pPr marL="133388" indent="-133388">
              <a:buFont typeface="Arial" panose="020B0604020202020204" pitchFamily="34" charset="0"/>
              <a:buChar char="•"/>
            </a:pPr>
            <a:r>
              <a:rPr lang="fr-FR" dirty="0"/>
              <a:t>Et relever de l’une des catégories suivantes :</a:t>
            </a:r>
          </a:p>
          <a:p>
            <a:pPr marL="412515" lvl="2" indent="-133388">
              <a:buFont typeface="Wingdings" pitchFamily="2" charset="2"/>
              <a:buChar char="§"/>
            </a:pPr>
            <a:r>
              <a:rPr lang="fr-FR" dirty="0"/>
              <a:t>Faire l’objet d’une interdiction d’accueil du public de manière ininterrompue au cours d’au moins un mois calendaire de la période éligible ;</a:t>
            </a:r>
          </a:p>
          <a:p>
            <a:pPr marL="412515" lvl="2" indent="-133388">
              <a:buFont typeface="Wingdings" pitchFamily="2" charset="2"/>
              <a:buChar char="§"/>
            </a:pPr>
            <a:r>
              <a:rPr lang="fr-FR" dirty="0"/>
              <a:t>Ou appartenir aux secteurs S1 et S1bis listés en annexes 1 et 2 du décret n° 2020-371 du 12 avril 2020 ;</a:t>
            </a:r>
          </a:p>
          <a:p>
            <a:pPr marL="412515" lvl="2" indent="-133388">
              <a:buFont typeface="Wingdings" pitchFamily="2" charset="2"/>
              <a:buChar char="§"/>
            </a:pPr>
            <a:r>
              <a:rPr lang="fr-FR" dirty="0"/>
              <a:t>Ou exercer leur activité principale dans le commerce de détail, à l’exception des automobiles et des motocycles, ou la location de biens immobiliers résidentiels, et être domiciliée dans une commune de montagne ;</a:t>
            </a:r>
          </a:p>
          <a:p>
            <a:pPr marL="412515" lvl="2" indent="-133388">
              <a:buFont typeface="Wingdings" pitchFamily="2" charset="2"/>
              <a:buChar char="§"/>
            </a:pPr>
            <a:r>
              <a:rPr lang="fr-FR" dirty="0"/>
              <a:t>Ou être détentrices d’un magasin de vente situé dans un centre commercial de plus de 20.000 m², ayant fait l’objet d’une interdiction d’accueil du public sans interruption pendant au moins un mois calendaire de la période éligible ;</a:t>
            </a:r>
          </a:p>
          <a:p>
            <a:r>
              <a:rPr lang="fr-FR" sz="900" dirty="0"/>
              <a:t> </a:t>
            </a:r>
          </a:p>
        </p:txBody>
      </p:sp>
      <p:sp>
        <p:nvSpPr>
          <p:cNvPr id="5" name="Espace réservé de l'image des diapositives 4">
            <a:extLst>
              <a:ext uri="{FF2B5EF4-FFF2-40B4-BE49-F238E27FC236}">
                <a16:creationId xmlns:a16="http://schemas.microsoft.com/office/drawing/2014/main" id="{22683A1F-BA06-41E6-A35A-65539B80B4C5}"/>
              </a:ext>
            </a:extLst>
          </p:cNvPr>
          <p:cNvSpPr>
            <a:spLocks noGrp="1" noRot="1" noChangeAspect="1"/>
          </p:cNvSpPr>
          <p:nvPr>
            <p:ph type="sldImg"/>
          </p:nvPr>
        </p:nvSpPr>
        <p:spPr/>
      </p:sp>
    </p:spTree>
    <p:extLst>
      <p:ext uri="{BB962C8B-B14F-4D97-AF65-F5344CB8AC3E}">
        <p14:creationId xmlns:p14="http://schemas.microsoft.com/office/powerpoint/2010/main" val="3700219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pPr lvl="0"/>
            <a:r>
              <a:rPr lang="fr-FR" dirty="0"/>
              <a:t>Soit exercer leur activité principale dans l’un des secteurs suivants :</a:t>
            </a:r>
          </a:p>
          <a:p>
            <a:pPr marL="133388" indent="-133388">
              <a:buFont typeface="Arial" panose="020B0604020202020204" pitchFamily="34" charset="0"/>
              <a:buChar char="•"/>
            </a:pPr>
            <a:r>
              <a:rPr lang="fr-FR" dirty="0"/>
              <a:t>Hôtel, restauration traditionnelle et résidences de tourisme des stations de montagne ;</a:t>
            </a:r>
          </a:p>
          <a:p>
            <a:pPr marL="133388" indent="-133388">
              <a:buFont typeface="Arial" panose="020B0604020202020204" pitchFamily="34" charset="0"/>
              <a:buChar char="•"/>
            </a:pPr>
            <a:r>
              <a:rPr lang="fr-FR" dirty="0"/>
              <a:t>Salles de sport, salles de loisir intérieurs (salle d’escalade, bowling, </a:t>
            </a:r>
            <a:br>
              <a:rPr lang="fr-FR" dirty="0"/>
            </a:br>
            <a:r>
              <a:rPr lang="fr-FR" dirty="0"/>
              <a:t>etc.) ;</a:t>
            </a:r>
          </a:p>
          <a:p>
            <a:pPr marL="133388" indent="-133388">
              <a:buFont typeface="Arial" panose="020B0604020202020204" pitchFamily="34" charset="0"/>
              <a:buChar char="•"/>
            </a:pPr>
            <a:r>
              <a:rPr lang="fr-FR" dirty="0"/>
              <a:t>Jardins zoologiques ;</a:t>
            </a:r>
          </a:p>
          <a:p>
            <a:pPr marL="133388" indent="-133388">
              <a:buFont typeface="Arial" panose="020B0604020202020204" pitchFamily="34" charset="0"/>
              <a:buChar char="•"/>
            </a:pPr>
            <a:r>
              <a:rPr lang="fr-FR" dirty="0"/>
              <a:t>Établissements de thermalisme ;</a:t>
            </a:r>
          </a:p>
          <a:p>
            <a:pPr marL="133388" indent="-133388">
              <a:buFont typeface="Arial" panose="020B0604020202020204" pitchFamily="34" charset="0"/>
              <a:buChar char="•"/>
            </a:pPr>
            <a:r>
              <a:rPr lang="fr-FR" dirty="0"/>
              <a:t>Parcs d’attractions et parcs à thèmes ;</a:t>
            </a:r>
          </a:p>
          <a:p>
            <a:pPr marL="133388" indent="-133388">
              <a:buFont typeface="Arial" panose="020B0604020202020204" pitchFamily="34" charset="0"/>
              <a:buChar char="•"/>
            </a:pPr>
            <a:r>
              <a:rPr lang="fr-FR" dirty="0"/>
              <a:t>Location et location-bail d'articles de loisirs et de sport ou du commerce de détail d'articles de sport en magasin spécialisé lorsqu'au moins 50 % du chiffre d'affaires est réalisé dans la vente au détail de skis et de chaussures de ski ;</a:t>
            </a:r>
          </a:p>
          <a:p>
            <a:pPr marL="133388" indent="-133388">
              <a:buFont typeface="Arial" panose="020B0604020202020204" pitchFamily="34" charset="0"/>
              <a:buChar char="•"/>
            </a:pPr>
            <a:r>
              <a:rPr lang="fr-FR" dirty="0"/>
              <a:t>Discothèques et établissements similaires remplissant certaines conditions.</a:t>
            </a:r>
          </a:p>
          <a:p>
            <a:pPr marL="133388" indent="-133388">
              <a:buFont typeface="Arial" panose="020B0604020202020204" pitchFamily="34" charset="0"/>
              <a:buChar char="•"/>
            </a:pPr>
            <a:endParaRPr lang="fr-FR" sz="900" dirty="0"/>
          </a:p>
        </p:txBody>
      </p:sp>
      <p:sp>
        <p:nvSpPr>
          <p:cNvPr id="5" name="Espace réservé de l'image des diapositives 4">
            <a:extLst>
              <a:ext uri="{FF2B5EF4-FFF2-40B4-BE49-F238E27FC236}">
                <a16:creationId xmlns:a16="http://schemas.microsoft.com/office/drawing/2014/main" id="{22683A1F-BA06-41E6-A35A-65539B80B4C5}"/>
              </a:ext>
            </a:extLst>
          </p:cNvPr>
          <p:cNvSpPr>
            <a:spLocks noGrp="1" noRot="1" noChangeAspect="1"/>
          </p:cNvSpPr>
          <p:nvPr>
            <p:ph type="sldImg"/>
          </p:nvPr>
        </p:nvSpPr>
        <p:spPr/>
      </p:sp>
    </p:spTree>
    <p:extLst>
      <p:ext uri="{BB962C8B-B14F-4D97-AF65-F5344CB8AC3E}">
        <p14:creationId xmlns:p14="http://schemas.microsoft.com/office/powerpoint/2010/main" val="3189761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La demande sera déposée en une seule fois, par la tête de pont ou une filiale :</a:t>
            </a:r>
          </a:p>
          <a:p>
            <a:pPr marL="171450" indent="-171450">
              <a:buFont typeface="Arial" panose="020B0604020202020204" pitchFamily="34" charset="0"/>
              <a:buChar char="•"/>
            </a:pPr>
            <a:r>
              <a:rPr lang="fr-FR" dirty="0"/>
              <a:t>Immédiatement à l’issue de la deuxième période éligible, si elle sature le plafond de 10 M€ ;</a:t>
            </a:r>
          </a:p>
          <a:p>
            <a:pPr marL="171450" indent="-171450">
              <a:buFont typeface="Arial" panose="020B0604020202020204" pitchFamily="34" charset="0"/>
              <a:buChar char="•"/>
            </a:pPr>
            <a:r>
              <a:rPr lang="fr-FR" dirty="0"/>
              <a:t>Ou à l'issue de la troisième période (au titre de la seule période 3 ou des périodes 1, 2 et 3, selon les cas). </a:t>
            </a:r>
          </a:p>
          <a:p>
            <a:endParaRPr lang="fr-FR" dirty="0"/>
          </a:p>
          <a:p>
            <a:r>
              <a:rPr lang="fr-FR" dirty="0"/>
              <a:t>L’aide fait l’objet d’un versement unique correspondant à la somme des aides dues à chaque entreprise éligible faisant partie d’un groupe pour une, deux ou trois périodes éligibles ou pour la période semestrielle (aide « couts fixes » saisonnalité).</a:t>
            </a:r>
          </a:p>
          <a:p>
            <a:pPr lvl="0"/>
            <a:endParaRPr lang="fr-FR" dirty="0"/>
          </a:p>
          <a:p>
            <a:r>
              <a:rPr lang="fr-FR" dirty="0"/>
              <a:t>Les entreprises doivent déposer leur demande par voie dématérialisée sur leur espace professionnel sur le site impots.gouv.fr. L’aide « coûts fixes » groupe est déposée une seule fois par l’entreprise, entre le 26 mai 2021 et le 31 juillet 2021. En complément de la demande, les documents suivants sont à fournir pour chaque entreprise du groupe n’ayant pas déjà bénéficié de l’aide « coûts fixes »  :</a:t>
            </a:r>
          </a:p>
          <a:p>
            <a:pPr marL="171450" indent="-171450">
              <a:buFont typeface="Arial" panose="020B0604020202020204" pitchFamily="34" charset="0"/>
              <a:buChar char="•"/>
            </a:pPr>
            <a:r>
              <a:rPr lang="fr-FR" dirty="0"/>
              <a:t>Une attestation d’un expert-comptable, tiers de confiance. </a:t>
            </a:r>
          </a:p>
          <a:p>
            <a:pPr marL="171450" indent="-171450">
              <a:buFont typeface="Arial" panose="020B0604020202020204" pitchFamily="34" charset="0"/>
              <a:buChar char="•"/>
            </a:pPr>
            <a:r>
              <a:rPr lang="fr-FR" dirty="0"/>
              <a:t>La balance générale 2021 pour la période éligible et la balance générale 2019 pour la période de référence ;</a:t>
            </a:r>
          </a:p>
          <a:p>
            <a:pPr marL="171450" indent="-171450">
              <a:buFont typeface="Arial" panose="020B0604020202020204" pitchFamily="34" charset="0"/>
              <a:buChar char="•"/>
            </a:pPr>
            <a:r>
              <a:rPr lang="fr-FR" dirty="0"/>
              <a:t>La fiche de calcul de l’EBE « coûts fixes » ;</a:t>
            </a:r>
          </a:p>
          <a:p>
            <a:pPr marL="171450" indent="-171450">
              <a:buFont typeface="Arial" panose="020B0604020202020204" pitchFamily="34" charset="0"/>
              <a:buChar char="•"/>
            </a:pPr>
            <a:r>
              <a:rPr lang="fr-FR" dirty="0"/>
              <a:t>Le cas échéant pour les entreprises exerçant leur activité principale dans la location et la location-bail d’articles de loisirs et de sport ou du commerce de détail d’articles de sport en magasin spécialisé, une attestation de l’expert-comptable, tiers de confiance, confirmant que l’entreprise réalise au moins </a:t>
            </a:r>
            <a:br>
              <a:rPr lang="fr-FR" dirty="0"/>
            </a:br>
            <a:r>
              <a:rPr lang="fr-FR" dirty="0"/>
              <a:t>50 % du CA dans la vente au détail de skis et de chaussures de ski. </a:t>
            </a:r>
          </a:p>
          <a:p>
            <a:r>
              <a:rPr lang="fr-FR" dirty="0"/>
              <a:t> </a:t>
            </a:r>
          </a:p>
          <a:p>
            <a:r>
              <a:rPr lang="fr-FR" dirty="0"/>
              <a:t>Un seul versement pour l'ensemble est effectué sur le compte bancaire fourni par l'entreprise faisant la demande au nom du groupe.</a:t>
            </a:r>
          </a:p>
        </p:txBody>
      </p:sp>
      <p:sp>
        <p:nvSpPr>
          <p:cNvPr id="4" name="Espace réservé de l'image des diapositives 3">
            <a:extLst>
              <a:ext uri="{FF2B5EF4-FFF2-40B4-BE49-F238E27FC236}">
                <a16:creationId xmlns:a16="http://schemas.microsoft.com/office/drawing/2014/main" id="{EE0BBE45-0873-4884-97D1-1F5F31CADB77}"/>
              </a:ext>
            </a:extLst>
          </p:cNvPr>
          <p:cNvSpPr>
            <a:spLocks noGrp="1" noRot="1" noChangeAspect="1"/>
          </p:cNvSpPr>
          <p:nvPr>
            <p:ph type="sldImg"/>
          </p:nvPr>
        </p:nvSpPr>
        <p:spPr/>
      </p:sp>
    </p:spTree>
    <p:extLst>
      <p:ext uri="{BB962C8B-B14F-4D97-AF65-F5344CB8AC3E}">
        <p14:creationId xmlns:p14="http://schemas.microsoft.com/office/powerpoint/2010/main" val="212842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En raison de l'impact de l’épidémie COVID-19 sur l’activité économique, des aides exceptionnelles ont été mises en place pour accompagner les entreprises, en particulier la subvention « fonds de solidarité » ou « FSE ». </a:t>
            </a:r>
          </a:p>
        </p:txBody>
      </p:sp>
      <p:sp>
        <p:nvSpPr>
          <p:cNvPr id="5" name="Espace réservé de l'image des diapositives 4">
            <a:extLst>
              <a:ext uri="{FF2B5EF4-FFF2-40B4-BE49-F238E27FC236}">
                <a16:creationId xmlns:a16="http://schemas.microsoft.com/office/drawing/2014/main" id="{00DD3802-2E30-4EC5-A7BC-75937995B1E0}"/>
              </a:ext>
            </a:extLst>
          </p:cNvPr>
          <p:cNvSpPr>
            <a:spLocks noGrp="1" noRot="1" noChangeAspect="1"/>
          </p:cNvSpPr>
          <p:nvPr>
            <p:ph type="sldImg"/>
          </p:nvPr>
        </p:nvSpPr>
        <p:spPr/>
      </p:sp>
    </p:spTree>
    <p:extLst>
      <p:ext uri="{BB962C8B-B14F-4D97-AF65-F5344CB8AC3E}">
        <p14:creationId xmlns:p14="http://schemas.microsoft.com/office/powerpoint/2010/main" val="4140558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Une aide complémentaire est instituée pour tenir compte des difficultés d’écoulement des stocks de certains commerces suite aux mesures prises pour limiter la propagation de l’épidémie de COVID-19.</a:t>
            </a:r>
          </a:p>
          <a:p>
            <a:pPr lvl="0"/>
            <a:endParaRPr lang="fr-FR" b="1" dirty="0"/>
          </a:p>
          <a:p>
            <a:pPr lvl="0"/>
            <a:r>
              <a:rPr lang="fr-FR" b="1" dirty="0"/>
              <a:t>Entreprises concernées</a:t>
            </a:r>
          </a:p>
          <a:p>
            <a:r>
              <a:rPr lang="fr-FR" dirty="0"/>
              <a:t>Les entreprises éligibles à l’aide sont les personnes physiques et morales de droit privé résidentes fiscales françaises exerçant une activité économique et qui remplissent un certain nombre de conditions :</a:t>
            </a:r>
          </a:p>
          <a:p>
            <a:pPr marL="133388" indent="-133388">
              <a:buFont typeface="Arial" panose="020B0604020202020204" pitchFamily="34" charset="0"/>
              <a:buChar char="•"/>
            </a:pPr>
            <a:r>
              <a:rPr lang="fr-FR" dirty="0"/>
              <a:t>Exercer leur activité principale dans les commerces de détails suivants :</a:t>
            </a:r>
          </a:p>
          <a:p>
            <a:pPr marL="412515" lvl="2" indent="-133388">
              <a:buFont typeface="Wingdings" pitchFamily="2" charset="2"/>
              <a:buChar char="§"/>
            </a:pPr>
            <a:r>
              <a:rPr lang="fr-FR" dirty="0"/>
              <a:t>Articles de sport en magasin spécialisé ;</a:t>
            </a:r>
          </a:p>
          <a:p>
            <a:pPr marL="412515" lvl="2" indent="-133388">
              <a:buFont typeface="Wingdings" pitchFamily="2" charset="2"/>
              <a:buChar char="§"/>
            </a:pPr>
            <a:r>
              <a:rPr lang="fr-FR" dirty="0"/>
              <a:t>Habillement en magasin spécialisé ;</a:t>
            </a:r>
          </a:p>
          <a:p>
            <a:pPr marL="412515" lvl="2" indent="-133388">
              <a:buFont typeface="Wingdings" pitchFamily="2" charset="2"/>
              <a:buChar char="§"/>
            </a:pPr>
            <a:r>
              <a:rPr lang="fr-FR" dirty="0"/>
              <a:t>Chaussures en magasin spécialisé ;</a:t>
            </a:r>
          </a:p>
          <a:p>
            <a:pPr marL="412515" lvl="2" indent="-133388">
              <a:buFont typeface="Wingdings" pitchFamily="2" charset="2"/>
              <a:buChar char="§"/>
            </a:pPr>
            <a:r>
              <a:rPr lang="fr-FR" dirty="0"/>
              <a:t>Maroquinerie et articles de voyage en magasin spécialisé ;</a:t>
            </a:r>
          </a:p>
          <a:p>
            <a:pPr marL="412515" lvl="2" indent="-133388">
              <a:buFont typeface="Wingdings" pitchFamily="2" charset="2"/>
              <a:buChar char="§"/>
            </a:pPr>
            <a:r>
              <a:rPr lang="fr-FR" dirty="0"/>
              <a:t>Textiles, habillement et chaussures sur éventaires et marchés ;</a:t>
            </a:r>
          </a:p>
          <a:p>
            <a:pPr marL="133388" indent="-133388">
              <a:buFont typeface="Arial" panose="020B0604020202020204" pitchFamily="34" charset="0"/>
              <a:buChar char="•"/>
            </a:pPr>
            <a:r>
              <a:rPr lang="fr-FR" dirty="0"/>
              <a:t>Avoir fait l’objet d’une interdiction d’accueil du public ;</a:t>
            </a:r>
          </a:p>
          <a:p>
            <a:pPr marL="133388" indent="-133388">
              <a:buFont typeface="Arial" panose="020B0604020202020204" pitchFamily="34" charset="0"/>
              <a:buChar char="•"/>
            </a:pPr>
            <a:r>
              <a:rPr lang="fr-FR" dirty="0"/>
              <a:t>Avoir perçu le FSE au titre du mois de novembre 2020 ;</a:t>
            </a:r>
          </a:p>
          <a:p>
            <a:pPr marL="133388" indent="-133388">
              <a:buFont typeface="Arial" panose="020B0604020202020204" pitchFamily="34" charset="0"/>
              <a:buChar char="•"/>
            </a:pPr>
            <a:r>
              <a:rPr lang="fr-FR" dirty="0"/>
              <a:t>Ne pas avoir fait l’objet d’un arrêté préfectoral ordonnant la fermeture de l’entreprise pour non-respect des obligations sanitaires.</a:t>
            </a:r>
          </a:p>
        </p:txBody>
      </p:sp>
      <p:sp>
        <p:nvSpPr>
          <p:cNvPr id="5" name="Espace réservé de l'image des diapositives 4">
            <a:extLst>
              <a:ext uri="{FF2B5EF4-FFF2-40B4-BE49-F238E27FC236}">
                <a16:creationId xmlns:a16="http://schemas.microsoft.com/office/drawing/2014/main" id="{4A5B3241-9DEA-4D2F-80CB-554A67671323}"/>
              </a:ext>
            </a:extLst>
          </p:cNvPr>
          <p:cNvSpPr>
            <a:spLocks noGrp="1" noRot="1" noChangeAspect="1"/>
          </p:cNvSpPr>
          <p:nvPr>
            <p:ph type="sldImg"/>
          </p:nvPr>
        </p:nvSpPr>
        <p:spPr/>
      </p:sp>
    </p:spTree>
    <p:extLst>
      <p:ext uri="{BB962C8B-B14F-4D97-AF65-F5344CB8AC3E}">
        <p14:creationId xmlns:p14="http://schemas.microsoft.com/office/powerpoint/2010/main" val="1904623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L'aide s'élève à 80 % de l’aide perçue dans le cadre du FSE au titre du mois de novembre 2020. Elle n’est versée que si son montant est égal ou supérieur à 100 €.</a:t>
            </a:r>
          </a:p>
          <a:p>
            <a:pPr lvl="0"/>
            <a:endParaRPr lang="fr-FR" b="1" dirty="0"/>
          </a:p>
          <a:p>
            <a:pPr lvl="0"/>
            <a:r>
              <a:rPr lang="fr-FR" b="1" dirty="0"/>
              <a:t>Que faut-il faire ? </a:t>
            </a:r>
          </a:p>
          <a:p>
            <a:r>
              <a:rPr lang="fr-FR" dirty="0"/>
              <a:t>Il n’y a rien à faire. L’aide est versée automatiquement à l’entreprise. </a:t>
            </a:r>
          </a:p>
          <a:p>
            <a:r>
              <a:rPr lang="fr-FR" dirty="0"/>
              <a:t> </a:t>
            </a:r>
          </a:p>
          <a:p>
            <a:r>
              <a:rPr lang="fr-FR" dirty="0"/>
              <a:t>Elle ne donne lieu qu’à un seul versement.</a:t>
            </a:r>
          </a:p>
          <a:p>
            <a:pPr lvl="0"/>
            <a:endParaRPr lang="fr-FR" b="1" dirty="0"/>
          </a:p>
          <a:p>
            <a:pPr lvl="0"/>
            <a:r>
              <a:rPr lang="fr-FR" b="1" dirty="0"/>
              <a:t>Qui est concerné ? </a:t>
            </a:r>
          </a:p>
          <a:p>
            <a:pPr lvl="0"/>
            <a:r>
              <a:rPr lang="fr-FR" dirty="0"/>
              <a:t>Les entreprises mentionnées dans la fiche.</a:t>
            </a:r>
          </a:p>
          <a:p>
            <a:pPr lvl="0"/>
            <a:endParaRPr lang="fr-FR" b="1" dirty="0"/>
          </a:p>
          <a:p>
            <a:pPr lvl="0"/>
            <a:r>
              <a:rPr lang="fr-FR" b="1" dirty="0"/>
              <a:t>Quelle est la date d’entrée en vigueur ?</a:t>
            </a:r>
            <a:endParaRPr lang="fr-FR" dirty="0"/>
          </a:p>
          <a:p>
            <a:pPr lvl="0"/>
            <a:r>
              <a:rPr lang="fr-FR" dirty="0"/>
              <a:t>Versement à compter du 25 mai 2021.</a:t>
            </a:r>
          </a:p>
          <a:p>
            <a:endParaRPr lang="fr-FR" sz="900" dirty="0"/>
          </a:p>
        </p:txBody>
      </p:sp>
      <p:sp>
        <p:nvSpPr>
          <p:cNvPr id="5" name="Espace réservé de l'image des diapositives 4">
            <a:extLst>
              <a:ext uri="{FF2B5EF4-FFF2-40B4-BE49-F238E27FC236}">
                <a16:creationId xmlns:a16="http://schemas.microsoft.com/office/drawing/2014/main" id="{4A5B3241-9DEA-4D2F-80CB-554A67671323}"/>
              </a:ext>
            </a:extLst>
          </p:cNvPr>
          <p:cNvSpPr>
            <a:spLocks noGrp="1" noRot="1" noChangeAspect="1"/>
          </p:cNvSpPr>
          <p:nvPr>
            <p:ph type="sldImg"/>
          </p:nvPr>
        </p:nvSpPr>
        <p:spPr/>
      </p:sp>
    </p:spTree>
    <p:extLst>
      <p:ext uri="{BB962C8B-B14F-4D97-AF65-F5344CB8AC3E}">
        <p14:creationId xmlns:p14="http://schemas.microsoft.com/office/powerpoint/2010/main" val="248313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En raison de l'impact de l’épidémie COVID-19 sur l’activité économique, des aides exceptionnelles ont été mises en place pour accompagner les entreprises, en particulier la subvention « fonds de solidarité » ou « FSE ». </a:t>
            </a:r>
          </a:p>
          <a:p>
            <a:r>
              <a:rPr lang="fr-FR" dirty="0"/>
              <a:t> </a:t>
            </a:r>
          </a:p>
          <a:p>
            <a:r>
              <a:rPr lang="fr-FR" dirty="0"/>
              <a:t>Toutefois, certaines entreprises ayant repris un fonds de commerce en 2020 ne peuvent pas bénéficier du FSE, faute de chiffre d’affaires de référence.</a:t>
            </a:r>
          </a:p>
          <a:p>
            <a:endParaRPr lang="fr-FR" sz="900" dirty="0"/>
          </a:p>
        </p:txBody>
      </p:sp>
      <p:sp>
        <p:nvSpPr>
          <p:cNvPr id="5" name="Espace réservé de l'image des diapositives 4">
            <a:extLst>
              <a:ext uri="{FF2B5EF4-FFF2-40B4-BE49-F238E27FC236}">
                <a16:creationId xmlns:a16="http://schemas.microsoft.com/office/drawing/2014/main" id="{753A8EC0-1D7B-431E-95C0-415E47DAAAC5}"/>
              </a:ext>
            </a:extLst>
          </p:cNvPr>
          <p:cNvSpPr>
            <a:spLocks noGrp="1" noRot="1" noChangeAspect="1"/>
          </p:cNvSpPr>
          <p:nvPr>
            <p:ph type="sldImg"/>
          </p:nvPr>
        </p:nvSpPr>
        <p:spPr/>
      </p:sp>
    </p:spTree>
    <p:extLst>
      <p:ext uri="{BB962C8B-B14F-4D97-AF65-F5344CB8AC3E}">
        <p14:creationId xmlns:p14="http://schemas.microsoft.com/office/powerpoint/2010/main" val="834693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Une aide spécifique est instituée au titre du premier semestre 2021 pour soutenir les entreprises ayant repris un fonds de commerce en 2020 et dont l’activité est particulièrement affectée par l’épidémie de COVID-19.</a:t>
            </a:r>
          </a:p>
          <a:p>
            <a:endParaRPr lang="fr-FR" dirty="0"/>
          </a:p>
          <a:p>
            <a:pPr lvl="0"/>
            <a:r>
              <a:rPr lang="fr-FR" b="1" dirty="0"/>
              <a:t>Entreprises concernées </a:t>
            </a:r>
          </a:p>
          <a:p>
            <a:r>
              <a:rPr lang="fr-FR" dirty="0"/>
              <a:t>Cette aide spécifique est réservée aux entreprises qui respectent les conditions suivantes :</a:t>
            </a:r>
          </a:p>
          <a:p>
            <a:pPr marL="133388" indent="-133388">
              <a:buFont typeface="Arial" panose="020B0604020202020204" pitchFamily="34" charset="0"/>
              <a:buChar char="•"/>
            </a:pPr>
            <a:r>
              <a:rPr lang="fr-FR" dirty="0"/>
              <a:t>Avoir été créées au plus tard le 31 décembre 2020 ;</a:t>
            </a:r>
          </a:p>
          <a:p>
            <a:pPr marL="133388" indent="-133388">
              <a:buFont typeface="Arial" panose="020B0604020202020204" pitchFamily="34" charset="0"/>
              <a:buChar char="•"/>
            </a:pPr>
            <a:r>
              <a:rPr lang="fr-FR" dirty="0"/>
              <a:t>Avoir acquis au moins un fonds de commerce, inscrit en 2020 sur un registre public tenu au greffe du tribunal de commerce dans le ressort duquel le fonds est exploité ET en être toujours propriétaires à la date de dépôt de la demande d'aide ;</a:t>
            </a:r>
          </a:p>
          <a:p>
            <a:pPr marL="133388" indent="-133388">
              <a:buFont typeface="Arial" panose="020B0604020202020204" pitchFamily="34" charset="0"/>
              <a:buChar char="•"/>
            </a:pPr>
            <a:r>
              <a:rPr lang="fr-FR" dirty="0"/>
              <a:t>Exercer la même activité que celle affectée au fonds de commerce lors de son acquisition ;</a:t>
            </a:r>
          </a:p>
          <a:p>
            <a:pPr marL="133388" indent="-133388">
              <a:buFont typeface="Arial" panose="020B0604020202020204" pitchFamily="34" charset="0"/>
              <a:buChar char="•"/>
            </a:pPr>
            <a:r>
              <a:rPr lang="fr-FR" dirty="0"/>
              <a:t>Avoir fait l'objet d'une interdiction d'accueil du public sans interruption entre le 1</a:t>
            </a:r>
            <a:r>
              <a:rPr lang="fr-FR" baseline="30000" dirty="0"/>
              <a:t>er</a:t>
            </a:r>
            <a:r>
              <a:rPr lang="fr-FR" dirty="0"/>
              <a:t> novembre 2020 (ou la date d'acquisition du fonds) et le</a:t>
            </a:r>
            <a:br>
              <a:rPr lang="fr-FR" dirty="0"/>
            </a:br>
            <a:r>
              <a:rPr lang="fr-FR" dirty="0"/>
              <a:t>1</a:t>
            </a:r>
            <a:r>
              <a:rPr lang="fr-FR" baseline="30000" dirty="0"/>
              <a:t>er</a:t>
            </a:r>
            <a:r>
              <a:rPr lang="fr-FR" dirty="0"/>
              <a:t> mai 2021 en application des dispositions du décret n° 2020-1310 du 29 octobre 2020 prescrivant les mesures générales nécessaires pour faire face à l'épidémie de COVID-19 dans le cadre de l'état d'urgence sanitaire ;</a:t>
            </a:r>
          </a:p>
          <a:p>
            <a:pPr marL="133388" indent="-133388">
              <a:buFont typeface="Arial" panose="020B0604020202020204" pitchFamily="34" charset="0"/>
              <a:buChar char="•"/>
            </a:pPr>
            <a:r>
              <a:rPr lang="fr-FR" dirty="0"/>
              <a:t>Justifier d'un chiffre d'affaires nul au cours de l'année 2020 ;</a:t>
            </a:r>
          </a:p>
          <a:p>
            <a:pPr marL="133388" indent="-133388">
              <a:buFont typeface="Arial" panose="020B0604020202020204" pitchFamily="34" charset="0"/>
              <a:buChar char="•"/>
            </a:pPr>
            <a:r>
              <a:rPr lang="fr-FR" dirty="0"/>
              <a:t>Ne pas être contrôlées par une autre entreprise et ne pas contrôler d’autre entreprise au sens de l’article L. 233-3 du Code de commerce.</a:t>
            </a:r>
          </a:p>
          <a:p>
            <a:pPr marL="133388" indent="-133388">
              <a:buFont typeface="Arial" panose="020B0604020202020204" pitchFamily="34" charset="0"/>
              <a:buChar char="•"/>
            </a:pPr>
            <a:endParaRPr lang="fr-FR" sz="900" i="1" dirty="0"/>
          </a:p>
          <a:p>
            <a:endParaRPr lang="fr-FR" dirty="0"/>
          </a:p>
        </p:txBody>
      </p:sp>
      <p:sp>
        <p:nvSpPr>
          <p:cNvPr id="5" name="Espace réservé de l'image des diapositives 4">
            <a:extLst>
              <a:ext uri="{FF2B5EF4-FFF2-40B4-BE49-F238E27FC236}">
                <a16:creationId xmlns:a16="http://schemas.microsoft.com/office/drawing/2014/main" id="{753A8EC0-1D7B-431E-95C0-415E47DAAAC5}"/>
              </a:ext>
            </a:extLst>
          </p:cNvPr>
          <p:cNvSpPr>
            <a:spLocks noGrp="1" noRot="1" noChangeAspect="1"/>
          </p:cNvSpPr>
          <p:nvPr>
            <p:ph type="sldImg"/>
          </p:nvPr>
        </p:nvSpPr>
        <p:spPr/>
      </p:sp>
    </p:spTree>
    <p:extLst>
      <p:ext uri="{BB962C8B-B14F-4D97-AF65-F5344CB8AC3E}">
        <p14:creationId xmlns:p14="http://schemas.microsoft.com/office/powerpoint/2010/main" val="3697220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sz="900" dirty="0"/>
              <a:t>Le montant de l'aide s'élève à :</a:t>
            </a:r>
          </a:p>
          <a:p>
            <a:pPr marL="133388" indent="-133388">
              <a:buFont typeface="Arial" panose="020B0604020202020204" pitchFamily="34" charset="0"/>
              <a:buChar char="•"/>
            </a:pPr>
            <a:r>
              <a:rPr lang="fr-FR" sz="900" dirty="0"/>
              <a:t>90 % de l'opposé mathématique de l'excédent brut d'exploitation (EBE) « coûts fixes » constaté au cours de la période éligible pour les petites entreprises ;</a:t>
            </a:r>
          </a:p>
          <a:p>
            <a:pPr lvl="0"/>
            <a:r>
              <a:rPr lang="fr-FR" sz="900" i="1" dirty="0"/>
              <a:t>N.B. : Une petite entreprise est définie comme une entreprise employant moins de 50 personnes et dont le chiffre d'affaires annuel ou le total du bilan annuel n'excède pas 10 M€.</a:t>
            </a:r>
          </a:p>
          <a:p>
            <a:pPr marL="133388" indent="-133388">
              <a:buFont typeface="Arial" panose="020B0604020202020204" pitchFamily="34" charset="0"/>
              <a:buChar char="•"/>
            </a:pPr>
            <a:r>
              <a:rPr lang="fr-FR" sz="900" dirty="0"/>
              <a:t>70 % pour les autres entreprises.</a:t>
            </a:r>
          </a:p>
          <a:p>
            <a:pPr lvl="0"/>
            <a:r>
              <a:rPr lang="fr-FR" sz="900" i="1" dirty="0"/>
              <a:t>N.B. : L’aide entre dans le plafond de 1,8 M€ de l’encadrement temporaire des aides d’État. La période éligible est la période de 6 mois de janvier 2021 à juin 2021 inclus au titre de laquelle l’aide est demandée.</a:t>
            </a:r>
          </a:p>
          <a:p>
            <a:endParaRPr lang="fr-FR" sz="400" dirty="0"/>
          </a:p>
          <a:p>
            <a:r>
              <a:rPr lang="fr-FR" sz="900" dirty="0"/>
              <a:t>Les entreprises doivent déposer leur demande par voie dématérialisée sur leur espace professionnel sur le site impots.gouv.fr. En complément de la demande, les documents suivants sont à fournir :</a:t>
            </a:r>
          </a:p>
          <a:p>
            <a:pPr marL="133388" indent="-133388">
              <a:buFont typeface="Arial" panose="020B0604020202020204" pitchFamily="34" charset="0"/>
              <a:buChar char="•"/>
            </a:pPr>
            <a:r>
              <a:rPr lang="fr-FR" sz="900" dirty="0"/>
              <a:t>Une attestation d’un EC, tiers de confiance, mentionnant :</a:t>
            </a:r>
          </a:p>
          <a:p>
            <a:pPr marL="412515" lvl="2" indent="-133388">
              <a:buFont typeface="Wingdings" pitchFamily="2" charset="2"/>
              <a:buChar char="§"/>
            </a:pPr>
            <a:r>
              <a:rPr lang="fr-FR" sz="900" dirty="0"/>
              <a:t>L'EBE coûts fixes pour la période éligible ;</a:t>
            </a:r>
          </a:p>
          <a:p>
            <a:pPr marL="412515" lvl="2" indent="-133388">
              <a:buFont typeface="Wingdings" pitchFamily="2" charset="2"/>
              <a:buChar char="§"/>
            </a:pPr>
            <a:r>
              <a:rPr lang="fr-FR" sz="900" dirty="0"/>
              <a:t>Le chiffre d'affaires pour l'année 2020 égal à 0 € ;</a:t>
            </a:r>
          </a:p>
          <a:p>
            <a:pPr marL="412515" lvl="2" indent="-133388">
              <a:buFont typeface="Wingdings" pitchFamily="2" charset="2"/>
              <a:buChar char="§"/>
            </a:pPr>
            <a:r>
              <a:rPr lang="fr-FR" sz="900" dirty="0"/>
              <a:t>Le numéro professionnel de l'expert-comptable.</a:t>
            </a:r>
          </a:p>
          <a:p>
            <a:endParaRPr lang="fr-FR" sz="300" dirty="0"/>
          </a:p>
          <a:p>
            <a:r>
              <a:rPr lang="fr-FR" sz="900" dirty="0"/>
              <a:t>L’EC doit déclarer que l'entreprise a pris connaissance du plafond de l’encadrement temporaire, et qu’elle peut bénéficier de l'aide demandée. Il doit compléter l'attestation en déclarant :</a:t>
            </a:r>
          </a:p>
          <a:p>
            <a:pPr marL="171450" lvl="2" indent="-171450">
              <a:tabLst/>
            </a:pPr>
            <a:r>
              <a:rPr lang="fr-FR" sz="900" dirty="0"/>
              <a:t>Soit que l'entreprise n'a reçu aucune aide liée au régime temporaire Covid-19</a:t>
            </a:r>
            <a:br>
              <a:rPr lang="fr-FR" sz="900" dirty="0"/>
            </a:br>
            <a:r>
              <a:rPr lang="fr-FR" sz="900" dirty="0"/>
              <a:t>(SA. 56985) à la date de signature de la déclaration ;</a:t>
            </a:r>
          </a:p>
          <a:p>
            <a:pPr marL="171450" lvl="2" indent="-171450">
              <a:tabLst/>
            </a:pPr>
            <a:r>
              <a:rPr lang="fr-FR" sz="900" dirty="0"/>
              <a:t>Soit que l'entreprise a reçu, ou demandé mais pas encore reçu, des aides liées au régime temporaire COVID-19 (SA. 56985), en complément de la demande d'aide déposée au titre du décret, pour les montants précisés dans cette attestation.</a:t>
            </a:r>
          </a:p>
          <a:p>
            <a:pPr marL="171450" lvl="2" indent="-171450">
              <a:tabLst/>
            </a:pPr>
            <a:endParaRPr lang="fr-FR" sz="400" dirty="0"/>
          </a:p>
          <a:p>
            <a:pPr marL="171450" indent="-171450">
              <a:buFont typeface="Arial" panose="020B0604020202020204" pitchFamily="34" charset="0"/>
              <a:buChar char="•"/>
            </a:pPr>
            <a:r>
              <a:rPr lang="fr-FR" sz="900" dirty="0"/>
              <a:t>Le calcul de l'EBE « coûts fixes » ;</a:t>
            </a:r>
          </a:p>
          <a:p>
            <a:pPr marL="171450" indent="-171450">
              <a:buFont typeface="Arial" panose="020B0604020202020204" pitchFamily="34" charset="0"/>
              <a:buChar char="•"/>
            </a:pPr>
            <a:r>
              <a:rPr lang="fr-FR" sz="900" dirty="0"/>
              <a:t>La balance générale 2021 pour la période éligible et la balance générale pour l'année 2020 ;</a:t>
            </a:r>
          </a:p>
          <a:p>
            <a:pPr marL="171450" indent="-171450">
              <a:buFont typeface="Arial" panose="020B0604020202020204" pitchFamily="34" charset="0"/>
              <a:buChar char="•"/>
            </a:pPr>
            <a:r>
              <a:rPr lang="fr-FR" sz="900" dirty="0"/>
              <a:t>La copie de l'acte de vente du fonds de commerce ;</a:t>
            </a:r>
          </a:p>
          <a:p>
            <a:pPr marL="171450" indent="-171450">
              <a:buFont typeface="Arial" panose="020B0604020202020204" pitchFamily="34" charset="0"/>
              <a:buChar char="•"/>
            </a:pPr>
            <a:r>
              <a:rPr lang="fr-FR" sz="900" dirty="0"/>
              <a:t>Les coordonnées bancaires de l'entreprise.</a:t>
            </a:r>
          </a:p>
        </p:txBody>
      </p:sp>
      <p:sp>
        <p:nvSpPr>
          <p:cNvPr id="5" name="Espace réservé de l'image des diapositives 4">
            <a:extLst>
              <a:ext uri="{FF2B5EF4-FFF2-40B4-BE49-F238E27FC236}">
                <a16:creationId xmlns:a16="http://schemas.microsoft.com/office/drawing/2014/main" id="{753A8EC0-1D7B-431E-95C0-415E47DAAAC5}"/>
              </a:ext>
            </a:extLst>
          </p:cNvPr>
          <p:cNvSpPr>
            <a:spLocks noGrp="1" noRot="1" noChangeAspect="1"/>
          </p:cNvSpPr>
          <p:nvPr>
            <p:ph type="sldImg"/>
          </p:nvPr>
        </p:nvSpPr>
        <p:spPr/>
      </p:sp>
    </p:spTree>
    <p:extLst>
      <p:ext uri="{BB962C8B-B14F-4D97-AF65-F5344CB8AC3E}">
        <p14:creationId xmlns:p14="http://schemas.microsoft.com/office/powerpoint/2010/main" val="2287805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Afin de soutenir les entreprises particulièrement touchées par la crise sanitaire, un plan de règlement des dettes fiscales, sur une durée maximale de 3 ans, avait été mis en place en 2020 pour les TPE et PME ayant débuté leur activité au plus tard en 2019.</a:t>
            </a:r>
          </a:p>
          <a:p>
            <a:r>
              <a:rPr lang="fr-FR" dirty="0"/>
              <a:t> </a:t>
            </a:r>
          </a:p>
          <a:p>
            <a:r>
              <a:rPr lang="fr-FR" dirty="0"/>
              <a:t>Etaient concernés par ce plan les impôts directs et indirects recouvrés par la DGFiP, sauf ceux résultant d’un contrôle fiscal et dont le paiement devait intervenir entre le 1</a:t>
            </a:r>
            <a:r>
              <a:rPr lang="fr-FR" baseline="30000" dirty="0"/>
              <a:t>er</a:t>
            </a:r>
            <a:r>
              <a:rPr lang="fr-FR" dirty="0"/>
              <a:t> mars 2020 et le 31 mai 2020.</a:t>
            </a:r>
          </a:p>
          <a:p>
            <a:r>
              <a:rPr lang="fr-FR" dirty="0"/>
              <a:t> </a:t>
            </a:r>
          </a:p>
          <a:p>
            <a:r>
              <a:rPr lang="fr-FR" dirty="0"/>
              <a:t> Il s’agissait notamment :</a:t>
            </a:r>
          </a:p>
          <a:p>
            <a:pPr marL="133388" indent="-133388">
              <a:buFont typeface="Arial" panose="020B0604020202020204" pitchFamily="34" charset="0"/>
              <a:buChar char="•"/>
            </a:pPr>
            <a:r>
              <a:rPr lang="fr-FR" dirty="0"/>
              <a:t>De la TVA et du prélèvement à la source dus au titre des mois de février à avril 2020, qui auraient dû être versés de mars à mai 2020 ;</a:t>
            </a:r>
          </a:p>
          <a:p>
            <a:pPr marL="133388" indent="-133388">
              <a:buFont typeface="Arial" panose="020B0604020202020204" pitchFamily="34" charset="0"/>
              <a:buChar char="•"/>
            </a:pPr>
            <a:r>
              <a:rPr lang="fr-FR" dirty="0"/>
              <a:t>Des soldes d’IS et CVAE, qui devaient être versés entre mars et</a:t>
            </a:r>
            <a:br>
              <a:rPr lang="fr-FR" dirty="0"/>
            </a:br>
            <a:r>
              <a:rPr lang="fr-FR" dirty="0"/>
              <a:t>mai 2020, et dont la date de paiement avait été reportée au</a:t>
            </a:r>
            <a:br>
              <a:rPr lang="fr-FR" dirty="0"/>
            </a:br>
            <a:r>
              <a:rPr lang="fr-FR" dirty="0"/>
              <a:t>30 juin 2020.</a:t>
            </a:r>
          </a:p>
          <a:p>
            <a:endParaRPr lang="fr-FR" dirty="0"/>
          </a:p>
          <a:p>
            <a:r>
              <a:rPr lang="fr-FR" dirty="0"/>
              <a:t>Pour en bénéficier, l’entreprise devait en faire la demande, à l’aide d’un formulaire de demande de plan de règlement « spécifique covid-19 » disponible sur le site impots.gouv.fr.</a:t>
            </a:r>
          </a:p>
          <a:p>
            <a:r>
              <a:rPr lang="fr-FR" dirty="0"/>
              <a:t> </a:t>
            </a:r>
          </a:p>
          <a:p>
            <a:r>
              <a:rPr lang="fr-FR" dirty="0"/>
              <a:t>La demande devait être adressée avant le 31 décembre 2020.</a:t>
            </a:r>
          </a:p>
          <a:p>
            <a:endParaRPr lang="fr-FR" dirty="0"/>
          </a:p>
        </p:txBody>
      </p:sp>
      <p:sp>
        <p:nvSpPr>
          <p:cNvPr id="5" name="Espace réservé de l'image des diapositives 4">
            <a:extLst>
              <a:ext uri="{FF2B5EF4-FFF2-40B4-BE49-F238E27FC236}">
                <a16:creationId xmlns:a16="http://schemas.microsoft.com/office/drawing/2014/main" id="{D567ED81-9593-482F-9C7F-9D270924F2BA}"/>
              </a:ext>
            </a:extLst>
          </p:cNvPr>
          <p:cNvSpPr>
            <a:spLocks noGrp="1" noRot="1" noChangeAspect="1"/>
          </p:cNvSpPr>
          <p:nvPr>
            <p:ph type="sldImg"/>
          </p:nvPr>
        </p:nvSpPr>
        <p:spPr/>
      </p:sp>
    </p:spTree>
    <p:extLst>
      <p:ext uri="{BB962C8B-B14F-4D97-AF65-F5344CB8AC3E}">
        <p14:creationId xmlns:p14="http://schemas.microsoft.com/office/powerpoint/2010/main" val="57924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1884043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lnSpcReduction="10000"/>
          </a:bodyPr>
          <a:lstStyle/>
          <a:p>
            <a:r>
              <a:rPr lang="fr-FR" dirty="0"/>
              <a:t>Compte tenu du contexte sanitaire difficile qui perdure, l’Etat réactive le dispositif temporaire de soutien pour les entreprises particulièrement touchées par les conséquences économiques de la crise COVID-19. </a:t>
            </a:r>
          </a:p>
          <a:p>
            <a:r>
              <a:rPr lang="fr-FR" dirty="0"/>
              <a:t> </a:t>
            </a:r>
          </a:p>
          <a:p>
            <a:r>
              <a:rPr lang="fr-FR" dirty="0"/>
              <a:t>Dès lors, les entreprises concernées pourront demander à la Direction Générale des Finances Publiques à bénéficier d’un plan de règlement de leurs dettes fiscales.</a:t>
            </a:r>
          </a:p>
          <a:p>
            <a:r>
              <a:rPr lang="fr-FR" dirty="0"/>
              <a:t> </a:t>
            </a:r>
          </a:p>
          <a:p>
            <a:r>
              <a:rPr lang="fr-FR" dirty="0"/>
              <a:t>Peuvent faire l’objet d’un plan de règlement, les impôts directs et indirects recouvrés par la DGFiP, sauf ceux résultant d’une procédure de contrôle, dont la date d’échéance de paiement est intervenue, ou aurait dû intervenir avant décision de report au titre de la crise sanitaire, au plus tard le 31 décembre 2020.</a:t>
            </a:r>
          </a:p>
          <a:p>
            <a:r>
              <a:rPr lang="fr-FR" dirty="0"/>
              <a:t> </a:t>
            </a:r>
          </a:p>
          <a:p>
            <a:r>
              <a:rPr lang="fr-FR" dirty="0"/>
              <a:t>Ce plan s’adresse aux très petites entreprises (TPE) ou petites et moyennes entreprises (PME) qui rencontrent des difficultés pour s’acquitter du paiement de leurs impôts. </a:t>
            </a:r>
          </a:p>
          <a:p>
            <a:r>
              <a:rPr lang="fr-FR" dirty="0"/>
              <a:t> </a:t>
            </a:r>
          </a:p>
          <a:p>
            <a:r>
              <a:rPr lang="fr-FR" dirty="0"/>
              <a:t>Ces entreprises doivent exercer une activité économique : commerçants, artisans, professions libérales et, plus généralement, tous les agents économiques. </a:t>
            </a:r>
          </a:p>
          <a:p>
            <a:endParaRPr lang="fr-FR" dirty="0"/>
          </a:p>
          <a:p>
            <a:pPr lvl="0"/>
            <a:r>
              <a:rPr lang="fr-FR" dirty="0"/>
              <a:t>Aucune condition de statut de l’entreprise (association, entreprise individuelle, société, etc.), de régime fiscal ou social, ni de chiffre d’affaires n’est exigée pour en bénéficier.</a:t>
            </a:r>
          </a:p>
          <a:p>
            <a:endParaRPr lang="fr-FR" dirty="0"/>
          </a:p>
        </p:txBody>
      </p:sp>
      <p:sp>
        <p:nvSpPr>
          <p:cNvPr id="5" name="Espace réservé de l'image des diapositives 4">
            <a:extLst>
              <a:ext uri="{FF2B5EF4-FFF2-40B4-BE49-F238E27FC236}">
                <a16:creationId xmlns:a16="http://schemas.microsoft.com/office/drawing/2014/main" id="{D567ED81-9593-482F-9C7F-9D270924F2BA}"/>
              </a:ext>
            </a:extLst>
          </p:cNvPr>
          <p:cNvSpPr>
            <a:spLocks noGrp="1" noRot="1" noChangeAspect="1"/>
          </p:cNvSpPr>
          <p:nvPr>
            <p:ph type="sldImg"/>
          </p:nvPr>
        </p:nvSpPr>
        <p:spPr/>
      </p:sp>
    </p:spTree>
    <p:extLst>
      <p:ext uri="{BB962C8B-B14F-4D97-AF65-F5344CB8AC3E}">
        <p14:creationId xmlns:p14="http://schemas.microsoft.com/office/powerpoint/2010/main" val="3253176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a:bodyPr>
          <a:lstStyle/>
          <a:p>
            <a:r>
              <a:rPr lang="fr-FR" dirty="0"/>
              <a:t>Ce plan est d’une durée maximale de 36 mois. La durée du plan est fixée en fonction l’endettement fiscal et social de l’entreprise en application de l’arrêté du 26 mars 2021.</a:t>
            </a:r>
          </a:p>
          <a:p>
            <a:r>
              <a:rPr lang="fr-FR" dirty="0"/>
              <a:t> </a:t>
            </a:r>
          </a:p>
          <a:p>
            <a:r>
              <a:rPr lang="fr-FR" dirty="0"/>
              <a:t>Pour les plans d’une durée inférieure ou égale à 24 mois, l’entreprise n’a pas à fournir de garanties.</a:t>
            </a:r>
          </a:p>
          <a:p>
            <a:endParaRPr lang="fr-FR" dirty="0"/>
          </a:p>
          <a:p>
            <a:r>
              <a:rPr lang="fr-FR" b="1" dirty="0"/>
              <a:t>Que faut-il faire ?</a:t>
            </a:r>
          </a:p>
          <a:p>
            <a:r>
              <a:rPr lang="fr-FR" dirty="0"/>
              <a:t>Si l’entreprise répond aux conditions pour demander ce plan de règlement « spécifique covid-19 », il faut en faire la demande au plus tard le 30 juin 2021, à l’aide du formulaire de demande de plan de règlement « spécifique covid‑19 » depuis la messagerie sécurisée de son espace professionnel, ou à défaut par courriel ou courrier adressé au service des impôts dont l’entreprise dépend.</a:t>
            </a:r>
          </a:p>
          <a:p>
            <a:endParaRPr lang="fr-FR" dirty="0"/>
          </a:p>
          <a:p>
            <a:pPr lvl="0"/>
            <a:r>
              <a:rPr lang="fr-FR" b="1" dirty="0"/>
              <a:t>Qui est concerné ?</a:t>
            </a:r>
          </a:p>
          <a:p>
            <a:pPr lvl="0"/>
            <a:r>
              <a:rPr lang="fr-FR" dirty="0"/>
              <a:t>Les entreprises qui du fait de la crise sanitaire ont besoin d’un plan d’apurement des dettes.</a:t>
            </a:r>
          </a:p>
        </p:txBody>
      </p:sp>
      <p:sp>
        <p:nvSpPr>
          <p:cNvPr id="5" name="Espace réservé de l'image des diapositives 4">
            <a:extLst>
              <a:ext uri="{FF2B5EF4-FFF2-40B4-BE49-F238E27FC236}">
                <a16:creationId xmlns:a16="http://schemas.microsoft.com/office/drawing/2014/main" id="{D567ED81-9593-482F-9C7F-9D270924F2BA}"/>
              </a:ext>
            </a:extLst>
          </p:cNvPr>
          <p:cNvSpPr>
            <a:spLocks noGrp="1" noRot="1" noChangeAspect="1"/>
          </p:cNvSpPr>
          <p:nvPr>
            <p:ph type="sldImg"/>
          </p:nvPr>
        </p:nvSpPr>
        <p:spPr/>
      </p:sp>
    </p:spTree>
    <p:extLst>
      <p:ext uri="{BB962C8B-B14F-4D97-AF65-F5344CB8AC3E}">
        <p14:creationId xmlns:p14="http://schemas.microsoft.com/office/powerpoint/2010/main" val="391337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Les personnes physiques qui souscrivent, directement ou indirectement, au capital initial de PME ou aux augmentations de capital de certaines sociétés non cotées peuvent bénéficier, sous réserve du respect de certaines conditions, d’une réduction d’IR.</a:t>
            </a:r>
          </a:p>
          <a:p>
            <a:r>
              <a:rPr lang="fr-FR" dirty="0"/>
              <a:t> </a:t>
            </a:r>
          </a:p>
          <a:p>
            <a:r>
              <a:rPr lang="fr-FR" dirty="0"/>
              <a:t>Cette réduction d’impôt est égale à 18 % des versements effectués, retenus dans la limite annuelle de 50.000 € pour une personne seule et de 100.000 € pour des époux ou partenaires liés par un pacte civil de solidarité soumis à imposition commune.</a:t>
            </a:r>
          </a:p>
          <a:p>
            <a:r>
              <a:rPr lang="fr-FR" dirty="0"/>
              <a:t> </a:t>
            </a:r>
          </a:p>
          <a:p>
            <a:r>
              <a:rPr lang="fr-FR" dirty="0"/>
              <a:t>Le taux avait été porté à 25 % pour les souscriptions effectuées entre le 10 août 2020 et le 31 décembre 2020. </a:t>
            </a:r>
          </a:p>
          <a:p>
            <a:r>
              <a:rPr lang="fr-FR" dirty="0"/>
              <a:t> </a:t>
            </a:r>
          </a:p>
          <a:p>
            <a:r>
              <a:rPr lang="fr-FR" dirty="0"/>
              <a:t>Ce taux majoré a été prorogé jusqu’au 31 décembre 2021 à compter d’une date fixée par décret.</a:t>
            </a:r>
          </a:p>
          <a:p>
            <a:endParaRPr lang="fr-FR" sz="900" i="1" dirty="0"/>
          </a:p>
          <a:p>
            <a:pPr lvl="0"/>
            <a:endParaRPr lang="fr-FR" dirty="0"/>
          </a:p>
        </p:txBody>
      </p:sp>
    </p:spTree>
    <p:extLst>
      <p:ext uri="{BB962C8B-B14F-4D97-AF65-F5344CB8AC3E}">
        <p14:creationId xmlns:p14="http://schemas.microsoft.com/office/powerpoint/2010/main" val="427416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La date d’entrée en vigueur du taux majoré à 25 % est fixée. Il s’applique aux souscriptions au capital de PME effectuées à compter du 9 mai 2021.</a:t>
            </a:r>
          </a:p>
          <a:p>
            <a:endParaRPr lang="fr-FR" dirty="0"/>
          </a:p>
          <a:p>
            <a:pPr lvl="0"/>
            <a:r>
              <a:rPr lang="fr-FR" dirty="0"/>
              <a:t>Pour les versements effectués entre le 1</a:t>
            </a:r>
            <a:r>
              <a:rPr lang="fr-FR" baseline="30000" dirty="0"/>
              <a:t>er</a:t>
            </a:r>
            <a:r>
              <a:rPr lang="fr-FR" dirty="0"/>
              <a:t> janvier 2021 et le 8 mai 2021, </a:t>
            </a:r>
            <a:br>
              <a:rPr lang="fr-FR" dirty="0"/>
            </a:br>
            <a:r>
              <a:rPr lang="fr-FR" dirty="0"/>
              <a:t>le taux est de 18 %.</a:t>
            </a:r>
          </a:p>
          <a:p>
            <a:pPr lvl="0"/>
            <a:endParaRPr lang="fr-FR" b="1" dirty="0"/>
          </a:p>
          <a:p>
            <a:pPr lvl="0"/>
            <a:r>
              <a:rPr lang="fr-FR" b="1" dirty="0"/>
              <a:t>Qui est concerné ?</a:t>
            </a:r>
            <a:endParaRPr lang="fr-FR" dirty="0"/>
          </a:p>
          <a:p>
            <a:pPr lvl="0"/>
            <a:r>
              <a:rPr lang="fr-FR" dirty="0"/>
              <a:t>Les contribuables imposés à l’IR qui ont souscrit ou souscrivent au capital des PME.</a:t>
            </a:r>
          </a:p>
          <a:p>
            <a:pPr lvl="0"/>
            <a:endParaRPr lang="fr-FR" dirty="0"/>
          </a:p>
          <a:p>
            <a:pPr lvl="0"/>
            <a:r>
              <a:rPr lang="fr-FR" b="1" dirty="0"/>
              <a:t>Quelle est la date d’entrée en vigueur ?</a:t>
            </a:r>
            <a:endParaRPr lang="fr-FR" dirty="0"/>
          </a:p>
          <a:p>
            <a:pPr lvl="0"/>
            <a:r>
              <a:rPr lang="fr-FR" dirty="0"/>
              <a:t>Versements réalisés à compter du 9 mai 2021.</a:t>
            </a:r>
          </a:p>
        </p:txBody>
      </p:sp>
    </p:spTree>
    <p:extLst>
      <p:ext uri="{BB962C8B-B14F-4D97-AF65-F5344CB8AC3E}">
        <p14:creationId xmlns:p14="http://schemas.microsoft.com/office/powerpoint/2010/main" val="3881144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Les provisions sont admises en déduction du résultat fiscal de l’entreprise au titre d’un exercice lorsque les conditions suivantes sont respectées :</a:t>
            </a:r>
          </a:p>
          <a:p>
            <a:pPr marL="133388" indent="-133388">
              <a:buFont typeface="Arial" panose="020B0604020202020204" pitchFamily="34" charset="0"/>
              <a:buChar char="•"/>
            </a:pPr>
            <a:r>
              <a:rPr lang="fr-FR" dirty="0"/>
              <a:t>Les provisions sont destinées à faire face à une charge ou une perte déductible ;</a:t>
            </a:r>
          </a:p>
          <a:p>
            <a:pPr marL="133388" indent="-133388">
              <a:buFont typeface="Arial" panose="020B0604020202020204" pitchFamily="34" charset="0"/>
              <a:buChar char="•"/>
            </a:pPr>
            <a:r>
              <a:rPr lang="fr-FR" dirty="0"/>
              <a:t>La perte ou la charge est nettement précisée ;</a:t>
            </a:r>
          </a:p>
          <a:p>
            <a:pPr marL="133388" indent="-133388">
              <a:buFont typeface="Arial" panose="020B0604020202020204" pitchFamily="34" charset="0"/>
              <a:buChar char="•"/>
            </a:pPr>
            <a:r>
              <a:rPr lang="fr-FR" dirty="0"/>
              <a:t>La perte ou la charge est probable ;</a:t>
            </a:r>
          </a:p>
          <a:p>
            <a:pPr marL="133388" indent="-133388">
              <a:buFont typeface="Arial" panose="020B0604020202020204" pitchFamily="34" charset="0"/>
              <a:buChar char="•"/>
            </a:pPr>
            <a:r>
              <a:rPr lang="fr-FR" dirty="0"/>
              <a:t>La probabilité de perte ou de charge résulte d’un évènement en cours ;</a:t>
            </a:r>
          </a:p>
          <a:p>
            <a:pPr marL="133388" indent="-133388">
              <a:buFont typeface="Arial" panose="020B0604020202020204" pitchFamily="34" charset="0"/>
              <a:buChar char="•"/>
            </a:pPr>
            <a:r>
              <a:rPr lang="fr-FR" dirty="0"/>
              <a:t>Les provisions sont effectivement constatées dans les comptes.</a:t>
            </a:r>
          </a:p>
        </p:txBody>
      </p:sp>
    </p:spTree>
    <p:extLst>
      <p:ext uri="{BB962C8B-B14F-4D97-AF65-F5344CB8AC3E}">
        <p14:creationId xmlns:p14="http://schemas.microsoft.com/office/powerpoint/2010/main" val="39801450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De manière générale, il ressort de la jurisprudence que le seul défaut de paiement de créances à l’échéance ne suffit pas à justifier la déduction d’une provision comptabilisée.</a:t>
            </a:r>
          </a:p>
          <a:p>
            <a:r>
              <a:rPr lang="fr-FR" dirty="0"/>
              <a:t> </a:t>
            </a:r>
          </a:p>
          <a:p>
            <a:r>
              <a:rPr lang="fr-FR" dirty="0"/>
              <a:t>Toutefois, la jurisprudence administrative considère que, s’agissant des sociétés ayant pour activité la distribution de crédit à la consommation, le caractère probable du non-recouvrement d’une créance doit être reconnu en cas de constat de retards de paiement, nonobstant les diligences entreprises en vue de son recouvrement.</a:t>
            </a:r>
          </a:p>
          <a:p>
            <a:endParaRPr lang="fr-FR" dirty="0"/>
          </a:p>
          <a:p>
            <a:pPr lvl="0"/>
            <a:r>
              <a:rPr lang="fr-FR" b="1" dirty="0"/>
              <a:t>Qui est concerné ?</a:t>
            </a:r>
          </a:p>
          <a:p>
            <a:pPr lvl="0"/>
            <a:r>
              <a:rPr lang="fr-FR" dirty="0"/>
              <a:t>Les entreprises ayant une activité de distribution de crédit.</a:t>
            </a:r>
          </a:p>
          <a:p>
            <a:pPr lvl="0"/>
            <a:endParaRPr lang="fr-FR" dirty="0"/>
          </a:p>
          <a:p>
            <a:r>
              <a:rPr lang="fr-FR" b="1" dirty="0"/>
              <a:t>Quelle est la date d’entrée en vigueur ?</a:t>
            </a:r>
          </a:p>
          <a:p>
            <a:pPr lvl="0"/>
            <a:r>
              <a:rPr lang="fr-FR" dirty="0"/>
              <a:t>Application immédiate.</a:t>
            </a:r>
          </a:p>
          <a:p>
            <a:endParaRPr lang="fr-FR" dirty="0"/>
          </a:p>
        </p:txBody>
      </p:sp>
    </p:spTree>
    <p:extLst>
      <p:ext uri="{BB962C8B-B14F-4D97-AF65-F5344CB8AC3E}">
        <p14:creationId xmlns:p14="http://schemas.microsoft.com/office/powerpoint/2010/main" val="2880418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En principe, la prise en compte des résultats d’une société nouvellement acquise, dans la détermination du résultat d’ensemble, ne peut s’opérer qu’au titre de l’exercice suivant celui de l’acquisition d’au moins 95 % de son capital. </a:t>
            </a:r>
          </a:p>
          <a:p>
            <a:pPr lvl="0"/>
            <a:endParaRPr lang="fr-FR" dirty="0"/>
          </a:p>
          <a:p>
            <a:pPr lvl="0"/>
            <a:r>
              <a:rPr lang="fr-FR" dirty="0"/>
              <a:t>La doctrine administrative assouplit toutefois ce principe en cas de cession d’une filiale intégrée ou d’apport de ses titres, réalisé le premier jour de l’exercice. La société cédée peut, concomitamment à la sortie du groupe, entrer sans transition dans le périmètre d’intégration de la société cessionnaire ou bénéficiaire de l’apport.</a:t>
            </a:r>
          </a:p>
          <a:p>
            <a:endParaRPr lang="fr-FR" dirty="0"/>
          </a:p>
        </p:txBody>
      </p:sp>
    </p:spTree>
    <p:extLst>
      <p:ext uri="{BB962C8B-B14F-4D97-AF65-F5344CB8AC3E}">
        <p14:creationId xmlns:p14="http://schemas.microsoft.com/office/powerpoint/2010/main" val="1169360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L’administration fiscale admet désormais qu’une société qui acquiert le premier jour de l’exercice 95 % au moins du capital d’une autre société de constituer, dès l’exercice d’acquisition, un groupe fiscal avec cette dernière, dès lors que toutes les autres conditions sont remplies. </a:t>
            </a:r>
          </a:p>
          <a:p>
            <a:endParaRPr lang="fr-FR" dirty="0"/>
          </a:p>
          <a:p>
            <a:pPr lvl="0"/>
            <a:r>
              <a:rPr lang="fr-FR" i="1" dirty="0"/>
              <a:t>Nb : La date d’acquisition doit correspondre à la date d’ouverture des exercices des deux sociétés.</a:t>
            </a:r>
          </a:p>
          <a:p>
            <a:r>
              <a:rPr lang="fr-FR" dirty="0"/>
              <a:t> </a:t>
            </a:r>
          </a:p>
          <a:p>
            <a:r>
              <a:rPr lang="fr-FR" dirty="0"/>
              <a:t>Cette possibilité est donc étendue aux sociétés qui n’appartenaient à aucun groupe fiscal avant leur acquisition.</a:t>
            </a:r>
          </a:p>
          <a:p>
            <a:endParaRPr lang="fr-FR" dirty="0"/>
          </a:p>
          <a:p>
            <a:pPr lvl="0"/>
            <a:r>
              <a:rPr lang="fr-FR" b="1" dirty="0"/>
              <a:t>Qui est concerné ?</a:t>
            </a:r>
          </a:p>
          <a:p>
            <a:r>
              <a:rPr lang="fr-FR" dirty="0"/>
              <a:t>Les entités constituant un groupe fiscal.</a:t>
            </a:r>
          </a:p>
          <a:p>
            <a:endParaRPr lang="fr-FR" dirty="0"/>
          </a:p>
          <a:p>
            <a:r>
              <a:rPr lang="fr-FR" b="1" dirty="0"/>
              <a:t>Quelle est la date d’entrée en vigueur ?</a:t>
            </a:r>
          </a:p>
          <a:p>
            <a:pPr lvl="0"/>
            <a:r>
              <a:rPr lang="fr-FR" dirty="0"/>
              <a:t>Application immédiate.</a:t>
            </a:r>
          </a:p>
          <a:p>
            <a:endParaRPr lang="fr-FR" dirty="0"/>
          </a:p>
        </p:txBody>
      </p:sp>
      <p:sp>
        <p:nvSpPr>
          <p:cNvPr id="5" name="Espace réservé de l'image des diapositives 4">
            <a:extLst>
              <a:ext uri="{FF2B5EF4-FFF2-40B4-BE49-F238E27FC236}">
                <a16:creationId xmlns:a16="http://schemas.microsoft.com/office/drawing/2014/main" id="{66D5A4F0-757B-4F1A-AA1E-BD7F40EF43D1}"/>
              </a:ext>
            </a:extLst>
          </p:cNvPr>
          <p:cNvSpPr>
            <a:spLocks noGrp="1" noRot="1" noChangeAspect="1"/>
          </p:cNvSpPr>
          <p:nvPr>
            <p:ph type="sldImg"/>
          </p:nvPr>
        </p:nvSpPr>
        <p:spPr/>
      </p:sp>
    </p:spTree>
    <p:extLst>
      <p:ext uri="{BB962C8B-B14F-4D97-AF65-F5344CB8AC3E}">
        <p14:creationId xmlns:p14="http://schemas.microsoft.com/office/powerpoint/2010/main" val="1209276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dirty="0"/>
              <a:t>Une fusion de sociétés entraîne en principe les conséquences fiscales d’une cessation totale d’entreprise et notamment la perte du droit au report des déficits subis par la société absorbée.</a:t>
            </a:r>
          </a:p>
          <a:p>
            <a:r>
              <a:rPr lang="fr-FR" dirty="0"/>
              <a:t> </a:t>
            </a:r>
          </a:p>
          <a:p>
            <a:r>
              <a:rPr lang="fr-FR" dirty="0"/>
              <a:t>Les reports déficitaires de la société absorbée peuvent toutefois être transférés à la société absorbante sur agrément.</a:t>
            </a:r>
          </a:p>
          <a:p>
            <a:r>
              <a:rPr lang="fr-FR" dirty="0"/>
              <a:t> </a:t>
            </a:r>
          </a:p>
          <a:p>
            <a:r>
              <a:rPr lang="fr-FR" dirty="0"/>
              <a:t>L’agrément est délivré lorsque quatre conditions sont satisfaites :</a:t>
            </a:r>
          </a:p>
          <a:p>
            <a:pPr marL="133388" indent="-133388">
              <a:buFont typeface="Arial" panose="020B0604020202020204" pitchFamily="34" charset="0"/>
              <a:buChar char="•"/>
            </a:pPr>
            <a:r>
              <a:rPr lang="fr-FR" dirty="0"/>
              <a:t>L’opération est justifiée du point de vue économique et obéit à des motivations principales autres que fiscales ;</a:t>
            </a:r>
          </a:p>
          <a:p>
            <a:pPr marL="133388" indent="-133388">
              <a:buFont typeface="Arial" panose="020B0604020202020204" pitchFamily="34" charset="0"/>
              <a:buChar char="•"/>
            </a:pPr>
            <a:r>
              <a:rPr lang="fr-FR" dirty="0"/>
              <a:t>L’activité à l’origine des déficits dont le transfert est demandé n'a pas fait l'objet par la société absorbée, pendant la période au titre de laquelle ces déficits ont été constatés, de changement significatif, notamment en termes de clientèle, d'emploi, de moyens d'exploitation effectivement mis en œuvre, de nature et de volume d'activité ;</a:t>
            </a:r>
          </a:p>
          <a:p>
            <a:pPr marL="133388" indent="-133388">
              <a:buFont typeface="Arial" panose="020B0604020202020204" pitchFamily="34" charset="0"/>
              <a:buChar char="•"/>
            </a:pPr>
            <a:r>
              <a:rPr lang="fr-FR" dirty="0"/>
              <a:t>L’activité à l’origine des déficits dont le transfert est demandé est poursuivie par la ou les sociétés absorbantes pendant un délai minimal de trois ans, sans faire l'objet, pendant cette période, de changement significatif, notamment en termes de clientèle, d’emploi, de moyens d’exploitation effectivement mis en œuvre, de nature et de volume d’activité ;</a:t>
            </a:r>
          </a:p>
          <a:p>
            <a:pPr marL="133388" indent="-133388">
              <a:buFont typeface="Arial" panose="020B0604020202020204" pitchFamily="34" charset="0"/>
              <a:buChar char="•"/>
            </a:pPr>
            <a:r>
              <a:rPr lang="fr-FR" dirty="0"/>
              <a:t>Les déficits susceptibles d'être transférés ne proviennent ni de la gestion d’un patrimoine mobilier par des sociétés dont l'actif est principalement composé de participations financières dans d'autres sociétés ou groupements assimilés ni de la gestion d'un patrimoine immobilier.</a:t>
            </a:r>
          </a:p>
          <a:p>
            <a:endParaRPr lang="fr-FR" sz="900" b="1" dirty="0"/>
          </a:p>
          <a:p>
            <a:endParaRPr lang="fr-FR" dirty="0"/>
          </a:p>
        </p:txBody>
      </p:sp>
    </p:spTree>
    <p:extLst>
      <p:ext uri="{BB962C8B-B14F-4D97-AF65-F5344CB8AC3E}">
        <p14:creationId xmlns:p14="http://schemas.microsoft.com/office/powerpoint/2010/main" val="2510029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Le Conseil d’Etat a précisé la notion de changement significatif d’activité. En l’espèce, une société qui exerçait une activité de négoce de produits agricoles et agrofournitures, a fait l’objet d'une fusion-absorption, placée sous le régime de faveur.</a:t>
            </a:r>
          </a:p>
          <a:p>
            <a:r>
              <a:rPr lang="fr-FR" dirty="0"/>
              <a:t> </a:t>
            </a:r>
          </a:p>
          <a:p>
            <a:r>
              <a:rPr lang="fr-FR" dirty="0"/>
              <a:t>La société absorbante a sollicité la délivrance de l'agrément afin que lui soit transféré le déficit inscrit dans les écritures comptables de la société absorbée.</a:t>
            </a:r>
          </a:p>
          <a:p>
            <a:r>
              <a:rPr lang="fr-FR" dirty="0"/>
              <a:t> </a:t>
            </a:r>
          </a:p>
          <a:p>
            <a:r>
              <a:rPr lang="fr-FR" dirty="0"/>
              <a:t>L’administration fiscale a rejeté sa demande au motif que l’activité de la société absorbée avait subi des changements significatifs pendant la période au cours de laquelle le déficit en cause avait été constaté. </a:t>
            </a:r>
          </a:p>
          <a:p>
            <a:r>
              <a:rPr lang="fr-FR" dirty="0"/>
              <a:t> </a:t>
            </a:r>
          </a:p>
          <a:p>
            <a:r>
              <a:rPr lang="fr-FR" dirty="0"/>
              <a:t>Les changements significatifs étaient constitués selon l’administration par :</a:t>
            </a:r>
          </a:p>
          <a:p>
            <a:pPr marL="171450" indent="-171450">
              <a:buFont typeface="Arial" panose="020B0604020202020204" pitchFamily="34" charset="0"/>
              <a:buChar char="•"/>
            </a:pPr>
            <a:r>
              <a:rPr lang="fr-FR" dirty="0"/>
              <a:t>La perte de l’intégralité de son effectif salarié au profit du recours à du personnel extérieur à l'établissement ;</a:t>
            </a:r>
          </a:p>
          <a:p>
            <a:pPr marL="171450" indent="-171450">
              <a:buFont typeface="Arial" panose="020B0604020202020204" pitchFamily="34" charset="0"/>
              <a:buChar char="•"/>
            </a:pPr>
            <a:r>
              <a:rPr lang="fr-FR" dirty="0"/>
              <a:t>La réduction de son actif brut corporel de 65 % après la cession d'installations techniques, matériel et outillages industriels et de matériel de transport, traduisant notamment la suppression totale de sa flotte de camions du fait de l'externalisation de l'activité de transport. </a:t>
            </a:r>
          </a:p>
          <a:p>
            <a:r>
              <a:rPr lang="fr-FR" dirty="0"/>
              <a:t> </a:t>
            </a:r>
          </a:p>
          <a:p>
            <a:r>
              <a:rPr lang="fr-FR" dirty="0"/>
              <a:t>Selon le Conseil d’Etat, ces éléments ne caractérisent pas un changement significatif de l’activité de la société absorbée mais une réorganisation et une externalisation de l’activité destinées à assurer le maintien du volume de son chiffre d'affaires.</a:t>
            </a:r>
          </a:p>
          <a:p>
            <a:r>
              <a:rPr lang="fr-FR" dirty="0"/>
              <a:t> </a:t>
            </a:r>
          </a:p>
          <a:p>
            <a:r>
              <a:rPr lang="fr-FR" dirty="0"/>
              <a:t>Les déficits fiscaux pouvaient donc être transférés.</a:t>
            </a:r>
          </a:p>
          <a:p>
            <a:endParaRPr lang="fr-FR" dirty="0"/>
          </a:p>
          <a:p>
            <a:pPr lvl="0"/>
            <a:r>
              <a:rPr lang="fr-FR" b="1" dirty="0"/>
              <a:t>Qui est concerné ?</a:t>
            </a:r>
          </a:p>
          <a:p>
            <a:pPr lvl="0"/>
            <a:r>
              <a:rPr lang="fr-FR" dirty="0"/>
              <a:t>Les sociétés ayant des déficits en report participant à une opération de fusion.</a:t>
            </a:r>
          </a:p>
        </p:txBody>
      </p:sp>
      <p:sp>
        <p:nvSpPr>
          <p:cNvPr id="5" name="Espace réservé de l'image des diapositives 4">
            <a:extLst>
              <a:ext uri="{FF2B5EF4-FFF2-40B4-BE49-F238E27FC236}">
                <a16:creationId xmlns:a16="http://schemas.microsoft.com/office/drawing/2014/main" id="{F1F7E754-6343-4FD8-AEB6-4DA986F4B437}"/>
              </a:ext>
            </a:extLst>
          </p:cNvPr>
          <p:cNvSpPr>
            <a:spLocks noGrp="1" noRot="1" noChangeAspect="1"/>
          </p:cNvSpPr>
          <p:nvPr>
            <p:ph type="sldImg"/>
          </p:nvPr>
        </p:nvSpPr>
        <p:spPr/>
      </p:sp>
    </p:spTree>
    <p:extLst>
      <p:ext uri="{BB962C8B-B14F-4D97-AF65-F5344CB8AC3E}">
        <p14:creationId xmlns:p14="http://schemas.microsoft.com/office/powerpoint/2010/main" val="341659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endParaRPr lang="fr-FR" dirty="0"/>
          </a:p>
        </p:txBody>
      </p:sp>
      <p:sp>
        <p:nvSpPr>
          <p:cNvPr id="5" name="Espace réservé de l'image des diapositives 4">
            <a:extLst>
              <a:ext uri="{FF2B5EF4-FFF2-40B4-BE49-F238E27FC236}">
                <a16:creationId xmlns:a16="http://schemas.microsoft.com/office/drawing/2014/main" id="{6732D939-67FF-4F53-BCB5-E75E86FE2905}"/>
              </a:ext>
            </a:extLst>
          </p:cNvPr>
          <p:cNvSpPr>
            <a:spLocks noGrp="1" noRot="1" noChangeAspect="1"/>
          </p:cNvSpPr>
          <p:nvPr>
            <p:ph type="sldImg"/>
          </p:nvPr>
        </p:nvSpPr>
        <p:spPr/>
      </p:sp>
    </p:spTree>
    <p:extLst>
      <p:ext uri="{BB962C8B-B14F-4D97-AF65-F5344CB8AC3E}">
        <p14:creationId xmlns:p14="http://schemas.microsoft.com/office/powerpoint/2010/main" val="2420566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Ventes à distance intracommunautaires de biens à destination de non assujettis à la TVA</a:t>
            </a:r>
          </a:p>
          <a:p>
            <a:r>
              <a:rPr lang="fr-FR" dirty="0"/>
              <a:t>Une vente à distance intracommunautaire de biens a lieu lorsque les biens sont expédiés ou transportés par le fournisseur ou pour son compte à partir d’un État membre autre que celui d’arrivée de l’expédition ou du transport, à destination de l’acquéreur.</a:t>
            </a:r>
          </a:p>
          <a:p>
            <a:r>
              <a:rPr lang="fr-FR" dirty="0"/>
              <a:t> </a:t>
            </a:r>
          </a:p>
          <a:p>
            <a:r>
              <a:rPr lang="fr-FR" dirty="0"/>
              <a:t>Les ventes concernées sont à destination des acquéreurs suivants :</a:t>
            </a:r>
          </a:p>
          <a:p>
            <a:pPr marL="133388" indent="-133388">
              <a:buFont typeface="Arial" panose="020B0604020202020204" pitchFamily="34" charset="0"/>
              <a:buChar char="•"/>
            </a:pPr>
            <a:r>
              <a:rPr lang="fr-FR" dirty="0"/>
              <a:t>Une personne morale non assujettie, dont les acquisitions intracommunautaires de biens ne sont pas soumises à la TVA ;</a:t>
            </a:r>
          </a:p>
          <a:p>
            <a:pPr marL="133388" indent="-133388">
              <a:buFont typeface="Arial" panose="020B0604020202020204" pitchFamily="34" charset="0"/>
              <a:buChar char="•"/>
            </a:pPr>
            <a:r>
              <a:rPr lang="fr-FR" dirty="0"/>
              <a:t>Toute autre personne non assujettie ;</a:t>
            </a:r>
          </a:p>
          <a:p>
            <a:pPr marL="133388" indent="-133388">
              <a:buFont typeface="Arial" panose="020B0604020202020204" pitchFamily="34" charset="0"/>
              <a:buChar char="•"/>
            </a:pPr>
            <a:r>
              <a:rPr lang="fr-FR" dirty="0"/>
              <a:t>Les assujettis effectuant uniquement des livraisons de biens ou des prestations de services n’ouvrant pas droit à déduction de TVA ;</a:t>
            </a:r>
          </a:p>
          <a:p>
            <a:pPr marL="133388" indent="-133388">
              <a:buFont typeface="Arial" panose="020B0604020202020204" pitchFamily="34" charset="0"/>
              <a:buChar char="•"/>
            </a:pPr>
            <a:r>
              <a:rPr lang="fr-FR" dirty="0"/>
              <a:t>Les assujettis soumis au régime commun forfaitaire des producteurs agricoles.</a:t>
            </a:r>
          </a:p>
          <a:p>
            <a:endParaRPr lang="fr-FR" dirty="0"/>
          </a:p>
        </p:txBody>
      </p:sp>
    </p:spTree>
    <p:extLst>
      <p:ext uri="{BB962C8B-B14F-4D97-AF65-F5344CB8AC3E}">
        <p14:creationId xmlns:p14="http://schemas.microsoft.com/office/powerpoint/2010/main" val="1954567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b="1" dirty="0"/>
              <a:t>Ventes à distance de biens importés d’un montant inférieur ou égal à 150 €</a:t>
            </a:r>
          </a:p>
          <a:p>
            <a:r>
              <a:rPr lang="fr-FR" dirty="0"/>
              <a:t>Ces ventes concernent les livraisons de biens expédiés ou transportés par le fournisseur ou pour son compte, y compris lorsque le fournisseur intervient indirectement dans le transport ou l’expédition des biens, à partir d’un territoire tiers ou d’un pays tiers à l’Union européenne, à destination d’un acquéreur résidant dans un État membre de l’UE.</a:t>
            </a:r>
          </a:p>
          <a:p>
            <a:r>
              <a:rPr lang="fr-FR" dirty="0"/>
              <a:t> </a:t>
            </a:r>
          </a:p>
          <a:p>
            <a:r>
              <a:rPr lang="fr-FR" dirty="0"/>
              <a:t>Les acquéreurs sont les mêmes que pour les ventes à distance intracommunautaires. </a:t>
            </a:r>
          </a:p>
          <a:p>
            <a:r>
              <a:rPr lang="fr-FR" dirty="0"/>
              <a:t> </a:t>
            </a:r>
          </a:p>
          <a:p>
            <a:r>
              <a:rPr lang="fr-FR" dirty="0"/>
              <a:t>Si le prix HT de l’envoi, minoré des frais de transport et d’assurance si ceux-ci sont distincts sur la facture, ne dépasse pas 150 €, la vente peut être déclarée via le guichet unique.</a:t>
            </a:r>
          </a:p>
          <a:p>
            <a:r>
              <a:rPr lang="fr-FR" dirty="0"/>
              <a:t> </a:t>
            </a:r>
          </a:p>
          <a:p>
            <a:r>
              <a:rPr lang="fr-FR" dirty="0"/>
              <a:t>Les biens doivent être expédiés au départ du pays ou territoire tiers à l’UE pour être considérés comme des ventes à distance de biens importés.</a:t>
            </a:r>
          </a:p>
          <a:p>
            <a:endParaRPr lang="fr-FR" b="1" dirty="0"/>
          </a:p>
          <a:p>
            <a:r>
              <a:rPr lang="fr-FR" b="1" dirty="0"/>
              <a:t>Territorialité et guichet unique de TVA</a:t>
            </a:r>
          </a:p>
          <a:p>
            <a:r>
              <a:rPr lang="fr-FR" dirty="0"/>
              <a:t>Les prestations de services intracommunautaires, les ventes à distance intracommunautaires de biens et les ventes à distance de biens importés en provenance de pays tiers d’une valeur inférieure ou égale à 150 €, sont imposables à la TVA dans l’État membre où est domicilié l’acquéreur non assujetti à la TVA.</a:t>
            </a:r>
          </a:p>
          <a:p>
            <a:r>
              <a:rPr lang="fr-FR" sz="900" dirty="0"/>
              <a:t> </a:t>
            </a:r>
          </a:p>
          <a:p>
            <a:endParaRPr lang="fr-FR" dirty="0"/>
          </a:p>
        </p:txBody>
      </p:sp>
    </p:spTree>
    <p:extLst>
      <p:ext uri="{BB962C8B-B14F-4D97-AF65-F5344CB8AC3E}">
        <p14:creationId xmlns:p14="http://schemas.microsoft.com/office/powerpoint/2010/main" val="1780138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dirty="0"/>
              <a:t>Pour les entreprises établies dans un État membre qui ne réalisent qu’occasionnellement ces opérations, un seuil de 10.000 € a été instauré, en deçà duquel la TVA sur les prestations de services et les ventes à distance intracommunautaire de biens, reste due dans l’État membre d’établissement du prestataire si ce dernier est établi dans un seul État membre de l’UE.</a:t>
            </a:r>
          </a:p>
          <a:p>
            <a:endParaRPr lang="fr-FR" dirty="0"/>
          </a:p>
          <a:p>
            <a:pPr lvl="0"/>
            <a:r>
              <a:rPr lang="fr-FR" dirty="0"/>
              <a:t>Ce seuil s’apprécie au regard du chiffre d’affaires annuel (hors TVA), de l’année civile en cours et de l’année civile précédente, des prestations transfrontières de services électroniques, de télécommunication, de radiodiffusion et de télévision ainsi qu’aux ventes à distance intracommunautaires de biens réalisées au départ de l’État membre d’établissement du prestataire.</a:t>
            </a:r>
          </a:p>
          <a:p>
            <a:endParaRPr lang="fr-FR" dirty="0"/>
          </a:p>
          <a:p>
            <a:r>
              <a:rPr lang="fr-FR" dirty="0"/>
              <a:t>Le seuil ne s’applique pas aux opérateurs établis hors de l’UE ou établis dans plusieurs États membres.</a:t>
            </a:r>
          </a:p>
          <a:p>
            <a:r>
              <a:rPr lang="fr-FR" dirty="0"/>
              <a:t> </a:t>
            </a:r>
          </a:p>
          <a:p>
            <a:r>
              <a:rPr lang="fr-FR" dirty="0"/>
              <a:t>Le guichet unique de TVA concerne tous les assujettis, quel que soit leur régime d’imposition à la TVA :</a:t>
            </a:r>
          </a:p>
          <a:p>
            <a:pPr marL="171450" indent="-171450">
              <a:buFont typeface="Arial" panose="020B0604020202020204" pitchFamily="34" charset="0"/>
              <a:buChar char="•"/>
            </a:pPr>
            <a:r>
              <a:rPr lang="fr-FR" dirty="0"/>
              <a:t>Qui réalisent des prestations de services auprès de consommateurs non assujettis résidant au sein d’États membres de l’UE (le prestataire peut être établi dans ou hors de l’UE) ;</a:t>
            </a:r>
          </a:p>
          <a:p>
            <a:pPr marL="171450" indent="-171450">
              <a:buFont typeface="Arial" panose="020B0604020202020204" pitchFamily="34" charset="0"/>
              <a:buChar char="•"/>
            </a:pPr>
            <a:r>
              <a:rPr lang="fr-FR" dirty="0"/>
              <a:t>Qui réalisent des ventes à distance intracommunautaires de biens à destination de non assujettis (l’opérateur peut être établi dans ou hors de l’UE) ;</a:t>
            </a:r>
          </a:p>
          <a:p>
            <a:pPr marL="171450" indent="-171450">
              <a:buFont typeface="Arial" panose="020B0604020202020204" pitchFamily="34" charset="0"/>
              <a:buChar char="•"/>
            </a:pPr>
            <a:r>
              <a:rPr lang="fr-FR" dirty="0"/>
              <a:t>Qui réalisent des ventes à distance de biens en provenance de pays tiers d’un montant inférieur ou égal à 150 €, à destination de non assujettis résidant au sein d’États membres de l’UE (l’opérateur peut être établi dans ou hors de l’UE).</a:t>
            </a:r>
          </a:p>
          <a:p>
            <a:endParaRPr lang="fr-FR" dirty="0"/>
          </a:p>
          <a:p>
            <a:r>
              <a:rPr lang="fr-FR" dirty="0"/>
              <a:t>Ces nouvelles règles entrent en vigueur à compter du 1</a:t>
            </a:r>
            <a:r>
              <a:rPr lang="fr-FR" baseline="30000" dirty="0"/>
              <a:t>er</a:t>
            </a:r>
            <a:r>
              <a:rPr lang="fr-FR" dirty="0"/>
              <a:t> juillet 2021.</a:t>
            </a:r>
          </a:p>
        </p:txBody>
      </p:sp>
      <p:sp>
        <p:nvSpPr>
          <p:cNvPr id="5" name="Espace réservé de l'image des diapositives 4">
            <a:extLst>
              <a:ext uri="{FF2B5EF4-FFF2-40B4-BE49-F238E27FC236}">
                <a16:creationId xmlns:a16="http://schemas.microsoft.com/office/drawing/2014/main" id="{634BC9EF-C0D0-41E8-ABE3-11C7F887F6E7}"/>
              </a:ext>
            </a:extLst>
          </p:cNvPr>
          <p:cNvSpPr>
            <a:spLocks noGrp="1" noRot="1" noChangeAspect="1"/>
          </p:cNvSpPr>
          <p:nvPr>
            <p:ph type="sldImg"/>
          </p:nvPr>
        </p:nvSpPr>
        <p:spPr/>
      </p:sp>
    </p:spTree>
    <p:extLst>
      <p:ext uri="{BB962C8B-B14F-4D97-AF65-F5344CB8AC3E}">
        <p14:creationId xmlns:p14="http://schemas.microsoft.com/office/powerpoint/2010/main" val="475465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Dans le cadre de la réforme de la TVA sur le commerce en ligne, c’est la direction départementale des finances publiques de l'Oise qui est chargée de la gestion des immatriculations au guichet unique, de la gestion des déclarations de TVA transmises et du reversement de la TVA revenant aux autres Etats membres de l'Union européenne.</a:t>
            </a:r>
          </a:p>
          <a:p>
            <a:r>
              <a:rPr lang="fr-FR" dirty="0"/>
              <a:t> </a:t>
            </a:r>
          </a:p>
          <a:p>
            <a:r>
              <a:rPr lang="fr-FR" dirty="0"/>
              <a:t>C’est également cette direction qui s’occupera, pour la TVA revenant à la France, du recouvrement, tant amiable que forcé, des droits et pénalités.</a:t>
            </a:r>
          </a:p>
          <a:p>
            <a:r>
              <a:rPr lang="fr-FR" dirty="0"/>
              <a:t> </a:t>
            </a:r>
          </a:p>
          <a:p>
            <a:r>
              <a:rPr lang="fr-FR" dirty="0"/>
              <a:t>Elle devra enfin procéder au remboursement des excédents de versements perçus des opérateurs immatriculés en France, ainsi que de traiter, instruire et procéder au remboursement, le cas échéant, des crédits de TVA et des éventuelles réclamations émanant des opérateurs inscrits au dispositif et portant sur la TVA française.</a:t>
            </a:r>
          </a:p>
          <a:p>
            <a:pPr lvl="0"/>
            <a:endParaRPr lang="fr-FR" b="1" dirty="0"/>
          </a:p>
          <a:p>
            <a:pPr lvl="0"/>
            <a:r>
              <a:rPr lang="fr-FR" b="1" dirty="0"/>
              <a:t>Qui est concerné ?</a:t>
            </a:r>
          </a:p>
          <a:p>
            <a:pPr lvl="0"/>
            <a:r>
              <a:rPr lang="fr-FR" dirty="0"/>
              <a:t>Les entreprises qui réalisent des ventes à distance à destination de non assujettis établis dans l’Union européenne.</a:t>
            </a:r>
          </a:p>
        </p:txBody>
      </p:sp>
    </p:spTree>
    <p:extLst>
      <p:ext uri="{BB962C8B-B14F-4D97-AF65-F5344CB8AC3E}">
        <p14:creationId xmlns:p14="http://schemas.microsoft.com/office/powerpoint/2010/main" val="1123693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Les plus-values de cession d'une entreprise individuelle ou d'une branche complète d'activité ou, par assimilation, de l'intégralité des droits ou parts de sociétés de personnes considérés comme des éléments d'actifs professionnels, sont exonérées d’impôt sur le revenu.</a:t>
            </a:r>
          </a:p>
          <a:p>
            <a:r>
              <a:rPr lang="fr-FR" dirty="0"/>
              <a:t> </a:t>
            </a:r>
          </a:p>
          <a:p>
            <a:r>
              <a:rPr lang="fr-FR" dirty="0"/>
              <a:t>L’exonération est totale lorsque la valeur des éléments cédés est inférieure à 300.000 €. L’exonération est partielle lorsque cette valeur est comprise entre 300.000 € et 500.000 €.</a:t>
            </a:r>
          </a:p>
          <a:p>
            <a:r>
              <a:rPr lang="fr-FR" dirty="0"/>
              <a:t> </a:t>
            </a:r>
          </a:p>
          <a:p>
            <a:r>
              <a:rPr lang="fr-FR" dirty="0"/>
              <a:t>Pour bénéficier de cette exonération, il ne doit pas y avoir de lien entre le cédant et le cessionnaire pendant les 3 années suivant la cession.</a:t>
            </a:r>
          </a:p>
          <a:p>
            <a:endParaRPr lang="fr-FR" dirty="0"/>
          </a:p>
        </p:txBody>
      </p:sp>
    </p:spTree>
    <p:extLst>
      <p:ext uri="{BB962C8B-B14F-4D97-AF65-F5344CB8AC3E}">
        <p14:creationId xmlns:p14="http://schemas.microsoft.com/office/powerpoint/2010/main" val="965212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Deux associés d’une SCP cèdent leurs parts sociales à une SELARL et bénéficient à cette occasion de l’exonération des plus-values en fonction de la valeur des éléments cédés.</a:t>
            </a:r>
          </a:p>
          <a:p>
            <a:r>
              <a:rPr lang="fr-FR" dirty="0"/>
              <a:t> </a:t>
            </a:r>
          </a:p>
          <a:p>
            <a:r>
              <a:rPr lang="fr-FR" dirty="0"/>
              <a:t>Au jour de la cession, aucun des associés de la SCP n’est associé dans la SELARL. Mais, trois jours après la cession, l’un des associés cédants acquiert 50 % des parts sociales de la SELARL cessionnaire et devient co-gérant de celle-ci.</a:t>
            </a:r>
          </a:p>
          <a:p>
            <a:r>
              <a:rPr lang="fr-FR" dirty="0"/>
              <a:t> </a:t>
            </a:r>
          </a:p>
          <a:p>
            <a:r>
              <a:rPr lang="fr-FR" dirty="0"/>
              <a:t>La condition d’absence de lien entre cédant et cessionnaire n’est pas respectée et entraîne la remise en cause de l’exonération des plus-values de cession de parts.</a:t>
            </a:r>
          </a:p>
          <a:p>
            <a:r>
              <a:rPr lang="fr-FR" dirty="0"/>
              <a:t> </a:t>
            </a:r>
          </a:p>
          <a:p>
            <a:r>
              <a:rPr lang="fr-FR" dirty="0"/>
              <a:t>Le fait que la SCP n'ait elle-même ni exercé la direction de la société cessionnaire ni détenu des parts de ladite société, est sans influence sur le bien-fondé des impositions de ces plus-values. </a:t>
            </a:r>
          </a:p>
          <a:p>
            <a:pPr lvl="0"/>
            <a:endParaRPr lang="fr-FR" b="1" dirty="0"/>
          </a:p>
          <a:p>
            <a:pPr lvl="0"/>
            <a:r>
              <a:rPr lang="fr-FR" b="1" dirty="0"/>
              <a:t>Qui est concerné ?</a:t>
            </a:r>
            <a:endParaRPr lang="fr-FR" dirty="0"/>
          </a:p>
          <a:p>
            <a:pPr lvl="0"/>
            <a:r>
              <a:rPr lang="fr-FR" dirty="0"/>
              <a:t>Les entreprises à l’IS ou à l’IR.</a:t>
            </a:r>
          </a:p>
          <a:p>
            <a:pPr lvl="0"/>
            <a:endParaRPr lang="fr-FR" b="1" dirty="0"/>
          </a:p>
          <a:p>
            <a:pPr lvl="0"/>
            <a:r>
              <a:rPr lang="fr-FR" b="1" dirty="0"/>
              <a:t>Quelle est la date d’entrée en vigueur ?</a:t>
            </a:r>
            <a:endParaRPr lang="fr-FR" dirty="0"/>
          </a:p>
          <a:p>
            <a:pPr lvl="0"/>
            <a:r>
              <a:rPr lang="fr-FR" dirty="0"/>
              <a:t>Application immédiate.</a:t>
            </a:r>
          </a:p>
          <a:p>
            <a:endParaRPr lang="fr-FR" dirty="0"/>
          </a:p>
        </p:txBody>
      </p:sp>
    </p:spTree>
    <p:extLst>
      <p:ext uri="{BB962C8B-B14F-4D97-AF65-F5344CB8AC3E}">
        <p14:creationId xmlns:p14="http://schemas.microsoft.com/office/powerpoint/2010/main" val="3399232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En cas de cession conjointe par le nu-propriétaire et l’usufruitier de leurs droits démembrés respectifs avec répartition du prix de vente entre eux, l’opération est susceptible de dégager une plus-value imposable au nom de chacun des titulaires des droits démembrés.</a:t>
            </a:r>
          </a:p>
          <a:p>
            <a:r>
              <a:rPr lang="fr-FR" dirty="0"/>
              <a:t> </a:t>
            </a:r>
          </a:p>
          <a:p>
            <a:r>
              <a:rPr lang="fr-FR" dirty="0"/>
              <a:t>Si la cession conjointe de l’usufruit et de la nue-propriété est faite sans répartition du prix de vente, la plus-value est imposable, soit au nom du nu-propriétaire en cas de remploi, soit au nom de l'usufruitier en cas de quasi-usufruit.</a:t>
            </a:r>
          </a:p>
          <a:p>
            <a:endParaRPr lang="fr-FR" dirty="0"/>
          </a:p>
        </p:txBody>
      </p:sp>
    </p:spTree>
    <p:extLst>
      <p:ext uri="{BB962C8B-B14F-4D97-AF65-F5344CB8AC3E}">
        <p14:creationId xmlns:p14="http://schemas.microsoft.com/office/powerpoint/2010/main" val="18768088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L'imposition de la plus-value constatée à la suite des opérations par lesquelles l'usufruitier et le nu-propriétaire de parts sociales dont la propriété est démembrée procèdent ensemble à la cession de ces parts sociales, se répartit entre l'usufruit et la nue-propriété selon la valeur respective de chacun de ces droits. </a:t>
            </a:r>
          </a:p>
          <a:p>
            <a:r>
              <a:rPr lang="fr-FR" dirty="0"/>
              <a:t> </a:t>
            </a:r>
          </a:p>
          <a:p>
            <a:r>
              <a:rPr lang="fr-FR" dirty="0"/>
              <a:t>Toutefois, lorsque les parties ont décidé, que le droit d'usufruit serait, à la suite de la cession, reporté sur le prix issu de celle-ci, la plus-value est alors intégralement imposée entre les mains de l'usufruitier. </a:t>
            </a:r>
          </a:p>
          <a:p>
            <a:r>
              <a:rPr lang="fr-FR" dirty="0"/>
              <a:t> </a:t>
            </a:r>
          </a:p>
          <a:p>
            <a:r>
              <a:rPr lang="fr-FR" dirty="0"/>
              <a:t>Lorsque, en revanche, les parties ont décidé que le prix de cession sera nécessairement remployé dans l'acquisition d'autres titres dont les revenus reviennent à l'usufruitier, la plus-value réalisée n'est imposable qu'au nom du nu-propriétaire.</a:t>
            </a:r>
          </a:p>
          <a:p>
            <a:endParaRPr lang="fr-FR" dirty="0"/>
          </a:p>
          <a:p>
            <a:pPr lvl="0"/>
            <a:r>
              <a:rPr lang="fr-FR" b="1" dirty="0"/>
              <a:t>Qui est concerné ?</a:t>
            </a:r>
          </a:p>
          <a:p>
            <a:pPr lvl="0"/>
            <a:r>
              <a:rPr lang="fr-FR" dirty="0"/>
              <a:t>Les usufruitiers et nus-propriétaires de titres de sociétés qui cèdent leurs titres conjointement.</a:t>
            </a:r>
          </a:p>
          <a:p>
            <a:pPr lvl="0"/>
            <a:endParaRPr lang="fr-FR" dirty="0"/>
          </a:p>
          <a:p>
            <a:r>
              <a:rPr lang="fr-FR" b="1" dirty="0"/>
              <a:t>Quelle est la date d’entrée en vigueur ?</a:t>
            </a:r>
          </a:p>
          <a:p>
            <a:pPr lvl="0"/>
            <a:r>
              <a:rPr lang="fr-FR" dirty="0"/>
              <a:t>Application immédiate.</a:t>
            </a:r>
          </a:p>
          <a:p>
            <a:endParaRPr lang="fr-FR" dirty="0"/>
          </a:p>
        </p:txBody>
      </p:sp>
    </p:spTree>
    <p:extLst>
      <p:ext uri="{BB962C8B-B14F-4D97-AF65-F5344CB8AC3E}">
        <p14:creationId xmlns:p14="http://schemas.microsoft.com/office/powerpoint/2010/main" val="371523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Une société holding animatrice est une société qui, outre la gestion d’un portefeuille de participations, participe activement à la conduite de la politique du groupe et au contrôle de ses filiales et rend, le cas échéant et à titre purement interne, des services spécifiques, administratifs, juridiques, comptables, financiers et immobiliers.</a:t>
            </a:r>
          </a:p>
          <a:p>
            <a:r>
              <a:rPr lang="fr-FR" dirty="0"/>
              <a:t> </a:t>
            </a:r>
          </a:p>
          <a:p>
            <a:r>
              <a:rPr lang="fr-FR" dirty="0"/>
              <a:t>Elle est considérée comme exerçant une activité commerciale, à condition que son activité d’animation soit prépondérante. </a:t>
            </a:r>
          </a:p>
          <a:p>
            <a:r>
              <a:rPr lang="fr-FR" dirty="0"/>
              <a:t> </a:t>
            </a:r>
          </a:p>
          <a:p>
            <a:r>
              <a:rPr lang="fr-FR" dirty="0"/>
              <a:t>Elle peut alors bénéficier à ce titre des mécanismes patrimoniaux tels que le « pacte Dutreil ».</a:t>
            </a:r>
          </a:p>
          <a:p>
            <a:r>
              <a:rPr lang="fr-FR" dirty="0"/>
              <a:t> </a:t>
            </a:r>
          </a:p>
          <a:p>
            <a:r>
              <a:rPr lang="fr-FR" dirty="0"/>
              <a:t>La qualité ou non de holding « animatrice » fait l’objet de nombreux contentieux et jugements.</a:t>
            </a:r>
          </a:p>
          <a:p>
            <a:endParaRPr lang="fr-FR" sz="900" i="1" dirty="0"/>
          </a:p>
          <a:p>
            <a:r>
              <a:rPr lang="fr-FR" sz="900" dirty="0"/>
              <a:t> </a:t>
            </a:r>
            <a:endParaRPr lang="fr-FR" dirty="0"/>
          </a:p>
        </p:txBody>
      </p:sp>
    </p:spTree>
    <p:extLst>
      <p:ext uri="{BB962C8B-B14F-4D97-AF65-F5344CB8AC3E}">
        <p14:creationId xmlns:p14="http://schemas.microsoft.com/office/powerpoint/2010/main" val="26618992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dirty="0"/>
              <a:t>Une convention d’animation entre deux sociétés qui prévoit uniquement un rôle d'assistance excluant toute prise de décision pour le compte des filiales, sauf autorisation expresse de celles-ci, en matière de définition des politiques commerciales, ne caractérise pas un rôle de holding animatrice.</a:t>
            </a:r>
          </a:p>
          <a:p>
            <a:r>
              <a:rPr lang="fr-FR" dirty="0"/>
              <a:t> </a:t>
            </a:r>
          </a:p>
          <a:p>
            <a:r>
              <a:rPr lang="fr-FR" dirty="0"/>
              <a:t>En l’espèce, aux termes de la convention d’animation, les pouvoirs dévolus à la holding en matière de définition de la politique commerciale et de la stratégie marketing du groupe étaient bien limités : « pour la réalisation des prestations de services définies ci-dessus, la société [holding] ne pourra prendre aucune décision pour le compte des sociétés [filiales], à moins d’en avoir au préalable été expressément autorisée par écrit. »</a:t>
            </a:r>
          </a:p>
          <a:p>
            <a:pPr lvl="0"/>
            <a:r>
              <a:rPr lang="fr-FR" dirty="0"/>
              <a:t>Au-delà de la réalité effective des prestations réalisées, il convient d’être vigilant sur la rédaction des clauses prévoyant les prestations entre la holding et ses filiales.</a:t>
            </a:r>
          </a:p>
          <a:p>
            <a:r>
              <a:rPr lang="fr-FR" dirty="0"/>
              <a:t> </a:t>
            </a:r>
          </a:p>
          <a:p>
            <a:r>
              <a:rPr lang="fr-FR" dirty="0"/>
              <a:t>Dans ces conditions, les juges ont conclu que la holding n’assure pas et ne détermine pas seule la politique marketing du groupe, ne négocie pas seule avec les fournisseurs, ne conduit pas seule la politique de vente et d’achats des sociétés du groupe.</a:t>
            </a:r>
          </a:p>
          <a:p>
            <a:endParaRPr lang="fr-FR" dirty="0"/>
          </a:p>
          <a:p>
            <a:pPr lvl="0"/>
            <a:r>
              <a:rPr lang="fr-FR" b="1" dirty="0"/>
              <a:t>Qui est concerné ?</a:t>
            </a:r>
          </a:p>
          <a:p>
            <a:pPr lvl="0"/>
            <a:r>
              <a:rPr lang="fr-FR" dirty="0"/>
              <a:t>Les sociétés holdings animatrices (ou non…) de leur groupe.</a:t>
            </a:r>
          </a:p>
          <a:p>
            <a:pPr lvl="0"/>
            <a:endParaRPr lang="fr-FR" dirty="0"/>
          </a:p>
          <a:p>
            <a:pPr lvl="0"/>
            <a:r>
              <a:rPr lang="fr-FR" b="1" dirty="0"/>
              <a:t>Quelle est la date d’entrée en vigueur ?</a:t>
            </a:r>
          </a:p>
          <a:p>
            <a:pPr lvl="0"/>
            <a:r>
              <a:rPr lang="fr-FR" dirty="0"/>
              <a:t>Application immédiate.</a:t>
            </a:r>
          </a:p>
          <a:p>
            <a:endParaRPr lang="fr-FR" dirty="0"/>
          </a:p>
        </p:txBody>
      </p:sp>
    </p:spTree>
    <p:extLst>
      <p:ext uri="{BB962C8B-B14F-4D97-AF65-F5344CB8AC3E}">
        <p14:creationId xmlns:p14="http://schemas.microsoft.com/office/powerpoint/2010/main" val="4741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En complément du fonds de solidarité des entreprises, a été instituée une aide visant à compenser les coûts fixes non couverts des entreprises dont l’activité est particulièrement affectée par l’épidémie de COVID‐19.</a:t>
            </a:r>
          </a:p>
          <a:p>
            <a:r>
              <a:rPr lang="fr-FR" dirty="0"/>
              <a:t> </a:t>
            </a:r>
          </a:p>
          <a:p>
            <a:r>
              <a:rPr lang="fr-FR" dirty="0"/>
              <a:t>Cette aide, bimestrielle et renouvelable, vise à couvrir les coûts fixes des entreprises qui ne sont pas couverts par leurs recettes, leurs assurances ou les aides publiques. Le calcul de cette aide est basé sur les pertes brutes d’exploitation, c'est-à-dire les recettes desquelles sont déduites les charges d’exploitation de l’entreprise.</a:t>
            </a:r>
          </a:p>
          <a:p>
            <a:r>
              <a:rPr lang="fr-FR" dirty="0"/>
              <a:t> </a:t>
            </a:r>
          </a:p>
          <a:p>
            <a:r>
              <a:rPr lang="fr-FR" dirty="0"/>
              <a:t>L’excédent brut d’exploitation (EBE) est calculé et attesté par l’expert‐comptable, tiers de confiance.</a:t>
            </a:r>
          </a:p>
          <a:p>
            <a:pPr lvl="0"/>
            <a:r>
              <a:rPr lang="fr-FR" dirty="0"/>
              <a:t>Le CSOEC propose une note méthodologique pour aider les cabinets à réaliser cette attestation.</a:t>
            </a:r>
          </a:p>
          <a:p>
            <a:r>
              <a:rPr lang="fr-FR" dirty="0"/>
              <a:t> </a:t>
            </a:r>
          </a:p>
          <a:p>
            <a:r>
              <a:rPr lang="fr-FR" dirty="0"/>
              <a:t>Le CSOEC a publié des précisions sur le mode calculatoire de l’EBE, base de définition de l’aide perçue, ainsi que des points de vigilance particuliers :</a:t>
            </a:r>
          </a:p>
          <a:p>
            <a:pPr marL="133388" indent="-133388">
              <a:buFont typeface="Arial" panose="020B0604020202020204" pitchFamily="34" charset="0"/>
              <a:buChar char="•"/>
            </a:pPr>
            <a:r>
              <a:rPr lang="fr-FR" dirty="0"/>
              <a:t>Prise en charge de la variation de stocks ;</a:t>
            </a:r>
          </a:p>
          <a:p>
            <a:pPr marL="133388" indent="-133388">
              <a:buFont typeface="Arial" panose="020B0604020202020204" pitchFamily="34" charset="0"/>
              <a:buChar char="•"/>
            </a:pPr>
            <a:r>
              <a:rPr lang="fr-FR" dirty="0"/>
              <a:t>Prise en compte de toutes les aides publiques ;</a:t>
            </a:r>
          </a:p>
          <a:p>
            <a:pPr marL="133388" indent="-133388">
              <a:buFont typeface="Arial" panose="020B0604020202020204" pitchFamily="34" charset="0"/>
              <a:buChar char="•"/>
            </a:pPr>
            <a:r>
              <a:rPr lang="fr-FR" dirty="0"/>
              <a:t>Attention particulière sur les traitements et salaires ;</a:t>
            </a:r>
          </a:p>
          <a:p>
            <a:pPr marL="133388" indent="-133388">
              <a:buFont typeface="Arial" panose="020B0604020202020204" pitchFamily="34" charset="0"/>
              <a:buChar char="•"/>
            </a:pPr>
            <a:r>
              <a:rPr lang="fr-FR" dirty="0"/>
              <a:t>Proratisation des charges annuelles.</a:t>
            </a:r>
          </a:p>
          <a:p>
            <a:endParaRPr lang="fr-FR" dirty="0"/>
          </a:p>
        </p:txBody>
      </p:sp>
      <p:sp>
        <p:nvSpPr>
          <p:cNvPr id="4" name="Espace réservé de l'image des diapositives 3">
            <a:extLst>
              <a:ext uri="{FF2B5EF4-FFF2-40B4-BE49-F238E27FC236}">
                <a16:creationId xmlns:a16="http://schemas.microsoft.com/office/drawing/2014/main" id="{708B21A7-25B8-4986-B66C-3B270109D7EF}"/>
              </a:ext>
            </a:extLst>
          </p:cNvPr>
          <p:cNvSpPr>
            <a:spLocks noGrp="1" noRot="1" noChangeAspect="1"/>
          </p:cNvSpPr>
          <p:nvPr>
            <p:ph type="sldImg"/>
          </p:nvPr>
        </p:nvSpPr>
        <p:spPr/>
      </p:sp>
    </p:spTree>
    <p:extLst>
      <p:ext uri="{BB962C8B-B14F-4D97-AF65-F5344CB8AC3E}">
        <p14:creationId xmlns:p14="http://schemas.microsoft.com/office/powerpoint/2010/main" val="34878896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b="1" dirty="0"/>
              <a:t>Tolérance fiscale – Dépôt des déclarations fiscales</a:t>
            </a:r>
          </a:p>
          <a:p>
            <a:r>
              <a:rPr lang="fr-FR" dirty="0"/>
              <a:t>Une tolérance officielle de l’administration jusqu’au 30 juin 2021 a été obtenue par le CSOEC pour l’ensemble des déclarations fiscales déposées pour les exercices clos en 2020. </a:t>
            </a:r>
          </a:p>
          <a:p>
            <a:r>
              <a:rPr lang="fr-FR" dirty="0"/>
              <a:t> </a:t>
            </a:r>
          </a:p>
          <a:p>
            <a:r>
              <a:rPr lang="fr-FR" dirty="0"/>
              <a:t>Sont concernés pour la tolérance au 30 juin 2021 :</a:t>
            </a:r>
          </a:p>
          <a:p>
            <a:pPr marL="133388" indent="-133388">
              <a:buFont typeface="Arial" panose="020B0604020202020204" pitchFamily="34" charset="0"/>
              <a:buChar char="•"/>
            </a:pPr>
            <a:r>
              <a:rPr lang="fr-FR" dirty="0"/>
              <a:t>Les liasses fiscales ;</a:t>
            </a:r>
          </a:p>
          <a:p>
            <a:pPr marL="133388" indent="-133388">
              <a:buFont typeface="Arial" panose="020B0604020202020204" pitchFamily="34" charset="0"/>
              <a:buChar char="•"/>
            </a:pPr>
            <a:r>
              <a:rPr lang="fr-FR" dirty="0"/>
              <a:t>Les soldes d’IS et leur paiement ;</a:t>
            </a:r>
          </a:p>
          <a:p>
            <a:pPr marL="133388" indent="-133388">
              <a:buFont typeface="Arial" panose="020B0604020202020204" pitchFamily="34" charset="0"/>
              <a:buChar char="•"/>
            </a:pPr>
            <a:r>
              <a:rPr lang="fr-FR" dirty="0"/>
              <a:t>Les CVAE débitrices (pas de tolérance pour les CVAE créditrices).</a:t>
            </a:r>
          </a:p>
          <a:p>
            <a:r>
              <a:rPr lang="fr-FR" dirty="0"/>
              <a:t> </a:t>
            </a:r>
          </a:p>
          <a:p>
            <a:r>
              <a:rPr lang="fr-FR" dirty="0"/>
              <a:t>Pour l’IR, la même tolérance s’applique aux déclarations de revenus effectuées par les professionnels pour le compte de leurs clients et contenant des revenus professionnels non-salariés de type BIC, BNC, ou BA, y compris les revenus des gérants et associés relevant de l’article 62 du CGI, et/ou comprenant des situations déclaratives complexes (déclaration de revenus fonciers, de SCI ou d’IFI).</a:t>
            </a:r>
          </a:p>
          <a:p>
            <a:r>
              <a:rPr lang="fr-FR" dirty="0"/>
              <a:t> </a:t>
            </a:r>
          </a:p>
          <a:p>
            <a:r>
              <a:rPr lang="fr-FR" dirty="0"/>
              <a:t>Pour la CA12 de TVA, la tolérance s’applique jusqu’au 30 juin, en deux temps :</a:t>
            </a:r>
          </a:p>
          <a:p>
            <a:pPr marL="133388" indent="-133388">
              <a:buFont typeface="Arial" panose="020B0604020202020204" pitchFamily="34" charset="0"/>
              <a:buChar char="•"/>
            </a:pPr>
            <a:r>
              <a:rPr lang="fr-FR" dirty="0"/>
              <a:t>Une tolérance sans aucune justification jusqu’au 31 mai 2021;</a:t>
            </a:r>
          </a:p>
          <a:p>
            <a:pPr marL="133388" indent="-133388">
              <a:buFont typeface="Arial" panose="020B0604020202020204" pitchFamily="34" charset="0"/>
              <a:buChar char="•"/>
            </a:pPr>
            <a:r>
              <a:rPr lang="fr-FR" dirty="0"/>
              <a:t>Puis une tolérance au cas par cas, étudiée par l’administration fiscale sur justification du 1</a:t>
            </a:r>
            <a:r>
              <a:rPr lang="fr-FR" baseline="30000" dirty="0"/>
              <a:t>er</a:t>
            </a:r>
            <a:r>
              <a:rPr lang="fr-FR" dirty="0"/>
              <a:t> au 30 juin 2021.</a:t>
            </a:r>
          </a:p>
          <a:p>
            <a:endParaRPr lang="fr-FR" dirty="0"/>
          </a:p>
        </p:txBody>
      </p:sp>
    </p:spTree>
    <p:extLst>
      <p:ext uri="{BB962C8B-B14F-4D97-AF65-F5344CB8AC3E}">
        <p14:creationId xmlns:p14="http://schemas.microsoft.com/office/powerpoint/2010/main" val="37888786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Pacte Dutreil</a:t>
            </a:r>
          </a:p>
          <a:p>
            <a:r>
              <a:rPr lang="fr-FR" dirty="0"/>
              <a:t>La transmission à titre gratuit de titres de sociétés opérationnelles peut bénéficier d’une exonération partielle d’assiette pour le calcul des droits de mutation. Cette exonération, communément appelée « Pacte Dutreil », est subordonnée au respect de plusieurs conditions qui ont fait l’objet de plusieurs modifications et assouplissements.</a:t>
            </a:r>
          </a:p>
          <a:p>
            <a:r>
              <a:rPr lang="fr-FR" dirty="0"/>
              <a:t> </a:t>
            </a:r>
          </a:p>
          <a:p>
            <a:r>
              <a:rPr lang="fr-FR" dirty="0"/>
              <a:t>L’administration fiscale a mis en ligne ses commentaires dans le cadre d’une consultation publique du 6 avril 2021 au 6 juin 2021.</a:t>
            </a:r>
          </a:p>
          <a:p>
            <a:pPr lvl="0"/>
            <a:r>
              <a:rPr lang="fr-FR" dirty="0"/>
              <a:t>Le document est susceptible d'être révisé à l'issue de la consultation. Il est néanmoins opposable dès sa publication</a:t>
            </a:r>
            <a:r>
              <a:rPr lang="fr-FR" i="1" dirty="0"/>
              <a:t>.</a:t>
            </a:r>
          </a:p>
          <a:p>
            <a:endParaRPr lang="fr-FR" b="1" dirty="0"/>
          </a:p>
          <a:p>
            <a:r>
              <a:rPr lang="fr-FR" b="1" dirty="0"/>
              <a:t>Logiciels ou systèmes de caisse sécurisés</a:t>
            </a:r>
          </a:p>
          <a:p>
            <a:r>
              <a:rPr lang="fr-FR" dirty="0"/>
              <a:t>La tolérance à l'obligation de sécurisation du logiciel de caisse en cas de retranscription comptable automatique, sans intervention humaine, à partir d'un batch quotidien réalisé le jour de la transaction et dont le contenu ne peut être modifié, est supprimée.</a:t>
            </a:r>
          </a:p>
          <a:p>
            <a:r>
              <a:rPr lang="fr-FR" dirty="0"/>
              <a:t> </a:t>
            </a:r>
          </a:p>
          <a:p>
            <a:r>
              <a:rPr lang="fr-FR" dirty="0"/>
              <a:t>L'exonération de clôture journalière, mensuelle et annuelle des logiciels de facturation est subordonnée à la présentation, sur demande de l'administration, du total du chiffre d'affaires enregistré sur une période donnée.</a:t>
            </a:r>
          </a:p>
          <a:p>
            <a:endParaRPr lang="fr-FR" dirty="0"/>
          </a:p>
        </p:txBody>
      </p:sp>
    </p:spTree>
    <p:extLst>
      <p:ext uri="{BB962C8B-B14F-4D97-AF65-F5344CB8AC3E}">
        <p14:creationId xmlns:p14="http://schemas.microsoft.com/office/powerpoint/2010/main" val="655445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Parts de SCI : pas de majoration du prix d’acquisition pour frais de travaux</a:t>
            </a:r>
          </a:p>
          <a:p>
            <a:r>
              <a:rPr lang="fr-FR" dirty="0"/>
              <a:t>En cas de cession d’un bien immobilier par une personne physique, la plus-value est égale à la différence entre le prix de cession et le prix d’acquisition. Ce dernier est majoré des frais d’acquisition et des dépenses de construction, de reconstruction, d'agrandissement, ou d'amélioration réalisées.</a:t>
            </a:r>
          </a:p>
          <a:p>
            <a:r>
              <a:rPr lang="fr-FR" dirty="0"/>
              <a:t> </a:t>
            </a:r>
          </a:p>
          <a:p>
            <a:r>
              <a:rPr lang="fr-FR" dirty="0"/>
              <a:t>En cas de cession de parts de SCI à l’impôt sur le revenu, le prix d’acquisition des parts n’est pas majoré des dépenses de travaux engagées par la SCI.</a:t>
            </a:r>
          </a:p>
          <a:p>
            <a:r>
              <a:rPr lang="fr-FR" dirty="0"/>
              <a:t> </a:t>
            </a:r>
          </a:p>
          <a:p>
            <a:r>
              <a:rPr lang="fr-FR" dirty="0"/>
              <a:t>La majoration du prix d’acquisition des dépenses de construction ne s’applique qu’en cas de cession d’un immeuble en tant que tel.</a:t>
            </a:r>
          </a:p>
          <a:p>
            <a:endParaRPr lang="fr-FR" i="1" dirty="0"/>
          </a:p>
          <a:p>
            <a:r>
              <a:rPr lang="fr-FR" b="1" dirty="0"/>
              <a:t>TVA – Prestations incertaines</a:t>
            </a:r>
          </a:p>
          <a:p>
            <a:r>
              <a:rPr lang="fr-FR" dirty="0"/>
              <a:t>Pour les prestations de services, l’exigibilité de la TVA pour le vendeur correspond, en principe, à l’encaissement du prix. Toutefois, si la réalisation de la prestation de services est encore incertaine lors de l’encaissement de l’acompte, la TVA n’est pas exigible. Tel est le cas, d’un acompte perçu pour la réalisation de travaux immobiliers, lorsque ces derniers n’ont pas encore obtenu de permis de construire.</a:t>
            </a:r>
          </a:p>
          <a:p>
            <a:endParaRPr lang="fr-FR" dirty="0"/>
          </a:p>
        </p:txBody>
      </p:sp>
    </p:spTree>
    <p:extLst>
      <p:ext uri="{BB962C8B-B14F-4D97-AF65-F5344CB8AC3E}">
        <p14:creationId xmlns:p14="http://schemas.microsoft.com/office/powerpoint/2010/main" val="21809226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Imputation des créances de carry-back</a:t>
            </a:r>
          </a:p>
          <a:p>
            <a:r>
              <a:rPr lang="fr-FR" dirty="0"/>
              <a:t>La créance née de l’option pour le report en arrière du déficit n’est pas assimilable à un crédit d’impôt. Par conséquent, les bénéfices ayant donné lieu à un impôt payé par une créance de carry back ne sont pas exclus de la base d’imputation du déficit. </a:t>
            </a:r>
          </a:p>
          <a:p>
            <a:endParaRPr lang="fr-FR" b="1" dirty="0"/>
          </a:p>
          <a:p>
            <a:r>
              <a:rPr lang="fr-FR" b="1" dirty="0"/>
              <a:t>Modification de la procédure de remboursement de TVA des professionnels établis hors UE </a:t>
            </a:r>
          </a:p>
          <a:p>
            <a:r>
              <a:rPr lang="fr-FR" dirty="0"/>
              <a:t>Les modalités de dépôt des demandes de remboursement de la TVA pour les professionnels établis hors de l’Union Européenne ont été modifiées. La demande, déposée par un représentant ayant l’agrément du service de remboursement de la TVA, est désormais effectuée par voie dématérialisée et accompagnée des originaux numérisés des factures, des documents d’importation et de toutes pièces justificatives. </a:t>
            </a:r>
          </a:p>
          <a:p>
            <a:endParaRPr lang="fr-FR" dirty="0"/>
          </a:p>
        </p:txBody>
      </p:sp>
    </p:spTree>
    <p:extLst>
      <p:ext uri="{BB962C8B-B14F-4D97-AF65-F5344CB8AC3E}">
        <p14:creationId xmlns:p14="http://schemas.microsoft.com/office/powerpoint/2010/main" val="42467750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Bilan des contrôles fiscaux 2020</a:t>
            </a:r>
          </a:p>
          <a:p>
            <a:r>
              <a:rPr lang="fr-FR" dirty="0"/>
              <a:t>Malgré la crise sanitaire et la suspension des procédures fiscales, 365.200 contrôles ont été menés en 2020.</a:t>
            </a:r>
          </a:p>
          <a:p>
            <a:r>
              <a:rPr lang="fr-FR" dirty="0"/>
              <a:t> </a:t>
            </a:r>
          </a:p>
          <a:p>
            <a:r>
              <a:rPr lang="fr-FR" dirty="0"/>
              <a:t>Sur l’ensemble de l’année 2020, les encaissements à la suite de contrôles fiscaux atteignent 7,79 Md€. Cela représente un niveau proche de ceux de l’année 2018 (7,73 Md€). Le recouvrement des sommes dues après contrôle s’est amélioré avec un taux brut de recouvrement passant de </a:t>
            </a:r>
            <a:br>
              <a:rPr lang="fr-FR" dirty="0"/>
            </a:br>
            <a:r>
              <a:rPr lang="fr-FR" dirty="0"/>
              <a:t>51 % à 59 %.</a:t>
            </a:r>
          </a:p>
          <a:p>
            <a:endParaRPr lang="fr-FR" b="1" dirty="0"/>
          </a:p>
          <a:p>
            <a:r>
              <a:rPr lang="fr-FR" b="1" dirty="0"/>
              <a:t>Frais de télétravail</a:t>
            </a:r>
          </a:p>
          <a:p>
            <a:r>
              <a:rPr lang="fr-FR" dirty="0"/>
              <a:t>L’administration fiscale a publié une foire aux questions concernant les frais de télétravail. Cette FAQ précise les modalités déclaratives pour l’établissement de l’IR 2020.</a:t>
            </a:r>
          </a:p>
          <a:p>
            <a:endParaRPr lang="fr-FR" dirty="0"/>
          </a:p>
        </p:txBody>
      </p:sp>
    </p:spTree>
    <p:extLst>
      <p:ext uri="{BB962C8B-B14F-4D97-AF65-F5344CB8AC3E}">
        <p14:creationId xmlns:p14="http://schemas.microsoft.com/office/powerpoint/2010/main" val="42928660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Abandons de loyers, reports et crédits d’impôt</a:t>
            </a:r>
          </a:p>
          <a:p>
            <a:r>
              <a:rPr lang="fr-FR" dirty="0"/>
              <a:t>L'octroi par une SCI bailleresse d'un moratoire sur le remboursement des créances détenues sur une société d'exploitation ne conduit pas à un abandon de créances de loyers. </a:t>
            </a:r>
          </a:p>
          <a:p>
            <a:r>
              <a:rPr lang="fr-FR" dirty="0"/>
              <a:t> </a:t>
            </a:r>
          </a:p>
          <a:p>
            <a:r>
              <a:rPr lang="fr-FR" dirty="0"/>
              <a:t>Le bailleur n'a en effet pas définitivement renoncé à percevoir les loyers. Les délais de paiement ainsi accordés n'entraînent donc pas la déduction d'une charge à raison des sommes dont le paiement est reporté, contrairement aux abandons de créances, mais un simple décalage de trésorerie pour la société bailleresse. </a:t>
            </a:r>
          </a:p>
          <a:p>
            <a:r>
              <a:rPr lang="fr-FR" dirty="0"/>
              <a:t> </a:t>
            </a:r>
          </a:p>
          <a:p>
            <a:r>
              <a:rPr lang="fr-FR" dirty="0"/>
              <a:t>Les loyers dont le paiement est ainsi reporté, ne bénéficient pas du crédit d’impôt abandon de loyers.</a:t>
            </a:r>
          </a:p>
          <a:p>
            <a:endParaRPr lang="fr-FR" i="1" dirty="0"/>
          </a:p>
          <a:p>
            <a:r>
              <a:rPr lang="fr-FR" b="1" dirty="0"/>
              <a:t>Revenus fonciers – Option pour régime réel</a:t>
            </a:r>
          </a:p>
          <a:p>
            <a:r>
              <a:rPr lang="fr-FR" dirty="0"/>
              <a:t>L’option pour un régime réel d’imposition en matière de revenus fonciers se matérialise par le dépôt de la déclaration n° 2044.</a:t>
            </a:r>
          </a:p>
          <a:p>
            <a:r>
              <a:rPr lang="fr-FR" dirty="0"/>
              <a:t> </a:t>
            </a:r>
          </a:p>
          <a:p>
            <a:r>
              <a:rPr lang="fr-FR" dirty="0"/>
              <a:t>En l’absence d’option dans le délai de déclaration pour le régime réel d’imposition, celle-ci peut encore être effectuée dans le délai de réclamation.</a:t>
            </a:r>
          </a:p>
          <a:p>
            <a:endParaRPr lang="fr-FR" dirty="0"/>
          </a:p>
        </p:txBody>
      </p:sp>
    </p:spTree>
    <p:extLst>
      <p:ext uri="{BB962C8B-B14F-4D97-AF65-F5344CB8AC3E}">
        <p14:creationId xmlns:p14="http://schemas.microsoft.com/office/powerpoint/2010/main" val="40580531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Démolition d’un immeuble à l’actif</a:t>
            </a:r>
          </a:p>
          <a:p>
            <a:r>
              <a:rPr lang="fr-FR" dirty="0"/>
              <a:t>Dans une mise à jour du </a:t>
            </a:r>
            <a:r>
              <a:rPr lang="fr-FR" dirty="0" err="1"/>
              <a:t>BOFiP</a:t>
            </a:r>
            <a:r>
              <a:rPr lang="fr-FR" dirty="0"/>
              <a:t>, il est précisé que la valeur résiduelle d'un immeuble inscrit à l'actif qu'une entreprise démolit, constitue une perte déductible de l'exercice considéré dès lors que l'acquisition de l'immeuble détruit n'a pas été réalisée dans le seul but de construire sur le terrain redevenu libre une nouvelle construction.</a:t>
            </a:r>
          </a:p>
          <a:p>
            <a:r>
              <a:rPr lang="fr-FR" dirty="0"/>
              <a:t> </a:t>
            </a:r>
          </a:p>
          <a:p>
            <a:r>
              <a:rPr lang="fr-FR" dirty="0"/>
              <a:t>En revanche, dans ce dernier cas, la valeur résiduelle de la construction détruite doit être incorporée au prix de revient de la nouvelle construction.</a:t>
            </a:r>
          </a:p>
          <a:p>
            <a:endParaRPr lang="fr-FR" dirty="0"/>
          </a:p>
          <a:p>
            <a:pPr lvl="0"/>
            <a:r>
              <a:rPr lang="fr-FR" dirty="0"/>
              <a:t>L’administration, par cette mise à jour du </a:t>
            </a:r>
            <a:r>
              <a:rPr lang="fr-FR" dirty="0" err="1"/>
              <a:t>BOFiP</a:t>
            </a:r>
            <a:r>
              <a:rPr lang="fr-FR" dirty="0"/>
              <a:t>, s’aligne sur une jurisprudence ancienne du Conseil d’Etat.</a:t>
            </a:r>
          </a:p>
          <a:p>
            <a:endParaRPr lang="fr-FR" b="1" dirty="0"/>
          </a:p>
          <a:p>
            <a:r>
              <a:rPr lang="fr-FR" b="1" dirty="0"/>
              <a:t>Acte anormal de gestion</a:t>
            </a:r>
          </a:p>
          <a:p>
            <a:r>
              <a:rPr lang="fr-FR" dirty="0"/>
              <a:t>Constitue un acte anormal de gestion l'acte par lequel une entreprise décide de s'appauvrir à des fins étrangères à son intérêt. Dans le cas d’une location d’immeuble, le loyer exigé en contrepartie de la mise à disposition de cet immeuble doit correspondre au prix du marché.</a:t>
            </a:r>
          </a:p>
          <a:p>
            <a:r>
              <a:rPr lang="fr-FR" dirty="0"/>
              <a:t> </a:t>
            </a:r>
          </a:p>
          <a:p>
            <a:r>
              <a:rPr lang="fr-FR" dirty="0"/>
              <a:t>Toutefois, c’est à l’administration qu’il appartient de démontrer l’insuffisance de la contrepartie exigée. Une telle démonstration n’est pas réalisée si l’administration se contente de comparer le montant du loyer avec un taux général de rendement de 4 %. </a:t>
            </a:r>
          </a:p>
          <a:p>
            <a:endParaRPr lang="fr-FR" dirty="0"/>
          </a:p>
        </p:txBody>
      </p:sp>
    </p:spTree>
    <p:extLst>
      <p:ext uri="{BB962C8B-B14F-4D97-AF65-F5344CB8AC3E}">
        <p14:creationId xmlns:p14="http://schemas.microsoft.com/office/powerpoint/2010/main" val="38900878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Autofit/>
          </a:bodyPr>
          <a:lstStyle/>
          <a:p>
            <a:r>
              <a:rPr lang="fr-FR" sz="1000" b="1" dirty="0"/>
              <a:t>Marchands de biens et droit d’enregistrement</a:t>
            </a:r>
          </a:p>
          <a:p>
            <a:r>
              <a:rPr lang="fr-FR" sz="1000" dirty="0"/>
              <a:t>L’achat d’un bien immobilier par un assujetti à la TVA en vue de sa revente est exonéré des droits d’enregistrement. Pour bénéficier de ce régime de faveur, l’intention spéculative doit être réelle.</a:t>
            </a:r>
          </a:p>
          <a:p>
            <a:r>
              <a:rPr lang="fr-FR" sz="500" dirty="0"/>
              <a:t> </a:t>
            </a:r>
          </a:p>
          <a:p>
            <a:r>
              <a:rPr lang="fr-FR" sz="1000" dirty="0"/>
              <a:t>En l’occurrence, une personne qui achète un seul bien et le revend à son époux, au même prix à peine plus d'un an après en avoir fait l'acquisition, sans justifier d'aucune recherche active d'acquéreurs, ne peut être considérée comme « marchands de biens ». Cette opération ne peut donc pas bénéficier du régime d’exonération des droits d’enregistrement.</a:t>
            </a:r>
          </a:p>
          <a:p>
            <a:endParaRPr lang="fr-FR" sz="1000" b="1" dirty="0"/>
          </a:p>
          <a:p>
            <a:r>
              <a:rPr lang="fr-FR" sz="1000" b="1" dirty="0"/>
              <a:t>Mécénat et fonds de dotation</a:t>
            </a:r>
          </a:p>
          <a:p>
            <a:r>
              <a:rPr lang="fr-FR" sz="1000" dirty="0"/>
              <a:t>Le fonds de dotation redistributeur gère les libéralités qui lui sont consenties pour financer une œuvre ou une mission d’intérêt général réalisée par un organisme sans but lucratif.</a:t>
            </a:r>
          </a:p>
          <a:p>
            <a:r>
              <a:rPr lang="fr-FR" sz="500" dirty="0"/>
              <a:t> </a:t>
            </a:r>
          </a:p>
          <a:p>
            <a:r>
              <a:rPr lang="fr-FR" sz="1000" dirty="0"/>
              <a:t>Un fonds de dotation peut financer une personne morale à but non lucratif qui, aux fins de réalisation de ses œuvres ou missions d’intérêt général exercerait elle-même une activité lucrative non prépondérante.</a:t>
            </a:r>
          </a:p>
          <a:p>
            <a:r>
              <a:rPr lang="fr-FR" sz="500" dirty="0"/>
              <a:t> </a:t>
            </a:r>
          </a:p>
          <a:p>
            <a:r>
              <a:rPr lang="fr-FR" sz="1000" dirty="0"/>
              <a:t>En revanche, il ne peut pas financer des entreprises du secteur lucratif et des organismes dont la mission ne permet pas de bénéficier d’une réduction d’impôt au titre des dons.</a:t>
            </a:r>
          </a:p>
          <a:p>
            <a:r>
              <a:rPr lang="fr-FR" sz="500" dirty="0"/>
              <a:t> </a:t>
            </a:r>
          </a:p>
          <a:p>
            <a:r>
              <a:rPr lang="fr-FR" sz="1000" dirty="0"/>
              <a:t>Un fonds de dotation redistributeur qui finance à la fois des organismes éligibles et des organismes non éligibles au régime fiscal du mécénat, ne peut pas bénéficier du régime de la réduction d’impôt mécénat.</a:t>
            </a:r>
          </a:p>
        </p:txBody>
      </p:sp>
    </p:spTree>
    <p:extLst>
      <p:ext uri="{BB962C8B-B14F-4D97-AF65-F5344CB8AC3E}">
        <p14:creationId xmlns:p14="http://schemas.microsoft.com/office/powerpoint/2010/main" val="4190804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b="1" dirty="0"/>
              <a:t>Association et impôts commerciaux 2021</a:t>
            </a:r>
          </a:p>
          <a:p>
            <a:r>
              <a:rPr lang="fr-FR" dirty="0"/>
              <a:t>Les organismes sans but lucratif, quel que soit leur chiffre d'affaires global, n'ont pas à soumettre leurs activités lucratives aux impôts commerciaux (IS de droit commun, TVA et CET) si les conditions suivantes sont remplies :</a:t>
            </a:r>
          </a:p>
          <a:p>
            <a:pPr marL="171450" indent="-171450">
              <a:buFont typeface="Arial" panose="020B0604020202020204" pitchFamily="34" charset="0"/>
              <a:buChar char="•"/>
            </a:pPr>
            <a:r>
              <a:rPr lang="fr-FR" dirty="0"/>
              <a:t>Les activités non lucratives demeurent significativement prépondérantes ;</a:t>
            </a:r>
          </a:p>
          <a:p>
            <a:pPr marL="171450" indent="-171450">
              <a:buFont typeface="Arial" panose="020B0604020202020204" pitchFamily="34" charset="0"/>
              <a:buChar char="•"/>
            </a:pPr>
            <a:r>
              <a:rPr lang="fr-FR" dirty="0"/>
              <a:t>L'organisme concerné exerce accessoirement des activités lucratives ;</a:t>
            </a:r>
          </a:p>
          <a:p>
            <a:pPr marL="171450" indent="-171450">
              <a:buFont typeface="Arial" panose="020B0604020202020204" pitchFamily="34" charset="0"/>
              <a:buChar char="•"/>
            </a:pPr>
            <a:r>
              <a:rPr lang="fr-FR" dirty="0"/>
              <a:t>Les recettes d'exploitation annuelles afférentes aux activités lucratives ne doivent pas dépasser un certain seuil. Ce seuil revalorisé chaque année est fixé à 72.432 € pour 2021.</a:t>
            </a:r>
          </a:p>
          <a:p>
            <a:endParaRPr lang="fr-FR" dirty="0"/>
          </a:p>
          <a:p>
            <a:r>
              <a:rPr lang="fr-FR" b="1" dirty="0"/>
              <a:t>SCI et refacturation de charges</a:t>
            </a:r>
          </a:p>
          <a:p>
            <a:r>
              <a:rPr lang="fr-FR" dirty="0"/>
              <a:t>Une SCI est propriétaire de constructions constituant une galerie commerciale au sein d'un centre commercial érigé sur un terrain appartenant à une SAS. Aux termes d’une convention entre les deux sociétés, il est prévu que la SAS reçoive l'ensemble des factures liées au fonctionnement du centre commercial et refacture à la SCI les charges afférentes au fonctionnement de la galerie commerciale. </a:t>
            </a:r>
          </a:p>
          <a:p>
            <a:r>
              <a:rPr lang="fr-FR" dirty="0"/>
              <a:t> </a:t>
            </a:r>
          </a:p>
          <a:p>
            <a:r>
              <a:rPr lang="fr-FR" dirty="0"/>
              <a:t>Par la suite, la SCI refacture ensuite une partie des charges d’électricité et des autres charges à la SAS avant de refacturer le solde des charges aux sociétés locataires des emplacements commerciaux situés dans la galerie commerciale. L’absence de refacturation des charges d’entretien et de fonctionnement par la SCI aux occupants des locaux de la galerie commerciale ne relève pas d’une gestion commerciale normale.</a:t>
            </a:r>
          </a:p>
          <a:p>
            <a:r>
              <a:rPr lang="fr-FR" dirty="0"/>
              <a:t> </a:t>
            </a:r>
          </a:p>
          <a:p>
            <a:r>
              <a:rPr lang="fr-FR" dirty="0"/>
              <a:t>En l’absence de difficultés financières des locataires concernés et de conséquences commerciales non établies, la valeur des créances est réintégrée dans le bénéfice imposable de la SCI.</a:t>
            </a:r>
          </a:p>
        </p:txBody>
      </p:sp>
      <p:sp>
        <p:nvSpPr>
          <p:cNvPr id="5" name="Espace réservé de l'image des diapositives 4">
            <a:extLst>
              <a:ext uri="{FF2B5EF4-FFF2-40B4-BE49-F238E27FC236}">
                <a16:creationId xmlns:a16="http://schemas.microsoft.com/office/drawing/2014/main" id="{2EB99E7D-5DF7-4BAE-A420-8D17966307AF}"/>
              </a:ext>
            </a:extLst>
          </p:cNvPr>
          <p:cNvSpPr>
            <a:spLocks noGrp="1" noRot="1" noChangeAspect="1"/>
          </p:cNvSpPr>
          <p:nvPr>
            <p:ph type="sldImg"/>
          </p:nvPr>
        </p:nvSpPr>
        <p:spPr/>
      </p:sp>
    </p:spTree>
    <p:extLst>
      <p:ext uri="{BB962C8B-B14F-4D97-AF65-F5344CB8AC3E}">
        <p14:creationId xmlns:p14="http://schemas.microsoft.com/office/powerpoint/2010/main" val="3065037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Revenus fonciers - Immeuble dont le contribuable se réserve la jouissance</a:t>
            </a:r>
          </a:p>
          <a:p>
            <a:r>
              <a:rPr lang="fr-FR" dirty="0"/>
              <a:t>Deux contribuables acquièrent un bien immobilier en vue de le donner en location. A cet effet, ils souscrivent un emprunt et réalisent également des travaux de rénovation. Ils déduisent ces différentes charges de leurs revenus fonciers, dégageant ainsi un déficit foncier.</a:t>
            </a:r>
          </a:p>
          <a:p>
            <a:r>
              <a:rPr lang="fr-FR" dirty="0"/>
              <a:t> </a:t>
            </a:r>
          </a:p>
          <a:p>
            <a:r>
              <a:rPr lang="fr-FR" dirty="0"/>
              <a:t>Ces travaux ont été interrompus du fait de la cessation de paiement de la société et de l'ouverture d'une procédure de mise en liquidation de </a:t>
            </a:r>
            <a:br>
              <a:rPr lang="fr-FR" dirty="0"/>
            </a:br>
            <a:r>
              <a:rPr lang="fr-FR" dirty="0"/>
              <a:t>celle-ci.</a:t>
            </a:r>
          </a:p>
          <a:p>
            <a:r>
              <a:rPr lang="fr-FR" dirty="0"/>
              <a:t> </a:t>
            </a:r>
          </a:p>
          <a:p>
            <a:r>
              <a:rPr lang="fr-FR" dirty="0"/>
              <a:t>Toutefois, les contribuables ne justifient pas avoir accompli des diligences suffisantes pour offrir leur bien à la location. De ce fait, ils sont considérés comme s’étant réservé la jouissance du bien. Ils ne pouvaient donc déduire aucune charge.</a:t>
            </a:r>
          </a:p>
          <a:p>
            <a:r>
              <a:rPr lang="fr-FR" i="1" dirty="0"/>
              <a:t> </a:t>
            </a:r>
          </a:p>
          <a:p>
            <a:r>
              <a:rPr lang="fr-FR" sz="900" i="1" dirty="0"/>
              <a:t> </a:t>
            </a:r>
          </a:p>
          <a:p>
            <a:br>
              <a:rPr lang="fr-FR" sz="900" dirty="0"/>
            </a:br>
            <a:r>
              <a:rPr lang="fr-FR" sz="900" b="1" cap="all" dirty="0"/>
              <a:t> </a:t>
            </a:r>
            <a:endParaRPr lang="fr-FR" sz="900" dirty="0"/>
          </a:p>
          <a:p>
            <a:endParaRPr lang="fr-FR" dirty="0"/>
          </a:p>
        </p:txBody>
      </p:sp>
    </p:spTree>
    <p:extLst>
      <p:ext uri="{BB962C8B-B14F-4D97-AF65-F5344CB8AC3E}">
        <p14:creationId xmlns:p14="http://schemas.microsoft.com/office/powerpoint/2010/main" val="295019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Afin d’en élargir le champ des bénéficiaires et d’en simplifier l’accès, les modalités d’octroi et de détermination de l’aide « coûts fixes » ont été modifiées.</a:t>
            </a:r>
          </a:p>
          <a:p>
            <a:r>
              <a:rPr lang="fr-FR" dirty="0"/>
              <a:t> </a:t>
            </a:r>
          </a:p>
          <a:p>
            <a:r>
              <a:rPr lang="fr-FR" dirty="0"/>
              <a:t>En raison des changements apportés, le CSOEC a publié l’avis</a:t>
            </a:r>
            <a:br>
              <a:rPr lang="fr-FR" dirty="0"/>
            </a:br>
            <a:r>
              <a:rPr lang="fr-FR" dirty="0"/>
              <a:t>n° 2021-03 bis (qui annule et remplace l’avis n° 2021-03) pour tenir compte des aménagements au calcul de l’EBE « coûts fixes ».</a:t>
            </a:r>
          </a:p>
          <a:p>
            <a:r>
              <a:rPr lang="fr-FR" dirty="0"/>
              <a:t> </a:t>
            </a:r>
          </a:p>
          <a:p>
            <a:r>
              <a:rPr lang="fr-FR" dirty="0"/>
              <a:t>L’EBE intègre désormais les redevances versées et reçues, comptabilisées dans les comptes 651 et 751 :</a:t>
            </a:r>
          </a:p>
          <a:p>
            <a:r>
              <a:rPr lang="fr-FR" dirty="0"/>
              <a:t>+ Redevances pour concessions, brevets, licences, marques, procédés, logiciels, droits et valeurs similaires (comptes 751) </a:t>
            </a:r>
          </a:p>
          <a:p>
            <a:r>
              <a:rPr lang="fr-FR" dirty="0"/>
              <a:t>- Redevances pour concessions, brevets, licences, marques, procédés, logiciels, droits et valeurs similaires (comptes 651).</a:t>
            </a:r>
          </a:p>
          <a:p>
            <a:endParaRPr lang="fr-FR" dirty="0"/>
          </a:p>
          <a:p>
            <a:pPr lvl="0"/>
            <a:r>
              <a:rPr lang="fr-FR" b="1" dirty="0"/>
              <a:t>Qui est concerné ?</a:t>
            </a:r>
          </a:p>
          <a:p>
            <a:pPr lvl="0"/>
            <a:r>
              <a:rPr lang="fr-FR" dirty="0"/>
              <a:t>Les entreprises éligibles à l’aide dite « coûts fixes ».</a:t>
            </a:r>
          </a:p>
          <a:p>
            <a:endParaRPr lang="fr-FR" dirty="0"/>
          </a:p>
          <a:p>
            <a:r>
              <a:rPr lang="fr-FR" b="1" dirty="0"/>
              <a:t>Quelle est la date d’entrée en vigueur ?</a:t>
            </a:r>
          </a:p>
          <a:p>
            <a:r>
              <a:rPr lang="fr-FR" dirty="0"/>
              <a:t>Immédiate.</a:t>
            </a:r>
          </a:p>
        </p:txBody>
      </p:sp>
      <p:sp>
        <p:nvSpPr>
          <p:cNvPr id="4" name="Espace réservé de l'image des diapositives 3">
            <a:extLst>
              <a:ext uri="{FF2B5EF4-FFF2-40B4-BE49-F238E27FC236}">
                <a16:creationId xmlns:a16="http://schemas.microsoft.com/office/drawing/2014/main" id="{BA556BD1-EAF4-46E8-8230-77015353341C}"/>
              </a:ext>
            </a:extLst>
          </p:cNvPr>
          <p:cNvSpPr>
            <a:spLocks noGrp="1" noRot="1" noChangeAspect="1"/>
          </p:cNvSpPr>
          <p:nvPr>
            <p:ph type="sldImg"/>
          </p:nvPr>
        </p:nvSpPr>
        <p:spPr/>
      </p:sp>
    </p:spTree>
    <p:extLst>
      <p:ext uri="{BB962C8B-B14F-4D97-AF65-F5344CB8AC3E}">
        <p14:creationId xmlns:p14="http://schemas.microsoft.com/office/powerpoint/2010/main" val="7251878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Au plus tard le 15 juin 2021</a:t>
            </a:r>
          </a:p>
          <a:p>
            <a:pPr marL="133388" indent="-133388">
              <a:buFont typeface="Arial" panose="020B0604020202020204" pitchFamily="34" charset="0"/>
              <a:buChar char="•"/>
            </a:pPr>
            <a:r>
              <a:rPr lang="fr-FR" dirty="0"/>
              <a:t>Date limite de paiement de l’acompte de CFE et/ou d’IFER pour les redevables non mensualisés ou n’ayant pas opté pour le prélèvement à l’échéance ;</a:t>
            </a:r>
          </a:p>
          <a:p>
            <a:pPr marL="133388" indent="-133388">
              <a:buFont typeface="Arial" panose="020B0604020202020204" pitchFamily="34" charset="0"/>
              <a:buChar char="•"/>
            </a:pPr>
            <a:r>
              <a:rPr lang="fr-FR" dirty="0"/>
              <a:t>Date limite de paiement du 1</a:t>
            </a:r>
            <a:r>
              <a:rPr lang="fr-FR" baseline="30000" dirty="0"/>
              <a:t>er</a:t>
            </a:r>
            <a:r>
              <a:rPr lang="fr-FR" dirty="0"/>
              <a:t> acompte de CVAE 2021 (1329-AC).</a:t>
            </a:r>
          </a:p>
          <a:p>
            <a:endParaRPr lang="fr-FR" sz="900" dirty="0"/>
          </a:p>
          <a:p>
            <a:endParaRPr lang="fr-FR" dirty="0"/>
          </a:p>
        </p:txBody>
      </p:sp>
    </p:spTree>
    <p:extLst>
      <p:ext uri="{BB962C8B-B14F-4D97-AF65-F5344CB8AC3E}">
        <p14:creationId xmlns:p14="http://schemas.microsoft.com/office/powerpoint/2010/main" val="3143454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1956564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479056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Un dispositif d’exonération de cotisations sociales et d’aide au paiement a été instauré pour aider les entreprises impactées par les confinements de fin 2020 et début 2021.</a:t>
            </a:r>
          </a:p>
          <a:p>
            <a:r>
              <a:rPr lang="fr-FR" dirty="0"/>
              <a:t> </a:t>
            </a:r>
          </a:p>
          <a:p>
            <a:r>
              <a:rPr lang="fr-FR" dirty="0"/>
              <a:t>Pour les travailleurs indépendants, l’aide se traduit par une réduction de cotisations sociales. </a:t>
            </a:r>
          </a:p>
          <a:p>
            <a:endParaRPr lang="fr-FR" dirty="0"/>
          </a:p>
        </p:txBody>
      </p:sp>
      <p:sp>
        <p:nvSpPr>
          <p:cNvPr id="5" name="Espace réservé de l'image des diapositives 4">
            <a:extLst>
              <a:ext uri="{FF2B5EF4-FFF2-40B4-BE49-F238E27FC236}">
                <a16:creationId xmlns:a16="http://schemas.microsoft.com/office/drawing/2014/main" id="{45B6418A-923D-4BA0-B80D-08B97141E374}"/>
              </a:ext>
            </a:extLst>
          </p:cNvPr>
          <p:cNvSpPr>
            <a:spLocks noGrp="1" noRot="1" noChangeAspect="1"/>
          </p:cNvSpPr>
          <p:nvPr>
            <p:ph type="sldImg"/>
          </p:nvPr>
        </p:nvSpPr>
        <p:spPr/>
      </p:sp>
    </p:spTree>
    <p:extLst>
      <p:ext uri="{BB962C8B-B14F-4D97-AF65-F5344CB8AC3E}">
        <p14:creationId xmlns:p14="http://schemas.microsoft.com/office/powerpoint/2010/main" val="30338563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Un nouveau décret ainsi qu’une instruction sont venus amender et préciser le dispositif applicable depuis septembre 2020. De plus, diverses précisions sont apportées par l’Urssaf sur le site dédié aux mesures en lien avec le COVID (</a:t>
            </a:r>
            <a:r>
              <a:rPr lang="fr-FR" i="1" dirty="0">
                <a:hlinkClick r:id="rId3">
                  <a:extLst>
                    <a:ext uri="{A12FA001-AC4F-418D-AE19-62706E023703}">
                      <ahyp:hlinkClr xmlns:ahyp="http://schemas.microsoft.com/office/drawing/2018/hyperlinkcolor" val="tx"/>
                    </a:ext>
                  </a:extLst>
                </a:hlinkClick>
              </a:rPr>
              <a:t>www.mesures-covid19.urssaf.fr</a:t>
            </a:r>
            <a:r>
              <a:rPr lang="fr-FR" i="1" dirty="0"/>
              <a:t>)</a:t>
            </a:r>
          </a:p>
          <a:p>
            <a:endParaRPr lang="fr-FR" dirty="0"/>
          </a:p>
          <a:p>
            <a:r>
              <a:rPr lang="fr-FR" b="1" dirty="0"/>
              <a:t>Prolongation des périodes d’application </a:t>
            </a:r>
          </a:p>
          <a:p>
            <a:r>
              <a:rPr lang="fr-FR" dirty="0"/>
              <a:t>Initialement le dispositif d’exonération de cotisations sociales « vague 2 » devait s’appliquer jusqu’au 31 décembre 2020. L’instruction a annoncé la prolongation de ce dispositif au titre des périodes d’emploi de janvier et février 2021. Le décret est venu confirmer cette prolongation. </a:t>
            </a:r>
          </a:p>
          <a:p>
            <a:r>
              <a:rPr lang="fr-FR" sz="500" dirty="0"/>
              <a:t> </a:t>
            </a:r>
          </a:p>
          <a:p>
            <a:r>
              <a:rPr lang="fr-FR" dirty="0"/>
              <a:t>Une nouvelle prolongation du dispositif est confirmée par décret pour les périodes d’emploi de mars et d’avril 2021 pour les entreprises satisfaisant aux conditions d’éligibilité en avril et en mai 2021. </a:t>
            </a:r>
          </a:p>
          <a:p>
            <a:r>
              <a:rPr lang="fr-FR" sz="500" dirty="0"/>
              <a:t> </a:t>
            </a:r>
          </a:p>
          <a:p>
            <a:r>
              <a:rPr lang="fr-FR" dirty="0"/>
              <a:t>Par ailleurs, pour l’appréciation de la condition de baisse de 50 % du chiffre d’affaires, il est précisé qu’elle peut continuer, en 2021, à être appréciée par rapport au chiffre d'affaires du même mois de l'année 2019, lorsque cette comparaison est plus favorable pour l'entreprise qu'une appréciation par rapport au même mois de l'année 2020.</a:t>
            </a:r>
          </a:p>
          <a:p>
            <a:endParaRPr lang="fr-FR" dirty="0"/>
          </a:p>
          <a:p>
            <a:pPr lvl="0"/>
            <a:r>
              <a:rPr lang="fr-FR" b="1" dirty="0"/>
              <a:t>Interdiction d’accueil du public prolongée</a:t>
            </a:r>
          </a:p>
          <a:p>
            <a:r>
              <a:rPr lang="fr-FR" dirty="0"/>
              <a:t>Pour les entreprises frappées par une interdiction d’accueil du public qui serait prolongée, le dispositif peut s’appliquer au-delà de la date précitée. Le décret prévoit expressément son application jusqu’au dernier jour du mois précédant celui de l’autorisation d’accueil du public.</a:t>
            </a:r>
          </a:p>
          <a:p>
            <a:pPr lvl="0"/>
            <a:endParaRPr lang="fr-FR" sz="500" dirty="0"/>
          </a:p>
          <a:p>
            <a:pPr lvl="0"/>
            <a:r>
              <a:rPr lang="fr-FR" i="1" dirty="0"/>
              <a:t>NB : Sur cette possibilité, des précisions sont attendues au regard des échéances du mois de mai et de juin qui prévoient des réouvertures en deux temps pour les cafés, les restaurants notamment. </a:t>
            </a:r>
          </a:p>
          <a:p>
            <a:endParaRPr lang="fr-FR" sz="400" dirty="0"/>
          </a:p>
          <a:p>
            <a:r>
              <a:rPr lang="fr-FR" dirty="0"/>
              <a:t>La Direction de la sécurité sociale (DSS) a précisé au CSOEC que cette notion de prolongation devait s’entendre au sens large.</a:t>
            </a:r>
          </a:p>
        </p:txBody>
      </p:sp>
      <p:sp>
        <p:nvSpPr>
          <p:cNvPr id="5" name="Espace réservé de l'image des diapositives 4">
            <a:extLst>
              <a:ext uri="{FF2B5EF4-FFF2-40B4-BE49-F238E27FC236}">
                <a16:creationId xmlns:a16="http://schemas.microsoft.com/office/drawing/2014/main" id="{20881AC2-CCAC-4A4C-8213-64BFFEC4D5D7}"/>
              </a:ext>
            </a:extLst>
          </p:cNvPr>
          <p:cNvSpPr>
            <a:spLocks noGrp="1" noRot="1" noChangeAspect="1"/>
          </p:cNvSpPr>
          <p:nvPr>
            <p:ph type="sldImg"/>
          </p:nvPr>
        </p:nvSpPr>
        <p:spPr/>
      </p:sp>
    </p:spTree>
    <p:extLst>
      <p:ext uri="{BB962C8B-B14F-4D97-AF65-F5344CB8AC3E}">
        <p14:creationId xmlns:p14="http://schemas.microsoft.com/office/powerpoint/2010/main" val="41107783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Précisions des mesures applicables aux travailleurs indépendants </a:t>
            </a:r>
          </a:p>
          <a:p>
            <a:r>
              <a:rPr lang="fr-FR" dirty="0"/>
              <a:t>Pour les travailleurs indépendants et les mandataires sociaux assimilés salariés, le montant de la réduction de cotisations et contributions est de 600 € pour chaque mois au titre duquel les conditions d’éligibilité sont remplies. </a:t>
            </a:r>
          </a:p>
          <a:p>
            <a:endParaRPr lang="fr-FR" dirty="0"/>
          </a:p>
          <a:p>
            <a:r>
              <a:rPr lang="fr-FR" dirty="0"/>
              <a:t>Sur l’appréciation des conditions d’éligibilité, la DSS a confirmé au CSOEC qu’elles sont appréciées pour toutes les populations de manière similaire, c’est à dire avec un décalage d’un mois par rapport aux périodes d’emploi visées par la loi. </a:t>
            </a:r>
          </a:p>
          <a:p>
            <a:endParaRPr lang="fr-FR" dirty="0"/>
          </a:p>
          <a:p>
            <a:r>
              <a:rPr lang="fr-FR" dirty="0"/>
              <a:t>Étant précisé que pour les mandataires sociaux assimilés salariés, ils ne sont éligibles qu’à la condition supplémentaire de percevoir une rémunération sur le mois au cours duquel est appréciée l’éligibilité.</a:t>
            </a:r>
          </a:p>
          <a:p>
            <a:endParaRPr lang="fr-FR" dirty="0"/>
          </a:p>
        </p:txBody>
      </p:sp>
    </p:spTree>
    <p:extLst>
      <p:ext uri="{BB962C8B-B14F-4D97-AF65-F5344CB8AC3E}">
        <p14:creationId xmlns:p14="http://schemas.microsoft.com/office/powerpoint/2010/main" val="2374483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pPr lvl="0"/>
            <a:r>
              <a:rPr lang="fr-FR" b="1" dirty="0"/>
              <a:t>Nouveau montant</a:t>
            </a:r>
          </a:p>
          <a:p>
            <a:r>
              <a:rPr lang="fr-FR" dirty="0"/>
              <a:t>Le montant cumulé perçu par l’employeur au titre du dispositif vague 1 et du dispositif en lien avec les confinements suivants ne peut excéder 1.800.000 €.</a:t>
            </a:r>
          </a:p>
          <a:p>
            <a:r>
              <a:rPr lang="fr-FR" i="1" dirty="0"/>
              <a:t>NB : Pour la période de mars 2020 à décembre 2021, le montant des aides </a:t>
            </a:r>
            <a:br>
              <a:rPr lang="fr-FR" i="1" dirty="0"/>
            </a:br>
            <a:r>
              <a:rPr lang="fr-FR" i="1" dirty="0"/>
              <a:t>« temporaires », à savoir le total des versements du fonds de solidarité (volets 1, 2 et 2 bis) et les exonérations de charges obtenues au titre des dispositions spécifiques « COVID-19 », ne peut pas excéder 1.800.000 € au niveau du groupe d’entreprises, ou de l’entreprise elle-même si elle ne fait pas partie d’un groupe.</a:t>
            </a:r>
          </a:p>
          <a:p>
            <a:endParaRPr lang="fr-FR" dirty="0"/>
          </a:p>
          <a:p>
            <a:r>
              <a:rPr lang="fr-FR" dirty="0"/>
              <a:t>Ce montant s’élève à 270.000 € pour les employeurs dont l’activité principale relève du secteur de la pêche et de l’aquaculture, et à 225.000 € pour ceux dont l’activité principale relève du secteur de la production agricole primaire.</a:t>
            </a:r>
          </a:p>
          <a:p>
            <a:pPr lvl="0"/>
            <a:endParaRPr lang="fr-FR" dirty="0"/>
          </a:p>
          <a:p>
            <a:pPr lvl="0"/>
            <a:r>
              <a:rPr lang="fr-FR" b="1" dirty="0"/>
              <a:t>Cadre d’appréciation </a:t>
            </a:r>
          </a:p>
          <a:p>
            <a:r>
              <a:rPr lang="fr-FR" dirty="0"/>
              <a:t>La DSS précise que concernant les entreprises faisant partie d’un groupe, le plafonnement des aides s’apprécie au niveau du groupe consolidé (holding et entités contrôlées). </a:t>
            </a:r>
          </a:p>
          <a:p>
            <a:endParaRPr lang="fr-FR" dirty="0"/>
          </a:p>
          <a:p>
            <a:r>
              <a:rPr lang="fr-FR" dirty="0"/>
              <a:t>L’échelon précis à retenir au sens du droit européen est celui « d’entreprise unique », tel que défini dans le règlement de 2013 relatif aux aides de minimis, et comme cela est rappelé dans le vade-mecum des aides d’État. </a:t>
            </a:r>
          </a:p>
          <a:p>
            <a:pPr lvl="0"/>
            <a:r>
              <a:rPr lang="fr-FR" i="1" dirty="0"/>
              <a:t>NB : Tel que précisé par la DSS au CSOEC, les réductions qui bénéficient aux indépendants en tant que personnes physiques ne doivent pas être prises en compte dans le plafonnement. En revanche, les réductions bénéficiant aux mandataires sociaux doivent être prises en compte dans ce plafonnement.</a:t>
            </a:r>
          </a:p>
          <a:p>
            <a:pPr lvl="0"/>
            <a:endParaRPr lang="fr-FR" dirty="0"/>
          </a:p>
          <a:p>
            <a:pPr lvl="0"/>
            <a:r>
              <a:rPr lang="fr-FR" b="1" dirty="0"/>
              <a:t>Aides prises en compte ou exclues</a:t>
            </a:r>
          </a:p>
          <a:p>
            <a:r>
              <a:rPr lang="fr-FR" dirty="0"/>
              <a:t>Les aides perçues dans le cadre de l’activité partielle ne sont pas prises en compte pour l’appréciation de ce plafond.</a:t>
            </a:r>
          </a:p>
        </p:txBody>
      </p:sp>
      <p:sp>
        <p:nvSpPr>
          <p:cNvPr id="5" name="Espace réservé de l'image des diapositives 4">
            <a:extLst>
              <a:ext uri="{FF2B5EF4-FFF2-40B4-BE49-F238E27FC236}">
                <a16:creationId xmlns:a16="http://schemas.microsoft.com/office/drawing/2014/main" id="{16564CF3-F392-4172-8C8D-3A209B03BE90}"/>
              </a:ext>
            </a:extLst>
          </p:cNvPr>
          <p:cNvSpPr>
            <a:spLocks noGrp="1" noRot="1" noChangeAspect="1"/>
          </p:cNvSpPr>
          <p:nvPr>
            <p:ph type="sldImg"/>
          </p:nvPr>
        </p:nvSpPr>
        <p:spPr/>
      </p:sp>
    </p:spTree>
    <p:extLst>
      <p:ext uri="{BB962C8B-B14F-4D97-AF65-F5344CB8AC3E}">
        <p14:creationId xmlns:p14="http://schemas.microsoft.com/office/powerpoint/2010/main" val="29683997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L’employeur verse à chaque salarié placé en activité partielle une indemnité horaire d’un montant égal à 70 % de la rémunération brute (plafonnée à 4,5 Smic) servant d’assiette au calcul de l’indemnité de congés payés suivant la règle du maintien de salaire. Sauf exceptions, ce taux doit être abaissé à 60 %. Initialement cette règle devait initialement entrer en vigueur au 1</a:t>
            </a:r>
            <a:r>
              <a:rPr lang="fr-FR" baseline="30000" dirty="0"/>
              <a:t>er</a:t>
            </a:r>
            <a:r>
              <a:rPr lang="fr-FR" dirty="0"/>
              <a:t> janvier 2021. </a:t>
            </a:r>
          </a:p>
          <a:p>
            <a:r>
              <a:rPr lang="fr-FR" dirty="0"/>
              <a:t> </a:t>
            </a:r>
          </a:p>
          <a:p>
            <a:r>
              <a:rPr lang="fr-FR" dirty="0"/>
              <a:t>En termes de prise en charge de l’État, les règles sont également en constante évolution. Depuis le 1</a:t>
            </a:r>
            <a:r>
              <a:rPr lang="fr-FR" baseline="30000" dirty="0"/>
              <a:t>er</a:t>
            </a:r>
            <a:r>
              <a:rPr lang="fr-FR" dirty="0"/>
              <a:t> juin 2020, tous les employeurs ne bénéficient pas de la même prise en charge. </a:t>
            </a:r>
          </a:p>
          <a:p>
            <a:endParaRPr lang="fr-FR" dirty="0"/>
          </a:p>
          <a:p>
            <a:r>
              <a:rPr lang="fr-FR" dirty="0"/>
              <a:t>Le principe est que cette dernière s’élève à 60 % de la rémunération prise en compte pour le calcul de l’indemnité due au salarié. </a:t>
            </a:r>
          </a:p>
          <a:p>
            <a:pPr lvl="0"/>
            <a:endParaRPr lang="fr-FR" i="1" dirty="0"/>
          </a:p>
          <a:p>
            <a:pPr lvl="0"/>
            <a:r>
              <a:rPr lang="fr-FR" i="1" dirty="0"/>
              <a:t>Début 2021, la prise en charge de l’État diminue pour certaines entreprises. Cette baisse se fait de manière échelonnée dans le temps, pour passer de 60 % à 36 %.</a:t>
            </a:r>
          </a:p>
          <a:p>
            <a:r>
              <a:rPr lang="fr-FR" dirty="0"/>
              <a:t> </a:t>
            </a:r>
          </a:p>
          <a:p>
            <a:r>
              <a:rPr lang="fr-FR" dirty="0"/>
              <a:t>Toutefois, en fonction du secteur d’activité, du lieu d’implantation, ou des interdictions d’accueil du public que peuvent subir certains employeurs, le montant de la prise en charge est majoré à hauteur de 70 %.</a:t>
            </a:r>
          </a:p>
          <a:p>
            <a:endParaRPr lang="fr-FR" dirty="0"/>
          </a:p>
        </p:txBody>
      </p:sp>
    </p:spTree>
    <p:extLst>
      <p:ext uri="{BB962C8B-B14F-4D97-AF65-F5344CB8AC3E}">
        <p14:creationId xmlns:p14="http://schemas.microsoft.com/office/powerpoint/2010/main" val="6680490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20000"/>
          </a:bodyPr>
          <a:lstStyle/>
          <a:p>
            <a:r>
              <a:rPr lang="fr-FR" dirty="0"/>
              <a:t>L’évolution de la situation sanitaire a entraîné :</a:t>
            </a:r>
          </a:p>
          <a:p>
            <a:pPr marL="171450" lvl="0" indent="-171450">
              <a:buFont typeface="Arial" panose="020B0604020202020204" pitchFamily="34" charset="0"/>
              <a:buChar char="•"/>
            </a:pPr>
            <a:r>
              <a:rPr lang="fr-FR" dirty="0"/>
              <a:t>Le décalage de l’entrée en vigueur des mesures annoncées ;</a:t>
            </a:r>
          </a:p>
          <a:p>
            <a:pPr marL="171450" lvl="0" indent="-171450">
              <a:buFont typeface="Arial" panose="020B0604020202020204" pitchFamily="34" charset="0"/>
              <a:buChar char="•"/>
            </a:pPr>
            <a:r>
              <a:rPr lang="fr-FR" dirty="0"/>
              <a:t>Le renouvellement du contingent d’heures indemnisables au titre de l’activité partielle ;</a:t>
            </a:r>
          </a:p>
          <a:p>
            <a:pPr marL="171450" lvl="0" indent="-171450">
              <a:buFont typeface="Arial" panose="020B0604020202020204" pitchFamily="34" charset="0"/>
              <a:buChar char="•"/>
            </a:pPr>
            <a:r>
              <a:rPr lang="fr-FR" dirty="0"/>
              <a:t>L’impact de l’activité partielle sur les droits à la retraite des salariés ;</a:t>
            </a:r>
          </a:p>
          <a:p>
            <a:pPr marL="171450" lvl="0" indent="-171450">
              <a:buFont typeface="Arial" panose="020B0604020202020204" pitchFamily="34" charset="0"/>
              <a:buChar char="•"/>
            </a:pPr>
            <a:r>
              <a:rPr lang="fr-FR" dirty="0"/>
              <a:t>Une nouvelle mise en lumière de l’activité partielle pour garde d’enfants.</a:t>
            </a:r>
          </a:p>
          <a:p>
            <a:endParaRPr lang="fr-FR" dirty="0"/>
          </a:p>
          <a:p>
            <a:r>
              <a:rPr lang="fr-FR" dirty="0"/>
              <a:t>Par ailleurs pour préparer au mieux la reprise de l’activité et la période estivale, des précisions ont été apportées quant à la situation des saisonniers au regard de l’activité partielle. Enfin, les règles relatives à l’activité partielle des salariés employés à domicile et des assistants maternels ont été précisées. </a:t>
            </a:r>
          </a:p>
          <a:p>
            <a:endParaRPr lang="fr-FR" dirty="0"/>
          </a:p>
          <a:p>
            <a:r>
              <a:rPr lang="fr-FR" b="1" dirty="0"/>
              <a:t>Activité partielle pour garde d’enfants</a:t>
            </a:r>
          </a:p>
          <a:p>
            <a:r>
              <a:rPr lang="fr-FR" dirty="0"/>
              <a:t>À la suite des annonces du Président de la République relative à la fermeture des écoles pour le mois d’avril et au décalage des vacances scolaires, les parents d’enfants ont pu, sous certaines conditions, bénéficier de l’activité partielle </a:t>
            </a:r>
          </a:p>
          <a:p>
            <a:endParaRPr lang="fr-FR" dirty="0"/>
          </a:p>
          <a:p>
            <a:pPr lvl="0"/>
            <a:r>
              <a:rPr lang="fr-FR" u="sng" dirty="0"/>
              <a:t>Règle applicable jusqu'au 26 avril 2021</a:t>
            </a:r>
          </a:p>
          <a:p>
            <a:r>
              <a:rPr lang="fr-FR" dirty="0"/>
              <a:t>Jusqu’au 26 avril 2021, les salariés ont pu bénéficier de l’activité partielle pour garder leur enfant à condition :</a:t>
            </a:r>
          </a:p>
          <a:p>
            <a:pPr marL="171450" indent="-171450">
              <a:buFont typeface="Arial" panose="020B0604020202020204" pitchFamily="34" charset="0"/>
              <a:buChar char="•"/>
            </a:pPr>
            <a:r>
              <a:rPr lang="fr-FR" dirty="0"/>
              <a:t>De ne pas pouvoir décaler leurs congés (le cas échéant) ; </a:t>
            </a:r>
          </a:p>
          <a:p>
            <a:pPr marL="171450" indent="-171450">
              <a:buFont typeface="Arial" panose="020B0604020202020204" pitchFamily="34" charset="0"/>
              <a:buChar char="•"/>
            </a:pPr>
            <a:r>
              <a:rPr lang="fr-FR" dirty="0"/>
              <a:t>De ne pas disposer de modes de garde alternatifs ;</a:t>
            </a:r>
          </a:p>
          <a:p>
            <a:pPr marL="171450" indent="-171450">
              <a:buFont typeface="Arial" panose="020B0604020202020204" pitchFamily="34" charset="0"/>
              <a:buChar char="•"/>
            </a:pPr>
            <a:r>
              <a:rPr lang="fr-FR" dirty="0"/>
              <a:t>De ne pas pouvoir télétravailler : soit parce que leur poste n’est pas </a:t>
            </a:r>
            <a:r>
              <a:rPr lang="fr-FR" dirty="0" err="1"/>
              <a:t>télétravaillable</a:t>
            </a:r>
            <a:r>
              <a:rPr lang="fr-FR" dirty="0"/>
              <a:t>, soit parce que leur employeur estime qu’ils sont dans l’incapacité de télétravailler (état du nombre d’enfants à charge, de leur âge, de leurs conditions de logement, etc.)</a:t>
            </a:r>
          </a:p>
          <a:p>
            <a:endParaRPr lang="fr-FR" dirty="0"/>
          </a:p>
          <a:p>
            <a:r>
              <a:rPr lang="fr-FR" dirty="0"/>
              <a:t>Les salariés éligibles devaient en outre remettre à leur employeur une attestation sur l’honneur indiquant qu’ils sont les seuls des deux parents à demander l’activité partielle.</a:t>
            </a:r>
          </a:p>
        </p:txBody>
      </p:sp>
      <p:sp>
        <p:nvSpPr>
          <p:cNvPr id="5" name="Espace réservé de l'image des diapositives 4">
            <a:extLst>
              <a:ext uri="{FF2B5EF4-FFF2-40B4-BE49-F238E27FC236}">
                <a16:creationId xmlns:a16="http://schemas.microsoft.com/office/drawing/2014/main" id="{DB7D132E-E91A-4116-9CF7-7BE1C115610F}"/>
              </a:ext>
            </a:extLst>
          </p:cNvPr>
          <p:cNvSpPr>
            <a:spLocks noGrp="1" noRot="1" noChangeAspect="1"/>
          </p:cNvSpPr>
          <p:nvPr>
            <p:ph type="sldImg"/>
          </p:nvPr>
        </p:nvSpPr>
        <p:spPr/>
      </p:sp>
    </p:spTree>
    <p:extLst>
      <p:ext uri="{BB962C8B-B14F-4D97-AF65-F5344CB8AC3E}">
        <p14:creationId xmlns:p14="http://schemas.microsoft.com/office/powerpoint/2010/main" val="1815214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r>
              <a:rPr lang="fr-FR" u="sng" dirty="0"/>
              <a:t>Règle applicable depuis le 26 avril 2021</a:t>
            </a:r>
          </a:p>
          <a:p>
            <a:r>
              <a:rPr lang="fr-FR" dirty="0"/>
              <a:t>Les salariés contraints de garder leur enfant en raison de la fermeture des établissements d’accueil ou en raison de l’identification de leur enfant comme cas contact, sans pouvoir télétravailler, restent pris en charge par l’activité partielle. </a:t>
            </a:r>
          </a:p>
          <a:p>
            <a:r>
              <a:rPr lang="fr-FR" dirty="0"/>
              <a:t> </a:t>
            </a:r>
          </a:p>
          <a:p>
            <a:r>
              <a:rPr lang="fr-FR" dirty="0"/>
              <a:t>Pour cela, les salariés devront remettre à leur employeur :</a:t>
            </a:r>
          </a:p>
          <a:p>
            <a:pPr marL="133388" indent="-133388">
              <a:buFont typeface="Arial" panose="020B0604020202020204" pitchFamily="34" charset="0"/>
              <a:buChar char="•"/>
            </a:pPr>
            <a:r>
              <a:rPr lang="fr-FR" dirty="0"/>
              <a:t>Un justificatif attestant de la fermeture d’établissement d’accueil, ou un document de l’assurance maladie attestant que leur enfant est identifié comme cas contact ; </a:t>
            </a:r>
          </a:p>
          <a:p>
            <a:pPr marL="133388" indent="-133388">
              <a:buFont typeface="Arial" panose="020B0604020202020204" pitchFamily="34" charset="0"/>
              <a:buChar char="•"/>
            </a:pPr>
            <a:r>
              <a:rPr lang="fr-FR" dirty="0"/>
              <a:t>Et une attestation sur l’honneur indiquant qu’ils sont les seuls des deux parents à demander à bénéficier d’un arrêt de travail.</a:t>
            </a:r>
          </a:p>
          <a:p>
            <a:pPr marL="133388" indent="-133388">
              <a:buFont typeface="Arial" panose="020B0604020202020204" pitchFamily="34" charset="0"/>
              <a:buChar char="•"/>
            </a:pPr>
            <a:endParaRPr lang="fr-FR" dirty="0"/>
          </a:p>
          <a:p>
            <a:pPr lvl="0"/>
            <a:r>
              <a:rPr lang="fr-FR" u="sng" dirty="0"/>
              <a:t>Indemnisation </a:t>
            </a:r>
          </a:p>
          <a:p>
            <a:r>
              <a:rPr lang="fr-FR" dirty="0"/>
              <a:t>Le taux de l'allocation d'activité partielle versée à l'employeur au titre des salariés contraints de garder leur enfant a été porté à 70 % de la rémunération horaire brute limitée à 4,5 fois le taux horaire du SMIC</a:t>
            </a:r>
            <a:br>
              <a:rPr lang="fr-FR" dirty="0"/>
            </a:br>
            <a:r>
              <a:rPr lang="fr-FR" dirty="0"/>
              <a:t>(8,11 € minimum), peu important le secteur d’activité dont dépend l’employeur.</a:t>
            </a:r>
          </a:p>
          <a:p>
            <a:endParaRPr lang="fr-FR" dirty="0"/>
          </a:p>
          <a:p>
            <a:pPr defTabSz="710169">
              <a:defRPr/>
            </a:pPr>
            <a:r>
              <a:rPr lang="fr-FR" i="1" dirty="0"/>
              <a:t>NB : Cette règle s'applique aux heures chômées à compter du 1</a:t>
            </a:r>
            <a:r>
              <a:rPr lang="fr-FR" i="1" baseline="30000" dirty="0"/>
              <a:t>er</a:t>
            </a:r>
            <a:r>
              <a:rPr lang="fr-FR" i="1" dirty="0"/>
              <a:t> avril 2021.</a:t>
            </a:r>
          </a:p>
          <a:p>
            <a:endParaRPr lang="fr-FR" dirty="0"/>
          </a:p>
        </p:txBody>
      </p:sp>
    </p:spTree>
    <p:extLst>
      <p:ext uri="{BB962C8B-B14F-4D97-AF65-F5344CB8AC3E}">
        <p14:creationId xmlns:p14="http://schemas.microsoft.com/office/powerpoint/2010/main" val="152127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FR" dirty="0"/>
              <a:t>En raison de l'impact de l’épidémie COVID-19 sur l’activité économique, des aides exceptionnelles ont été mises en place pour accompagner les entreprises et soutenir leur trésorerie.</a:t>
            </a:r>
          </a:p>
          <a:p>
            <a:r>
              <a:rPr lang="fr-FR" dirty="0"/>
              <a:t> </a:t>
            </a:r>
          </a:p>
          <a:p>
            <a:r>
              <a:rPr lang="fr-FR" dirty="0"/>
              <a:t>Il s’agit en particulier :</a:t>
            </a:r>
          </a:p>
          <a:p>
            <a:pPr marL="133388" indent="-133388">
              <a:buFont typeface="Arial" panose="020B0604020202020204" pitchFamily="34" charset="0"/>
              <a:buChar char="•"/>
            </a:pPr>
            <a:r>
              <a:rPr lang="fr-FR" dirty="0"/>
              <a:t>De reports et étalements d’échéances de charges sociales et fiscales ;</a:t>
            </a:r>
          </a:p>
          <a:p>
            <a:pPr marL="133388" indent="-133388">
              <a:buFont typeface="Arial" panose="020B0604020202020204" pitchFamily="34" charset="0"/>
              <a:buChar char="•"/>
            </a:pPr>
            <a:r>
              <a:rPr lang="fr-FR" dirty="0"/>
              <a:t>Du prêt garanti par l’Etat (PGE) ;</a:t>
            </a:r>
          </a:p>
          <a:p>
            <a:pPr marL="133388" indent="-133388">
              <a:buFont typeface="Arial" panose="020B0604020202020204" pitchFamily="34" charset="0"/>
              <a:buChar char="•"/>
            </a:pPr>
            <a:r>
              <a:rPr lang="fr-FR" dirty="0"/>
              <a:t>De reports de dettes de loyers.</a:t>
            </a:r>
          </a:p>
          <a:p>
            <a:endParaRPr lang="fr-FR" dirty="0"/>
          </a:p>
        </p:txBody>
      </p:sp>
      <p:sp>
        <p:nvSpPr>
          <p:cNvPr id="4" name="Espace réservé de l'image des diapositives 3">
            <a:extLst>
              <a:ext uri="{FF2B5EF4-FFF2-40B4-BE49-F238E27FC236}">
                <a16:creationId xmlns:a16="http://schemas.microsoft.com/office/drawing/2014/main" id="{945DB791-C90E-4386-96F7-67024CE215C8}"/>
              </a:ext>
            </a:extLst>
          </p:cNvPr>
          <p:cNvSpPr>
            <a:spLocks noGrp="1" noRot="1" noChangeAspect="1"/>
          </p:cNvSpPr>
          <p:nvPr>
            <p:ph type="sldImg"/>
          </p:nvPr>
        </p:nvSpPr>
        <p:spPr/>
      </p:sp>
    </p:spTree>
    <p:extLst>
      <p:ext uri="{BB962C8B-B14F-4D97-AF65-F5344CB8AC3E}">
        <p14:creationId xmlns:p14="http://schemas.microsoft.com/office/powerpoint/2010/main" val="139961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Fixation pour 2021 du contingent d’heures indemnisables</a:t>
            </a:r>
            <a:endParaRPr lang="fr-FR" dirty="0"/>
          </a:p>
          <a:p>
            <a:r>
              <a:rPr lang="fr-FR" dirty="0"/>
              <a:t>Afin de faire face aux conséquences économiques de la pandémie, le contingent d’heures indemnisables au titre de l’activité partielle réhaussé en 2020, est maintenu au même niveau au titre de l’année 2021, soit </a:t>
            </a:r>
            <a:br>
              <a:rPr lang="fr-FR" dirty="0"/>
            </a:br>
            <a:r>
              <a:rPr lang="fr-FR" dirty="0"/>
              <a:t>1.607 heures par salarié (au lieu de 1.000 heures avant la crise COVID-19).</a:t>
            </a:r>
          </a:p>
          <a:p>
            <a:endParaRPr lang="fr-FR" dirty="0"/>
          </a:p>
          <a:p>
            <a:r>
              <a:rPr lang="fr-FR" b="1" dirty="0"/>
              <a:t>Prise en compte des périodes d’activité partielle pour les droits à retraite</a:t>
            </a:r>
          </a:p>
          <a:p>
            <a:r>
              <a:rPr lang="fr-FR" dirty="0"/>
              <a:t>Deux décrets pérennisent l’acquisition de droits à retraite pour les salariés placés en activité partielle (activité partielle de droit commun que de longue durée). </a:t>
            </a:r>
          </a:p>
          <a:p>
            <a:endParaRPr lang="fr-FR" dirty="0"/>
          </a:p>
          <a:p>
            <a:r>
              <a:rPr lang="fr-FR" dirty="0"/>
              <a:t>Ainsi, sont comptabilisées comme périodes d’assurance pour l’ouverture du droit à pension, autant de trimestres que la durée des périodes pendant lesquelles l’assuré a perçu, au cours de l’année civile, l’indemnité d’activité partielle correspond de fois à 220 heures, dans la limite de 4 trimestres par an.</a:t>
            </a:r>
          </a:p>
          <a:p>
            <a:endParaRPr lang="fr-FR" dirty="0"/>
          </a:p>
          <a:p>
            <a:r>
              <a:rPr lang="fr-FR" dirty="0"/>
              <a:t>Sont concernées les périodes d’activité partielle à compter du</a:t>
            </a:r>
            <a:br>
              <a:rPr lang="fr-FR" dirty="0"/>
            </a:br>
            <a:r>
              <a:rPr lang="fr-FR" dirty="0"/>
              <a:t>1</a:t>
            </a:r>
            <a:r>
              <a:rPr lang="fr-FR" baseline="30000" dirty="0"/>
              <a:t>er</a:t>
            </a:r>
            <a:r>
              <a:rPr lang="fr-FR" dirty="0"/>
              <a:t> mars 2020 pour une prise en compte dans les droits à retraite à compter du 12 mars 2020.</a:t>
            </a:r>
          </a:p>
          <a:p>
            <a:endParaRPr lang="fr-FR" dirty="0"/>
          </a:p>
        </p:txBody>
      </p:sp>
    </p:spTree>
    <p:extLst>
      <p:ext uri="{BB962C8B-B14F-4D97-AF65-F5344CB8AC3E}">
        <p14:creationId xmlns:p14="http://schemas.microsoft.com/office/powerpoint/2010/main" val="33164485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defTabSz="710169">
              <a:defRPr/>
            </a:pPr>
            <a:r>
              <a:rPr lang="fr-FR" u="sng" dirty="0"/>
              <a:t>Prolongation et aménagement des règles d’indemnisation</a:t>
            </a:r>
            <a:endParaRPr lang="fr-FR" dirty="0"/>
          </a:p>
          <a:p>
            <a:r>
              <a:rPr lang="fr-FR" dirty="0"/>
              <a:t>L’entrée en vigueur des règles tendant à la diminution de l’allocation d’activité partielle et de l’indemnité d’activité partielle a une nouvelle fois été reportée et s’applique depuis le 1</a:t>
            </a:r>
            <a:r>
              <a:rPr lang="fr-FR" baseline="30000" dirty="0"/>
              <a:t>er</a:t>
            </a:r>
            <a:r>
              <a:rPr lang="fr-FR" dirty="0"/>
              <a:t> juin 2021. </a:t>
            </a:r>
          </a:p>
          <a:p>
            <a:pPr defTabSz="710169">
              <a:defRPr/>
            </a:pPr>
            <a:endParaRPr lang="fr-FR" sz="900" dirty="0"/>
          </a:p>
          <a:p>
            <a:pPr defTabSz="710169">
              <a:defRPr/>
            </a:pPr>
            <a:endParaRPr lang="fr-FR" sz="900" dirty="0"/>
          </a:p>
          <a:p>
            <a:endParaRPr lang="fr-FR" dirty="0"/>
          </a:p>
        </p:txBody>
      </p:sp>
    </p:spTree>
    <p:extLst>
      <p:ext uri="{BB962C8B-B14F-4D97-AF65-F5344CB8AC3E}">
        <p14:creationId xmlns:p14="http://schemas.microsoft.com/office/powerpoint/2010/main" val="41439402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Les secteurs les plus touchés (HCR, tourisme, etc.), ainsi que les secteurs connexes ne subiront pas de baisse jusqu’au 31 octobre 2021 à condition de justifier d’une très forte baisse de chiffre d’affaires d’au moins 80 %.</a:t>
            </a:r>
          </a:p>
          <a:p>
            <a:endParaRPr lang="fr-FR" dirty="0"/>
          </a:p>
          <a:p>
            <a:r>
              <a:rPr lang="fr-FR" dirty="0"/>
              <a:t>Cette condition est appréciée mensuellement au choix de l’employeur, pour chaque mois d’application de la majoration : </a:t>
            </a:r>
          </a:p>
          <a:p>
            <a:pPr marL="171450" indent="-171450">
              <a:buFont typeface="Arial" panose="020B0604020202020204" pitchFamily="34" charset="0"/>
              <a:buChar char="•"/>
            </a:pPr>
            <a:r>
              <a:rPr lang="fr-FR" dirty="0"/>
              <a:t>Soit par rapport au CA constaté au titre du même mois en 2020 ;</a:t>
            </a:r>
          </a:p>
          <a:p>
            <a:pPr marL="171450" indent="-171450">
              <a:buFont typeface="Arial" panose="020B0604020202020204" pitchFamily="34" charset="0"/>
              <a:buChar char="•"/>
            </a:pPr>
            <a:r>
              <a:rPr lang="fr-FR" dirty="0"/>
              <a:t>Soit par rapport au CA constaté au titre du même mois en 2019 ;</a:t>
            </a:r>
          </a:p>
          <a:p>
            <a:pPr marL="171450" indent="-171450">
              <a:buFont typeface="Arial" panose="020B0604020202020204" pitchFamily="34" charset="0"/>
              <a:buChar char="•"/>
            </a:pPr>
            <a:r>
              <a:rPr lang="fr-FR" dirty="0"/>
              <a:t>Soit en comparant le CA réalisé au cours des 6 mois précédents et le CA de la même période en 2019 ;</a:t>
            </a:r>
          </a:p>
          <a:p>
            <a:pPr marL="171450" indent="-171450">
              <a:buFont typeface="Arial" panose="020B0604020202020204" pitchFamily="34" charset="0"/>
              <a:buChar char="•"/>
            </a:pPr>
            <a:r>
              <a:rPr lang="fr-FR" dirty="0"/>
              <a:t>Soit par rapport au CA mensuel moyen réalisé en 2019 ;</a:t>
            </a:r>
          </a:p>
          <a:p>
            <a:pPr marL="171450" indent="-171450">
              <a:buFont typeface="Arial" panose="020B0604020202020204" pitchFamily="34" charset="0"/>
              <a:buChar char="•"/>
            </a:pPr>
            <a:r>
              <a:rPr lang="fr-FR" dirty="0"/>
              <a:t>Soit pour les entreprises créées après le 30 juin 2020, par rapport au CA mensuel moyen réalisé entre la date de création de l’entreprise et le</a:t>
            </a:r>
            <a:br>
              <a:rPr lang="fr-FR" dirty="0"/>
            </a:br>
            <a:r>
              <a:rPr lang="fr-FR" dirty="0"/>
              <a:t>30 juin 2021.</a:t>
            </a:r>
          </a:p>
          <a:p>
            <a:endParaRPr lang="fr-FR" dirty="0"/>
          </a:p>
        </p:txBody>
      </p:sp>
    </p:spTree>
    <p:extLst>
      <p:ext uri="{BB962C8B-B14F-4D97-AF65-F5344CB8AC3E}">
        <p14:creationId xmlns:p14="http://schemas.microsoft.com/office/powerpoint/2010/main" val="8852301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4530327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r>
              <a:rPr lang="fr-FR" b="1" dirty="0"/>
              <a:t>Situation des saisonniers </a:t>
            </a:r>
          </a:p>
          <a:p>
            <a:r>
              <a:rPr lang="fr-FR" dirty="0"/>
              <a:t>Afin de sécuriser les embauches pour la saison printemps/été et de permettre aux professionnels de préparer la reprise d’activité, le ministère du Travail a précisé les conditions de prise en charge au titre de l’activité partielle des saisonniers.</a:t>
            </a:r>
          </a:p>
          <a:p>
            <a:endParaRPr lang="fr-FR" dirty="0"/>
          </a:p>
          <a:p>
            <a:r>
              <a:rPr lang="fr-FR" dirty="0"/>
              <a:t>Le recours à l’activité partielle sera autorisé pour les travailleurs saisonniers disposant :</a:t>
            </a:r>
          </a:p>
          <a:p>
            <a:pPr marL="133388" indent="-133388">
              <a:buFont typeface="Arial" panose="020B0604020202020204" pitchFamily="34" charset="0"/>
              <a:buChar char="•"/>
            </a:pPr>
            <a:r>
              <a:rPr lang="fr-FR" dirty="0"/>
              <a:t>Soit d’un contrat de travail renouvelé au titre de l’obligation de renouvellement prévue par une convention collective et/ou par une clause de leur contrat de travail. Si une telle clause est prévue, l’employeur devra justifier d’au moins un recrutement du même saisonnier l’année dernière ;</a:t>
            </a:r>
          </a:p>
          <a:p>
            <a:pPr marL="133388" indent="-133388">
              <a:buFont typeface="Arial" panose="020B0604020202020204" pitchFamily="34" charset="0"/>
              <a:buChar char="•"/>
            </a:pPr>
            <a:r>
              <a:rPr lang="fr-FR" dirty="0"/>
              <a:t>Soit d’un renouvellement tacite d’un contrat saisonnier pour la même période, matérialisé par l’existence d’au moins deux contrats successifs, sans que le contrat de travail ou la convention collective ne l’ait prévu explicitement.</a:t>
            </a:r>
          </a:p>
          <a:p>
            <a:endParaRPr lang="fr-FR" dirty="0"/>
          </a:p>
          <a:p>
            <a:r>
              <a:rPr lang="fr-FR" dirty="0"/>
              <a:t>Cette prise en charge exceptionnelle des contrats non exécutés sera possible jusqu’à fin juin sur l’ensemble du territoire.</a:t>
            </a:r>
          </a:p>
          <a:p>
            <a:r>
              <a:rPr lang="fr-FR" dirty="0"/>
              <a:t> </a:t>
            </a:r>
          </a:p>
          <a:p>
            <a:r>
              <a:rPr lang="fr-FR" dirty="0"/>
              <a:t>Par ailleurs, le ministère du Travail a précisé au Conseil supérieur que le champ d’application de la mesure a été légèrement élargi aux salariés ayant eu un contrat de travail à caractère saisonnier avec le même employeur en 2020 ou en 2019. </a:t>
            </a:r>
          </a:p>
          <a:p>
            <a:r>
              <a:rPr lang="fr-FR" dirty="0"/>
              <a:t> </a:t>
            </a:r>
          </a:p>
          <a:p>
            <a:pPr lvl="0"/>
            <a:r>
              <a:rPr lang="fr-FR" i="1" dirty="0"/>
              <a:t>NB : Le document questions/réponses du ministère du Travail sera très prochainement mis à jour sur ce point.</a:t>
            </a:r>
          </a:p>
        </p:txBody>
      </p:sp>
    </p:spTree>
    <p:extLst>
      <p:ext uri="{BB962C8B-B14F-4D97-AF65-F5344CB8AC3E}">
        <p14:creationId xmlns:p14="http://schemas.microsoft.com/office/powerpoint/2010/main" val="1993221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normAutofit fontScale="92500" lnSpcReduction="10000"/>
          </a:bodyPr>
          <a:lstStyle/>
          <a:p>
            <a:r>
              <a:rPr lang="fr-FR" b="1" dirty="0"/>
              <a:t>Activité partielle des salariés employés à domicile et des assistants maternels</a:t>
            </a:r>
          </a:p>
          <a:p>
            <a:r>
              <a:rPr lang="fr-FR" dirty="0"/>
              <a:t>Les particuliers employeurs peuvent placer leurs salariés (salariés employés </a:t>
            </a:r>
            <a:br>
              <a:rPr lang="fr-FR" dirty="0"/>
            </a:br>
            <a:r>
              <a:rPr lang="fr-FR" dirty="0"/>
              <a:t>à domicile et assistants maternels) en activité partielle pour les heures chômées à compter du 1er novembre 2020.</a:t>
            </a:r>
          </a:p>
          <a:p>
            <a:endParaRPr lang="fr-FR" dirty="0"/>
          </a:p>
          <a:p>
            <a:r>
              <a:rPr lang="fr-FR" dirty="0"/>
              <a:t>Les règles d’indemnisation sont les suivantes :</a:t>
            </a:r>
          </a:p>
          <a:p>
            <a:pPr marL="171450" indent="-171450">
              <a:buFont typeface="Arial" panose="020B0604020202020204" pitchFamily="34" charset="0"/>
              <a:buChar char="•"/>
            </a:pPr>
            <a:r>
              <a:rPr lang="fr-FR" dirty="0"/>
              <a:t>Le taux de l'indemnité versée par l’employeur est fixé à 80 % de la rémunération nette du salarié ; </a:t>
            </a:r>
          </a:p>
          <a:p>
            <a:pPr marL="171450" indent="-171450">
              <a:buFont typeface="Arial" panose="020B0604020202020204" pitchFamily="34" charset="0"/>
              <a:buChar char="•"/>
            </a:pPr>
            <a:r>
              <a:rPr lang="fr-FR" dirty="0"/>
              <a:t>Le taux du remboursement de cette indemnité par l’Etat est, quant à lui, fixé à 65 % de cette même rémunération.</a:t>
            </a:r>
          </a:p>
          <a:p>
            <a:endParaRPr lang="fr-FR" dirty="0"/>
          </a:p>
          <a:p>
            <a:r>
              <a:rPr lang="fr-FR" dirty="0"/>
              <a:t>NB : Le taux de remboursement des particuliers employeurs par l'Etat est de 80 % de la rémunération nette du salarié placé en activité partielle afin de supprimer tout reste à charge sur la période d'emploi d'avril 2021.</a:t>
            </a:r>
          </a:p>
          <a:p>
            <a:endParaRPr lang="fr-FR" dirty="0"/>
          </a:p>
          <a:p>
            <a:r>
              <a:rPr lang="fr-FR" dirty="0"/>
              <a:t>Les particuliers employeurs tiennent à la disposition des organismes de recouvrement, aux fins de contrôle :</a:t>
            </a:r>
          </a:p>
          <a:p>
            <a:pPr marL="171450" indent="-171450">
              <a:buFont typeface="Arial" panose="020B0604020202020204" pitchFamily="34" charset="0"/>
              <a:buChar char="•"/>
            </a:pPr>
            <a:r>
              <a:rPr lang="fr-FR" dirty="0"/>
              <a:t>Pour les travailleurs non-salariés ou les mandataires sociaux dans l’impossibilité d’exercer une activité du fait de la crise sanitaire : un justificatif prouvant la nature de l'activité exercée et une déclaration sur l'honneur que l'entreprise fait l'objet d'une interdiction d'accueil du public ; </a:t>
            </a:r>
          </a:p>
          <a:p>
            <a:pPr marL="171450" indent="-171450">
              <a:buFont typeface="Arial" panose="020B0604020202020204" pitchFamily="34" charset="0"/>
              <a:buChar char="•"/>
            </a:pPr>
            <a:r>
              <a:rPr lang="fr-FR" dirty="0"/>
              <a:t>Lorsque le salarié employé est une personne vulnérable : le certificat du salarié établi par un médecin ;</a:t>
            </a:r>
          </a:p>
          <a:p>
            <a:pPr marL="171450" indent="-171450">
              <a:buFont typeface="Arial" panose="020B0604020202020204" pitchFamily="34" charset="0"/>
              <a:buChar char="•"/>
            </a:pPr>
            <a:r>
              <a:rPr lang="fr-FR" dirty="0"/>
              <a:t>Lorsque l'activité exercée à domicile fait l'objet de mesures de restrictions sanitaires : une attestation sur l'honneur, établie par le salarié, certifiant la nature de l'activité exercée ainsi que les heures non travaillées donnant lieu à indemnité.</a:t>
            </a:r>
          </a:p>
          <a:p>
            <a:endParaRPr lang="fr-FR" dirty="0"/>
          </a:p>
        </p:txBody>
      </p:sp>
      <p:sp>
        <p:nvSpPr>
          <p:cNvPr id="5" name="Espace réservé de l'image des diapositives 4">
            <a:extLst>
              <a:ext uri="{FF2B5EF4-FFF2-40B4-BE49-F238E27FC236}">
                <a16:creationId xmlns:a16="http://schemas.microsoft.com/office/drawing/2014/main" id="{3F3E6876-BB8B-4336-94AC-0AE7E33D59A2}"/>
              </a:ext>
            </a:extLst>
          </p:cNvPr>
          <p:cNvSpPr>
            <a:spLocks noGrp="1" noRot="1" noChangeAspect="1"/>
          </p:cNvSpPr>
          <p:nvPr>
            <p:ph type="sldImg"/>
          </p:nvPr>
        </p:nvSpPr>
        <p:spPr/>
      </p:sp>
    </p:spTree>
    <p:extLst>
      <p:ext uri="{BB962C8B-B14F-4D97-AF65-F5344CB8AC3E}">
        <p14:creationId xmlns:p14="http://schemas.microsoft.com/office/powerpoint/2010/main" val="35320001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mesures dérogatoires ont été instituées par une ordonnance en</a:t>
            </a:r>
            <a:br>
              <a:rPr lang="fr-FR" dirty="0"/>
            </a:br>
            <a:r>
              <a:rPr lang="fr-FR" dirty="0"/>
              <a:t>mars 2020 afin de permettre notamment aux employeurs d’imposer des congés payés, des jours RTT, des jours de repos pour les forfaits annuels en jours et des jours issus du CET (compte épargne temps) sous certaines conditions. Ces mesures qui devaient s’achever le 31 décembre 2020 ont été prolongées.</a:t>
            </a:r>
          </a:p>
          <a:p>
            <a:r>
              <a:rPr lang="fr-FR" dirty="0"/>
              <a:t> </a:t>
            </a:r>
          </a:p>
          <a:p>
            <a:r>
              <a:rPr lang="fr-FR" dirty="0"/>
              <a:t>Ces règles dérogatoires ne peuvent être mises en œuvre que lorsque l'intérêt de l'entreprise le justifie eu égard aux difficultés économiques liées à la propagation du COVID-19.</a:t>
            </a:r>
          </a:p>
          <a:p>
            <a:endParaRPr lang="fr-FR" dirty="0"/>
          </a:p>
        </p:txBody>
      </p:sp>
    </p:spTree>
    <p:extLst>
      <p:ext uri="{BB962C8B-B14F-4D97-AF65-F5344CB8AC3E}">
        <p14:creationId xmlns:p14="http://schemas.microsoft.com/office/powerpoint/2010/main" val="39325173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defTabSz="710169">
              <a:defRPr/>
            </a:pPr>
            <a:r>
              <a:rPr lang="fr-FR" dirty="0"/>
              <a:t>Afin d’accompagner la sortie de crise, un régime transitoire de sortie de l’état d’urgence sanitaire, différentes mesures sociales temporaires sont maintenues du 2 juin 2021 et jusqu’au 30 septembre 2021.</a:t>
            </a:r>
          </a:p>
          <a:p>
            <a:pPr defTabSz="710169">
              <a:defRPr/>
            </a:pPr>
            <a:endParaRPr lang="fr-FR" dirty="0"/>
          </a:p>
          <a:p>
            <a:pPr defTabSz="710169">
              <a:defRPr/>
            </a:pPr>
            <a:r>
              <a:rPr lang="fr-FR" b="1" dirty="0"/>
              <a:t>Congés payés </a:t>
            </a:r>
          </a:p>
          <a:p>
            <a:r>
              <a:rPr lang="fr-FR" dirty="0"/>
              <a:t>Les employeurs peuvent jusqu’au 30 septembre 2021 :</a:t>
            </a:r>
          </a:p>
          <a:p>
            <a:pPr marL="133388" indent="-133388">
              <a:buFont typeface="Arial" panose="020B0604020202020204" pitchFamily="34" charset="0"/>
              <a:buChar char="•"/>
            </a:pPr>
            <a:r>
              <a:rPr lang="fr-FR" dirty="0"/>
              <a:t>Par accord d'entreprise ou, à défaut, par accord de branche d’autoriser l'employeur, dans la limite de 8 jours de congés (au lieu de 6 précédemment) et sous réserve de respecter un délai de prévenance qui ne peut être réduit à moins d'1 jour franc, décider de la prise de jours de congés payés acquis par un salarié, y compris avant l'ouverture de la période au cours de laquelle ils ont normalement vocation à être pris, ou modifier unilatéralement les dates de prise de congés payés ;</a:t>
            </a:r>
          </a:p>
          <a:p>
            <a:pPr marL="133388" indent="-133388">
              <a:buFont typeface="Arial" panose="020B0604020202020204" pitchFamily="34" charset="0"/>
              <a:buChar char="•"/>
            </a:pPr>
            <a:r>
              <a:rPr lang="fr-FR" dirty="0"/>
              <a:t>Par accord d'entreprise ou, à défaut, par accord de branche, fractionner les congés sans être tenu de recueillir l'accord du salarié et fixer les dates des congés sans être tenu d'accorder un congé simultané à des conjoints ou des partenaires liés par un pacte civil de solidarité travaillant dans son entreprise.</a:t>
            </a:r>
          </a:p>
        </p:txBody>
      </p:sp>
    </p:spTree>
    <p:extLst>
      <p:ext uri="{BB962C8B-B14F-4D97-AF65-F5344CB8AC3E}">
        <p14:creationId xmlns:p14="http://schemas.microsoft.com/office/powerpoint/2010/main" val="29457491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dirty="0"/>
              <a:t>Jours RTT, convention de forfait, CET (compte épargne-temps)</a:t>
            </a:r>
          </a:p>
          <a:p>
            <a:r>
              <a:rPr lang="fr-FR" dirty="0"/>
              <a:t>Les employeurs peuvent par décision unilatérale, sous réserve de respecter un délai de prévenance d'au moins 1 jour franc, imposer la prise de RTT, de repos prévus par une convention de forfait jours ou l’utilisation des droits affectés sur le CET par la prise de jours de repos ou de modifier les dates de prise (dans la limite de 10 jours de repos).</a:t>
            </a:r>
          </a:p>
          <a:p>
            <a:endParaRPr lang="fr-FR" dirty="0"/>
          </a:p>
          <a:p>
            <a:r>
              <a:rPr lang="fr-FR" b="1" dirty="0"/>
              <a:t>CDD et intérim</a:t>
            </a:r>
          </a:p>
          <a:p>
            <a:r>
              <a:rPr lang="fr-FR" dirty="0"/>
              <a:t>Il est possible de fixer par accord collectif d'entreprise :</a:t>
            </a:r>
          </a:p>
          <a:p>
            <a:pPr marL="133388" indent="-133388">
              <a:buFont typeface="Arial" panose="020B0604020202020204" pitchFamily="34" charset="0"/>
              <a:buChar char="•"/>
            </a:pPr>
            <a:r>
              <a:rPr lang="fr-FR" dirty="0"/>
              <a:t>Le nombre maximal de renouvellements possibles pour un CDD (sauf CDD liés à la politique de l’emploi ou à la formation professionnelle) ;</a:t>
            </a:r>
          </a:p>
          <a:p>
            <a:pPr marL="133388" indent="-133388">
              <a:buFont typeface="Arial" panose="020B0604020202020204" pitchFamily="34" charset="0"/>
              <a:buChar char="•"/>
            </a:pPr>
            <a:r>
              <a:rPr lang="fr-FR" dirty="0"/>
              <a:t>Les modalités de calcul du délai de carence entre 2 CDD ;</a:t>
            </a:r>
          </a:p>
          <a:p>
            <a:pPr marL="133388" indent="-133388">
              <a:buFont typeface="Arial" panose="020B0604020202020204" pitchFamily="34" charset="0"/>
              <a:buChar char="•"/>
            </a:pPr>
            <a:r>
              <a:rPr lang="fr-FR" dirty="0"/>
              <a:t>Les cas dans lesquels le délai de carence n'est pas applicable.</a:t>
            </a:r>
          </a:p>
          <a:p>
            <a:endParaRPr lang="fr-FR" b="1" dirty="0"/>
          </a:p>
          <a:p>
            <a:r>
              <a:rPr lang="fr-FR" b="1" dirty="0"/>
              <a:t>Activité partielle</a:t>
            </a:r>
          </a:p>
          <a:p>
            <a:r>
              <a:rPr lang="fr-FR" dirty="0"/>
              <a:t>Le Gouvernement est habilité à prendre par ordonnances toute mesure d’adaptation et de prolongation des dispositions relatives à l’activité partielle et à la position d’activité partielle des salariés vulnérables ou contraints de garder leur enfant.</a:t>
            </a:r>
          </a:p>
          <a:p>
            <a:endParaRPr lang="fr-FR" sz="900" dirty="0"/>
          </a:p>
          <a:p>
            <a:endParaRPr lang="fr-FR" dirty="0"/>
          </a:p>
        </p:txBody>
      </p:sp>
    </p:spTree>
    <p:extLst>
      <p:ext uri="{BB962C8B-B14F-4D97-AF65-F5344CB8AC3E}">
        <p14:creationId xmlns:p14="http://schemas.microsoft.com/office/powerpoint/2010/main" val="21686849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b="1" dirty="0"/>
              <a:t>Activité partielle</a:t>
            </a:r>
          </a:p>
          <a:p>
            <a:r>
              <a:rPr lang="fr-FR" sz="1200" dirty="0"/>
              <a:t>Le Gouvernement est habilité à prendre par ordonnances toute mesure d’adaptation et de prolongation des dispositions relatives à l’activité partielle et à la position d’activité partielle des salariés vulnérables ou contraints de garder leur enfant.</a:t>
            </a:r>
          </a:p>
          <a:p>
            <a:endParaRPr lang="fr-FR" sz="1200" dirty="0"/>
          </a:p>
          <a:p>
            <a:r>
              <a:rPr lang="fr-FR" sz="1200" b="1" dirty="0"/>
              <a:t>Prêt de main-d’œuvre </a:t>
            </a:r>
          </a:p>
          <a:p>
            <a:r>
              <a:rPr lang="fr-FR" sz="1200" dirty="0"/>
              <a:t>Les entreprises ont la possibilité dans le cadre du prêt de main-d’œuvre de :</a:t>
            </a:r>
          </a:p>
          <a:p>
            <a:pPr marL="133388" indent="-133388">
              <a:buFont typeface="Arial" panose="020B0604020202020204" pitchFamily="34" charset="0"/>
              <a:buChar char="•"/>
            </a:pPr>
            <a:r>
              <a:rPr lang="fr-FR" sz="1200" dirty="0"/>
              <a:t>Prévoir dans une seule convention la mise à disposition de plusieurs salariés ;</a:t>
            </a:r>
          </a:p>
          <a:p>
            <a:pPr marL="133388" indent="-133388">
              <a:buFont typeface="Arial" panose="020B0604020202020204" pitchFamily="34" charset="0"/>
              <a:buChar char="•"/>
            </a:pPr>
            <a:r>
              <a:rPr lang="fr-FR" sz="1200" dirty="0"/>
              <a:t>Ne pas mentionner dans l’avenant au contrat de travail les horaires d'exécution du travail.</a:t>
            </a:r>
          </a:p>
          <a:p>
            <a:r>
              <a:rPr lang="fr-FR" sz="1200" dirty="0"/>
              <a:t> </a:t>
            </a:r>
          </a:p>
          <a:p>
            <a:r>
              <a:rPr lang="fr-FR" sz="1200" dirty="0"/>
              <a:t>Par ailleurs, le prêt de main-d’œuvre sera à « but non lucratif » même si le montant facturé par l'entreprise prêteuse (ayant recours à l’activité partielle) à l'entreprise utilisatrice est inférieur aux salaires versés au salarié, aux charges sociales afférentes et aux frais professionnels remboursés à l'intéressé au titre de sa mise à disposition temporaire ou est égal à zéro.</a:t>
            </a:r>
          </a:p>
          <a:p>
            <a:pPr lvl="0"/>
            <a:endParaRPr lang="fr-FR" sz="1200" i="1" dirty="0"/>
          </a:p>
          <a:p>
            <a:pPr lvl="0"/>
            <a:r>
              <a:rPr lang="fr-FR" sz="1200" i="1" dirty="0"/>
              <a:t>NB : Le caractère « non lucratif » du prêt de main-d’œuvre est reconnu dès lors que l’entreprise prêteuse (qui reste l’employeur du salarié et qui le rémunère pendant la durée du prêt) refacture ainsi à l’entreprise utilisatrice uniquement, en tout ou partie, les salaires versés au salarié, les charges sociales afférentes et les frais professionnels remboursés au salarié.</a:t>
            </a:r>
          </a:p>
          <a:p>
            <a:pPr lvl="0"/>
            <a:endParaRPr lang="fr-FR" sz="1200" i="1" dirty="0"/>
          </a:p>
          <a:p>
            <a:pPr lvl="0"/>
            <a:r>
              <a:rPr lang="fr-FR" sz="1200" i="1" dirty="0"/>
              <a:t>NB : Le prêt de main-d’œuvre à but lucratif est essentiellement réservé aux agences d’intérim. </a:t>
            </a:r>
          </a:p>
          <a:p>
            <a:endParaRPr lang="fr-FR" dirty="0"/>
          </a:p>
        </p:txBody>
      </p:sp>
    </p:spTree>
    <p:extLst>
      <p:ext uri="{BB962C8B-B14F-4D97-AF65-F5344CB8AC3E}">
        <p14:creationId xmlns:p14="http://schemas.microsoft.com/office/powerpoint/2010/main" val="10088988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jpeg"/><Relationship Id="rId9"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13.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ête de synopsi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408613" y="5109302"/>
            <a:ext cx="2060575" cy="4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userDrawn="1"/>
        </p:nvSpPr>
        <p:spPr>
          <a:xfrm>
            <a:off x="287933" y="5380849"/>
            <a:ext cx="1440160" cy="276999"/>
          </a:xfrm>
          <a:prstGeom prst="rect">
            <a:avLst/>
          </a:prstGeom>
          <a:noFill/>
        </p:spPr>
        <p:txBody>
          <a:bodyPr wrap="square" rtlCol="0">
            <a:spAutoFit/>
          </a:bodyPr>
          <a:lstStyle/>
          <a:p>
            <a:r>
              <a:rPr lang="fr-FR" sz="1200" dirty="0">
                <a:latin typeface="+mn-lt"/>
              </a:rPr>
              <a:t>© CSOEC - ECS</a:t>
            </a: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949" y="1584375"/>
            <a:ext cx="3231908" cy="2789889"/>
          </a:xfrm>
          <a:prstGeom prst="rect">
            <a:avLst/>
          </a:prstGeom>
        </p:spPr>
      </p:pic>
      <p:pic>
        <p:nvPicPr>
          <p:cNvPr id="6" name="Imag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8796" y="470104"/>
            <a:ext cx="709157" cy="652822"/>
          </a:xfrm>
          <a:prstGeom prst="rect">
            <a:avLst/>
          </a:prstGeom>
        </p:spPr>
      </p:pic>
      <p:pic>
        <p:nvPicPr>
          <p:cNvPr id="2" name="Imag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76365" y="2061783"/>
            <a:ext cx="3888433" cy="1440160"/>
          </a:xfrm>
          <a:prstGeom prst="rect">
            <a:avLst/>
          </a:prstGeom>
        </p:spPr>
      </p:pic>
      <p:pic>
        <p:nvPicPr>
          <p:cNvPr id="8" name="Graphique 7">
            <a:extLst>
              <a:ext uri="{FF2B5EF4-FFF2-40B4-BE49-F238E27FC236}">
                <a16:creationId xmlns:a16="http://schemas.microsoft.com/office/drawing/2014/main" id="{8C680C50-CE63-40F1-A64B-953FDB01BB2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796588">
            <a:off x="4242653" y="4628292"/>
            <a:ext cx="549379" cy="576064"/>
          </a:xfrm>
          <a:prstGeom prst="rect">
            <a:avLst/>
          </a:prstGeom>
        </p:spPr>
      </p:pic>
      <p:pic>
        <p:nvPicPr>
          <p:cNvPr id="9" name="Graphique 8">
            <a:extLst>
              <a:ext uri="{FF2B5EF4-FFF2-40B4-BE49-F238E27FC236}">
                <a16:creationId xmlns:a16="http://schemas.microsoft.com/office/drawing/2014/main" id="{E4F06A74-1E26-488E-8E4E-6B0410EE83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1703718">
            <a:off x="841518" y="400751"/>
            <a:ext cx="610183" cy="569504"/>
          </a:xfrm>
          <a:prstGeom prst="rect">
            <a:avLst/>
          </a:prstGeom>
        </p:spPr>
      </p:pic>
      <p:pic>
        <p:nvPicPr>
          <p:cNvPr id="19" name="Graphique 18">
            <a:extLst>
              <a:ext uri="{FF2B5EF4-FFF2-40B4-BE49-F238E27FC236}">
                <a16:creationId xmlns:a16="http://schemas.microsoft.com/office/drawing/2014/main" id="{4E34C1FE-8ACB-4D3C-8CF4-C8871D8BDAC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1703718">
            <a:off x="6713708" y="4184424"/>
            <a:ext cx="406800" cy="379680"/>
          </a:xfrm>
          <a:prstGeom prst="rect">
            <a:avLst/>
          </a:prstGeom>
        </p:spPr>
      </p:pic>
    </p:spTree>
    <p:extLst>
      <p:ext uri="{BB962C8B-B14F-4D97-AF65-F5344CB8AC3E}">
        <p14:creationId xmlns:p14="http://schemas.microsoft.com/office/powerpoint/2010/main" val="127133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ête de rubriqu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3A710152-87CC-4745-9E2F-48B9DDCCA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408613" y="5109302"/>
            <a:ext cx="2060575" cy="4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a:extLst>
              <a:ext uri="{FF2B5EF4-FFF2-40B4-BE49-F238E27FC236}">
                <a16:creationId xmlns:a16="http://schemas.microsoft.com/office/drawing/2014/main" id="{D2E94C99-DAB1-4ED4-8F22-FD0F58AF624B}"/>
              </a:ext>
            </a:extLst>
          </p:cNvPr>
          <p:cNvSpPr txBox="1"/>
          <p:nvPr userDrawn="1"/>
        </p:nvSpPr>
        <p:spPr>
          <a:xfrm>
            <a:off x="287933" y="5380849"/>
            <a:ext cx="1440160" cy="276999"/>
          </a:xfrm>
          <a:prstGeom prst="rect">
            <a:avLst/>
          </a:prstGeom>
          <a:noFill/>
        </p:spPr>
        <p:txBody>
          <a:bodyPr wrap="square" rtlCol="0">
            <a:spAutoFit/>
          </a:bodyPr>
          <a:lstStyle/>
          <a:p>
            <a:r>
              <a:rPr lang="fr-FR" sz="1200" dirty="0">
                <a:latin typeface="+mn-lt"/>
              </a:rPr>
              <a:t>© CSOEC - ECS</a:t>
            </a:r>
          </a:p>
        </p:txBody>
      </p:sp>
      <p:pic>
        <p:nvPicPr>
          <p:cNvPr id="26" name="Image 25">
            <a:extLst>
              <a:ext uri="{FF2B5EF4-FFF2-40B4-BE49-F238E27FC236}">
                <a16:creationId xmlns:a16="http://schemas.microsoft.com/office/drawing/2014/main" id="{9BF4E164-662D-4C39-98AF-9AD01E96E6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949" y="1584375"/>
            <a:ext cx="3231908" cy="2789889"/>
          </a:xfrm>
          <a:prstGeom prst="rect">
            <a:avLst/>
          </a:prstGeom>
        </p:spPr>
      </p:pic>
      <p:pic>
        <p:nvPicPr>
          <p:cNvPr id="27" name="Image 26">
            <a:extLst>
              <a:ext uri="{FF2B5EF4-FFF2-40B4-BE49-F238E27FC236}">
                <a16:creationId xmlns:a16="http://schemas.microsoft.com/office/drawing/2014/main" id="{5095AED2-943A-4251-938E-C8FCB76023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8796" y="470104"/>
            <a:ext cx="709157" cy="652822"/>
          </a:xfrm>
          <a:prstGeom prst="rect">
            <a:avLst/>
          </a:prstGeom>
        </p:spPr>
      </p:pic>
      <p:pic>
        <p:nvPicPr>
          <p:cNvPr id="29" name="Graphique 28">
            <a:extLst>
              <a:ext uri="{FF2B5EF4-FFF2-40B4-BE49-F238E27FC236}">
                <a16:creationId xmlns:a16="http://schemas.microsoft.com/office/drawing/2014/main" id="{E9C399F6-27D2-411D-8D85-BD9CCAE33E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8796588">
            <a:off x="4242653" y="4628292"/>
            <a:ext cx="549379" cy="576064"/>
          </a:xfrm>
          <a:prstGeom prst="rect">
            <a:avLst/>
          </a:prstGeom>
        </p:spPr>
      </p:pic>
      <p:pic>
        <p:nvPicPr>
          <p:cNvPr id="30" name="Graphique 29">
            <a:extLst>
              <a:ext uri="{FF2B5EF4-FFF2-40B4-BE49-F238E27FC236}">
                <a16:creationId xmlns:a16="http://schemas.microsoft.com/office/drawing/2014/main" id="{B8F1DC2A-059C-45A2-84B5-E169915C5BF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03718">
            <a:off x="841518" y="400751"/>
            <a:ext cx="610183" cy="569504"/>
          </a:xfrm>
          <a:prstGeom prst="rect">
            <a:avLst/>
          </a:prstGeom>
        </p:spPr>
      </p:pic>
      <p:pic>
        <p:nvPicPr>
          <p:cNvPr id="31" name="Graphique 30">
            <a:extLst>
              <a:ext uri="{FF2B5EF4-FFF2-40B4-BE49-F238E27FC236}">
                <a16:creationId xmlns:a16="http://schemas.microsoft.com/office/drawing/2014/main" id="{92719DD5-B42F-4614-B926-F2FC36E7DA4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03718">
            <a:off x="6713708" y="4184424"/>
            <a:ext cx="406800" cy="379680"/>
          </a:xfrm>
          <a:prstGeom prst="rect">
            <a:avLst/>
          </a:prstGeom>
        </p:spPr>
      </p:pic>
    </p:spTree>
    <p:extLst>
      <p:ext uri="{BB962C8B-B14F-4D97-AF65-F5344CB8AC3E}">
        <p14:creationId xmlns:p14="http://schemas.microsoft.com/office/powerpoint/2010/main" val="36857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1 ligne + 1 contenu">
    <p:spTree>
      <p:nvGrpSpPr>
        <p:cNvPr id="1" name=""/>
        <p:cNvGrpSpPr/>
        <p:nvPr/>
      </p:nvGrpSpPr>
      <p:grpSpPr>
        <a:xfrm>
          <a:off x="0" y="0"/>
          <a:ext cx="0" cy="0"/>
          <a:chOff x="0" y="0"/>
          <a:chExt cx="0" cy="0"/>
        </a:xfrm>
      </p:grpSpPr>
      <p:sp>
        <p:nvSpPr>
          <p:cNvPr id="5" name="Ellipse 4">
            <a:hlinkClick r:id="" action="ppaction://hlinkshowjump?jump=endshow"/>
          </p:cNvPr>
          <p:cNvSpPr/>
          <p:nvPr userDrawn="1"/>
        </p:nvSpPr>
        <p:spPr>
          <a:xfrm>
            <a:off x="7840501"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6" name="Ellipse 5"/>
          <p:cNvSpPr/>
          <p:nvPr userDrawn="1"/>
        </p:nvSpPr>
        <p:spPr>
          <a:xfrm>
            <a:off x="739499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7" name="Ellipse 6">
            <a:hlinkClick r:id="rId2" action="ppaction://hlinksldjump" tooltip="Au programme"/>
          </p:cNvPr>
          <p:cNvSpPr/>
          <p:nvPr userDrawn="1"/>
        </p:nvSpPr>
        <p:spPr>
          <a:xfrm>
            <a:off x="694949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ingdings 2"/>
              </a:rPr>
              <a:t></a:t>
            </a:r>
            <a:endParaRPr lang="fr-FR" dirty="0"/>
          </a:p>
        </p:txBody>
      </p:sp>
      <p:sp>
        <p:nvSpPr>
          <p:cNvPr id="8" name="Ellipse 7">
            <a:hlinkClick r:id="" action="ppaction://hlinkshowjump?jump=nextslide" tooltip="Diapositive suivante"/>
          </p:cNvPr>
          <p:cNvSpPr/>
          <p:nvPr userDrawn="1"/>
        </p:nvSpPr>
        <p:spPr>
          <a:xfrm>
            <a:off x="650398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9" name="Ellipse 8">
            <a:hlinkClick r:id="" action="ppaction://hlinkshowjump?jump=previousslide" tooltip="Diapositive précédente"/>
          </p:cNvPr>
          <p:cNvSpPr/>
          <p:nvPr userDrawn="1"/>
        </p:nvSpPr>
        <p:spPr>
          <a:xfrm>
            <a:off x="605848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3" name="Espace réservé du contenu 2"/>
          <p:cNvSpPr>
            <a:spLocks noGrp="1"/>
          </p:cNvSpPr>
          <p:nvPr>
            <p:ph idx="1"/>
          </p:nvPr>
        </p:nvSpPr>
        <p:spPr>
          <a:xfrm>
            <a:off x="287933" y="960164"/>
            <a:ext cx="7920000" cy="4186101"/>
          </a:xfrm>
          <a:prstGeom prst="rect">
            <a:avLst/>
          </a:prstGeom>
        </p:spPr>
        <p:txBody>
          <a:bodyPr lIns="91437" tIns="45717" rIns="91437" bIns="45717" anchor="ctr"/>
          <a:lstStyle>
            <a:lvl1pPr>
              <a:defRPr sz="2200">
                <a:solidFill>
                  <a:srgbClr val="965CA2"/>
                </a:solidFill>
                <a:latin typeface="+mj-lt"/>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a:xfrm>
            <a:off x="1151933" y="237314"/>
            <a:ext cx="7056000" cy="626978"/>
          </a:xfrm>
          <a:prstGeom prst="rect">
            <a:avLst/>
          </a:prstGeom>
        </p:spPr>
        <p:txBody>
          <a:bodyPr lIns="91437" tIns="45717" rIns="91437" bIns="45717"/>
          <a:lstStyle>
            <a:lvl1pPr>
              <a:defRPr sz="2800">
                <a:solidFill>
                  <a:srgbClr val="322878"/>
                </a:solidFill>
                <a:effectLst/>
                <a:latin typeface="+mj-lt"/>
              </a:defRPr>
            </a:lvl1pPr>
          </a:lstStyle>
          <a:p>
            <a:r>
              <a:rPr lang="fr-FR" dirty="0"/>
              <a:t>Cliquez pour modifier le style du titre</a:t>
            </a:r>
          </a:p>
        </p:txBody>
      </p:sp>
      <p:sp>
        <p:nvSpPr>
          <p:cNvPr id="13" name="ZoneTexte 12"/>
          <p:cNvSpPr txBox="1"/>
          <p:nvPr userDrawn="1"/>
        </p:nvSpPr>
        <p:spPr>
          <a:xfrm>
            <a:off x="604983" y="5411832"/>
            <a:ext cx="1194262" cy="276999"/>
          </a:xfrm>
          <a:prstGeom prst="rect">
            <a:avLst/>
          </a:prstGeom>
          <a:noFill/>
        </p:spPr>
        <p:txBody>
          <a:bodyPr wrap="square" rtlCol="0">
            <a:spAutoFit/>
          </a:bodyPr>
          <a:lstStyle/>
          <a:p>
            <a:r>
              <a:rPr lang="fr-FR" sz="1200" dirty="0">
                <a:latin typeface="+mn-lt"/>
              </a:rPr>
              <a:t>© CSOEC - ECS</a:t>
            </a: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237314"/>
            <a:ext cx="944670" cy="34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6" name="Connecteur droit 15"/>
          <p:cNvCxnSpPr/>
          <p:nvPr userDrawn="1"/>
        </p:nvCxnSpPr>
        <p:spPr>
          <a:xfrm>
            <a:off x="1151237" y="864295"/>
            <a:ext cx="7056696" cy="0"/>
          </a:xfrm>
          <a:prstGeom prst="line">
            <a:avLst/>
          </a:prstGeom>
          <a:ln w="28575">
            <a:solidFill>
              <a:srgbClr val="E2007A"/>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99" y="5333828"/>
            <a:ext cx="405311" cy="349878"/>
          </a:xfrm>
          <a:prstGeom prst="rect">
            <a:avLst/>
          </a:prstGeom>
        </p:spPr>
      </p:pic>
      <p:pic>
        <p:nvPicPr>
          <p:cNvPr id="21" name="Image 20">
            <a:extLst>
              <a:ext uri="{FF2B5EF4-FFF2-40B4-BE49-F238E27FC236}">
                <a16:creationId xmlns:a16="http://schemas.microsoft.com/office/drawing/2014/main" id="{3A6259E6-E888-4360-94A7-D8B80E1EC7D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6164" y="2627344"/>
            <a:ext cx="547491" cy="504000"/>
          </a:xfrm>
          <a:prstGeom prst="rect">
            <a:avLst/>
          </a:prstGeom>
        </p:spPr>
      </p:pic>
      <p:sp>
        <p:nvSpPr>
          <p:cNvPr id="22" name="Espace réservé du numéro de diapositive 5">
            <a:extLst>
              <a:ext uri="{FF2B5EF4-FFF2-40B4-BE49-F238E27FC236}">
                <a16:creationId xmlns:a16="http://schemas.microsoft.com/office/drawing/2014/main" id="{8E561A4B-5922-4593-8C6E-4961F88E7469}"/>
              </a:ext>
            </a:extLst>
          </p:cNvPr>
          <p:cNvSpPr>
            <a:spLocks noGrp="1"/>
          </p:cNvSpPr>
          <p:nvPr>
            <p:ph type="sldNum" sz="quarter" idx="4"/>
          </p:nvPr>
        </p:nvSpPr>
        <p:spPr>
          <a:xfrm>
            <a:off x="8120255" y="2629694"/>
            <a:ext cx="533400" cy="501650"/>
          </a:xfrm>
          <a:prstGeom prst="rect">
            <a:avLst/>
          </a:prstGeom>
        </p:spPr>
        <p:txBody>
          <a:bodyPr lIns="91436" tIns="45716" rIns="91436" bIns="45716" anchor="ctr"/>
          <a:lstStyle>
            <a:lvl1pPr algn="ctr" defTabSz="914328" fontAlgn="auto">
              <a:spcBef>
                <a:spcPts val="0"/>
              </a:spcBef>
              <a:spcAft>
                <a:spcPts val="0"/>
              </a:spcAft>
              <a:defRPr sz="1100" b="1">
                <a:solidFill>
                  <a:schemeClr val="bg1"/>
                </a:solidFill>
                <a:effectLst/>
                <a:latin typeface="+mn-lt"/>
                <a:cs typeface="+mn-cs"/>
              </a:defRPr>
            </a:lvl1pPr>
          </a:lstStyle>
          <a:p>
            <a:pPr>
              <a:defRPr/>
            </a:pPr>
            <a:fld id="{42DFD4EF-7DF6-4614-8D83-7691420D2A62}" type="slidenum">
              <a:rPr lang="fr-FR" smtClean="0"/>
              <a:pPr>
                <a:defRPr/>
              </a:pPr>
              <a:t>‹N°›</a:t>
            </a:fld>
            <a:endParaRPr lang="fr-FR" dirty="0"/>
          </a:p>
        </p:txBody>
      </p:sp>
    </p:spTree>
    <p:extLst>
      <p:ext uri="{BB962C8B-B14F-4D97-AF65-F5344CB8AC3E}">
        <p14:creationId xmlns:p14="http://schemas.microsoft.com/office/powerpoint/2010/main" val="22286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2 lignes + 1 contenu">
    <p:spTree>
      <p:nvGrpSpPr>
        <p:cNvPr id="1" name=""/>
        <p:cNvGrpSpPr/>
        <p:nvPr/>
      </p:nvGrpSpPr>
      <p:grpSpPr>
        <a:xfrm>
          <a:off x="0" y="0"/>
          <a:ext cx="0" cy="0"/>
          <a:chOff x="0" y="0"/>
          <a:chExt cx="0" cy="0"/>
        </a:xfrm>
      </p:grpSpPr>
      <p:sp>
        <p:nvSpPr>
          <p:cNvPr id="5" name="Ellipse 4">
            <a:hlinkClick r:id="" action="ppaction://hlinkshowjump?jump=endshow"/>
          </p:cNvPr>
          <p:cNvSpPr/>
          <p:nvPr userDrawn="1"/>
        </p:nvSpPr>
        <p:spPr>
          <a:xfrm>
            <a:off x="7840501"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6" name="Ellipse 5"/>
          <p:cNvSpPr/>
          <p:nvPr userDrawn="1"/>
        </p:nvSpPr>
        <p:spPr>
          <a:xfrm>
            <a:off x="739499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7" name="Ellipse 6">
            <a:hlinkClick r:id="rId2" action="ppaction://hlinksldjump" tooltip="Au programme"/>
          </p:cNvPr>
          <p:cNvSpPr/>
          <p:nvPr userDrawn="1"/>
        </p:nvSpPr>
        <p:spPr>
          <a:xfrm>
            <a:off x="694949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ingdings 2"/>
              </a:rPr>
              <a:t></a:t>
            </a:r>
            <a:endParaRPr lang="fr-FR" dirty="0"/>
          </a:p>
        </p:txBody>
      </p:sp>
      <p:sp>
        <p:nvSpPr>
          <p:cNvPr id="8" name="Ellipse 7">
            <a:hlinkClick r:id="" action="ppaction://hlinkshowjump?jump=nextslide" tooltip="Diapositive suivante"/>
          </p:cNvPr>
          <p:cNvSpPr/>
          <p:nvPr userDrawn="1"/>
        </p:nvSpPr>
        <p:spPr>
          <a:xfrm>
            <a:off x="650398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9" name="Ellipse 8">
            <a:hlinkClick r:id="" action="ppaction://hlinkshowjump?jump=previousslide" tooltip="Diapositive précédente"/>
          </p:cNvPr>
          <p:cNvSpPr/>
          <p:nvPr userDrawn="1"/>
        </p:nvSpPr>
        <p:spPr>
          <a:xfrm>
            <a:off x="605848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3" name="Espace réservé du contenu 2"/>
          <p:cNvSpPr>
            <a:spLocks noGrp="1"/>
          </p:cNvSpPr>
          <p:nvPr>
            <p:ph idx="1"/>
          </p:nvPr>
        </p:nvSpPr>
        <p:spPr>
          <a:xfrm>
            <a:off x="287933" y="1312778"/>
            <a:ext cx="7920000" cy="3833487"/>
          </a:xfrm>
          <a:prstGeom prst="rect">
            <a:avLst/>
          </a:prstGeom>
        </p:spPr>
        <p:txBody>
          <a:bodyPr lIns="91437" tIns="45717" rIns="91437" bIns="45717" anchor="ctr"/>
          <a:lstStyle>
            <a:lvl1pPr>
              <a:defRPr sz="2200">
                <a:solidFill>
                  <a:srgbClr val="965CA2"/>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hasCustomPrompt="1"/>
          </p:nvPr>
        </p:nvSpPr>
        <p:spPr>
          <a:xfrm>
            <a:off x="1151933" y="237313"/>
            <a:ext cx="7056000" cy="987018"/>
          </a:xfrm>
          <a:prstGeom prst="rect">
            <a:avLst/>
          </a:prstGeom>
        </p:spPr>
        <p:txBody>
          <a:bodyPr lIns="91437" tIns="45717" rIns="91437" bIns="45717">
            <a:normAutofit/>
          </a:bodyPr>
          <a:lstStyle>
            <a:lvl1pPr>
              <a:defRPr sz="2800">
                <a:solidFill>
                  <a:srgbClr val="322878"/>
                </a:solidFill>
                <a:effectLst/>
                <a:latin typeface="+mj-lt"/>
              </a:defRPr>
            </a:lvl1pPr>
          </a:lstStyle>
          <a:p>
            <a:r>
              <a:rPr lang="fr-FR" dirty="0"/>
              <a:t>Cliquez pour modifier </a:t>
            </a:r>
            <a:br>
              <a:rPr lang="fr-FR" dirty="0"/>
            </a:br>
            <a:r>
              <a:rPr lang="fr-FR" dirty="0"/>
              <a:t>le style du titre</a:t>
            </a:r>
          </a:p>
        </p:txBody>
      </p:sp>
      <p:cxnSp>
        <p:nvCxnSpPr>
          <p:cNvPr id="16" name="Connecteur droit 15"/>
          <p:cNvCxnSpPr/>
          <p:nvPr userDrawn="1"/>
        </p:nvCxnSpPr>
        <p:spPr>
          <a:xfrm>
            <a:off x="1151237" y="1224335"/>
            <a:ext cx="7056696" cy="0"/>
          </a:xfrm>
          <a:prstGeom prst="line">
            <a:avLst/>
          </a:prstGeom>
          <a:ln w="28575">
            <a:solidFill>
              <a:srgbClr val="E2007A"/>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A6EE4548-CA88-4ADF-9FC1-5D73525A525F}"/>
              </a:ext>
            </a:extLst>
          </p:cNvPr>
          <p:cNvSpPr txBox="1"/>
          <p:nvPr userDrawn="1"/>
        </p:nvSpPr>
        <p:spPr>
          <a:xfrm>
            <a:off x="604983" y="5411832"/>
            <a:ext cx="1194262" cy="276999"/>
          </a:xfrm>
          <a:prstGeom prst="rect">
            <a:avLst/>
          </a:prstGeom>
          <a:noFill/>
        </p:spPr>
        <p:txBody>
          <a:bodyPr wrap="square" rtlCol="0">
            <a:spAutoFit/>
          </a:bodyPr>
          <a:lstStyle/>
          <a:p>
            <a:r>
              <a:rPr lang="fr-FR" sz="1200" dirty="0">
                <a:latin typeface="+mn-lt"/>
              </a:rPr>
              <a:t>© CSOEC - ECS</a:t>
            </a:r>
          </a:p>
        </p:txBody>
      </p:sp>
      <p:pic>
        <p:nvPicPr>
          <p:cNvPr id="20" name="Image 19">
            <a:extLst>
              <a:ext uri="{FF2B5EF4-FFF2-40B4-BE49-F238E27FC236}">
                <a16:creationId xmlns:a16="http://schemas.microsoft.com/office/drawing/2014/main" id="{93360F95-2CF2-407D-88AC-F74C6DCC78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9" y="5333828"/>
            <a:ext cx="405311" cy="349878"/>
          </a:xfrm>
          <a:prstGeom prst="rect">
            <a:avLst/>
          </a:prstGeom>
        </p:spPr>
      </p:pic>
      <p:pic>
        <p:nvPicPr>
          <p:cNvPr id="27" name="Image 26">
            <a:extLst>
              <a:ext uri="{FF2B5EF4-FFF2-40B4-BE49-F238E27FC236}">
                <a16:creationId xmlns:a16="http://schemas.microsoft.com/office/drawing/2014/main" id="{302BAAD2-8087-4DD3-AE85-7D6A11CC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6164" y="2627344"/>
            <a:ext cx="547491" cy="504000"/>
          </a:xfrm>
          <a:prstGeom prst="rect">
            <a:avLst/>
          </a:prstGeom>
        </p:spPr>
      </p:pic>
      <p:sp>
        <p:nvSpPr>
          <p:cNvPr id="28" name="Espace réservé du numéro de diapositive 5">
            <a:extLst>
              <a:ext uri="{FF2B5EF4-FFF2-40B4-BE49-F238E27FC236}">
                <a16:creationId xmlns:a16="http://schemas.microsoft.com/office/drawing/2014/main" id="{58AD2124-CF6C-4070-87BC-8DC0B367277A}"/>
              </a:ext>
            </a:extLst>
          </p:cNvPr>
          <p:cNvSpPr>
            <a:spLocks noGrp="1"/>
          </p:cNvSpPr>
          <p:nvPr>
            <p:ph type="sldNum" sz="quarter" idx="4"/>
          </p:nvPr>
        </p:nvSpPr>
        <p:spPr>
          <a:xfrm>
            <a:off x="8120255" y="2629694"/>
            <a:ext cx="533400" cy="501650"/>
          </a:xfrm>
          <a:prstGeom prst="rect">
            <a:avLst/>
          </a:prstGeom>
        </p:spPr>
        <p:txBody>
          <a:bodyPr lIns="91436" tIns="45716" rIns="91436" bIns="45716" anchor="ctr"/>
          <a:lstStyle>
            <a:lvl1pPr algn="ctr" defTabSz="914328" fontAlgn="auto">
              <a:spcBef>
                <a:spcPts val="0"/>
              </a:spcBef>
              <a:spcAft>
                <a:spcPts val="0"/>
              </a:spcAft>
              <a:defRPr sz="1100" b="1">
                <a:solidFill>
                  <a:schemeClr val="bg1"/>
                </a:solidFill>
                <a:effectLst/>
                <a:latin typeface="+mn-lt"/>
                <a:cs typeface="+mn-cs"/>
              </a:defRPr>
            </a:lvl1pPr>
          </a:lstStyle>
          <a:p>
            <a:pPr>
              <a:defRPr/>
            </a:pPr>
            <a:fld id="{42DFD4EF-7DF6-4614-8D83-7691420D2A62}" type="slidenum">
              <a:rPr lang="fr-FR" smtClean="0"/>
              <a:pPr>
                <a:defRPr/>
              </a:pPr>
              <a:t>‹N°›</a:t>
            </a:fld>
            <a:endParaRPr lang="fr-FR" dirty="0"/>
          </a:p>
        </p:txBody>
      </p:sp>
      <p:pic>
        <p:nvPicPr>
          <p:cNvPr id="17" name="Image 16">
            <a:extLst>
              <a:ext uri="{FF2B5EF4-FFF2-40B4-BE49-F238E27FC236}">
                <a16:creationId xmlns:a16="http://schemas.microsoft.com/office/drawing/2014/main" id="{F485B47A-A2F8-4598-8EFC-47099C9894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937" y="237314"/>
            <a:ext cx="944670" cy="34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17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1 ligne + 2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32041" y="1080319"/>
            <a:ext cx="3816336" cy="4065951"/>
          </a:xfrm>
          <a:prstGeom prst="rect">
            <a:avLst/>
          </a:prstGeom>
        </p:spPr>
        <p:txBody>
          <a:bodyPr lIns="91437" tIns="45717" rIns="91437" bIns="45717"/>
          <a:lstStyle>
            <a:lvl1pPr>
              <a:defRPr sz="2000">
                <a:solidFill>
                  <a:srgbClr val="965CA2"/>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392389" y="1080319"/>
            <a:ext cx="3816336" cy="4065951"/>
          </a:xfrm>
          <a:prstGeom prst="rect">
            <a:avLst/>
          </a:prstGeom>
        </p:spPr>
        <p:txBody>
          <a:bodyPr lIns="91437" tIns="45717" rIns="91437" bIns="45717"/>
          <a:lstStyle>
            <a:lvl1pPr>
              <a:defRPr sz="2000">
                <a:solidFill>
                  <a:srgbClr val="965CA2"/>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Titre 1"/>
          <p:cNvSpPr>
            <a:spLocks noGrp="1"/>
          </p:cNvSpPr>
          <p:nvPr>
            <p:ph type="title"/>
          </p:nvPr>
        </p:nvSpPr>
        <p:spPr>
          <a:xfrm>
            <a:off x="1223941" y="237313"/>
            <a:ext cx="7056000" cy="609429"/>
          </a:xfrm>
          <a:prstGeom prst="rect">
            <a:avLst/>
          </a:prstGeom>
        </p:spPr>
        <p:txBody>
          <a:bodyPr lIns="91437" tIns="45717" rIns="91437" bIns="45717"/>
          <a:lstStyle>
            <a:lvl1pPr>
              <a:defRPr sz="2800">
                <a:solidFill>
                  <a:srgbClr val="322878"/>
                </a:solidFill>
                <a:effectLst/>
                <a:latin typeface="+mj-lt"/>
              </a:defRPr>
            </a:lvl1pPr>
          </a:lstStyle>
          <a:p>
            <a:r>
              <a:rPr lang="fr-FR" dirty="0"/>
              <a:t>Cliquez pour modifier le style du titre</a:t>
            </a:r>
          </a:p>
        </p:txBody>
      </p:sp>
      <p:cxnSp>
        <p:nvCxnSpPr>
          <p:cNvPr id="17" name="Connecteur droit 16"/>
          <p:cNvCxnSpPr/>
          <p:nvPr userDrawn="1"/>
        </p:nvCxnSpPr>
        <p:spPr>
          <a:xfrm>
            <a:off x="1223245" y="864295"/>
            <a:ext cx="7056696" cy="0"/>
          </a:xfrm>
          <a:prstGeom prst="line">
            <a:avLst/>
          </a:prstGeom>
          <a:ln w="28575">
            <a:solidFill>
              <a:srgbClr val="E2007A"/>
            </a:solidFill>
          </a:ln>
        </p:spPr>
        <p:style>
          <a:lnRef idx="1">
            <a:schemeClr val="accent1"/>
          </a:lnRef>
          <a:fillRef idx="0">
            <a:schemeClr val="accent1"/>
          </a:fillRef>
          <a:effectRef idx="0">
            <a:schemeClr val="accent1"/>
          </a:effectRef>
          <a:fontRef idx="minor">
            <a:schemeClr val="tx1"/>
          </a:fontRef>
        </p:style>
      </p:cxnSp>
      <p:sp>
        <p:nvSpPr>
          <p:cNvPr id="22" name="Ellipse 21">
            <a:hlinkClick r:id="" action="ppaction://hlinkshowjump?jump=endshow"/>
          </p:cNvPr>
          <p:cNvSpPr/>
          <p:nvPr userDrawn="1"/>
        </p:nvSpPr>
        <p:spPr>
          <a:xfrm>
            <a:off x="7840501"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23" name="Ellipse 22"/>
          <p:cNvSpPr/>
          <p:nvPr userDrawn="1"/>
        </p:nvSpPr>
        <p:spPr>
          <a:xfrm>
            <a:off x="739499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24" name="Ellipse 23">
            <a:hlinkClick r:id="rId2" action="ppaction://hlinksldjump" tooltip="Au programme"/>
          </p:cNvPr>
          <p:cNvSpPr/>
          <p:nvPr userDrawn="1"/>
        </p:nvSpPr>
        <p:spPr>
          <a:xfrm>
            <a:off x="694949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ingdings 2"/>
              </a:rPr>
              <a:t></a:t>
            </a:r>
            <a:endParaRPr lang="fr-FR" dirty="0"/>
          </a:p>
        </p:txBody>
      </p:sp>
      <p:sp>
        <p:nvSpPr>
          <p:cNvPr id="25" name="Ellipse 24">
            <a:hlinkClick r:id="" action="ppaction://hlinkshowjump?jump=nextslide" tooltip="Diapositive suivante"/>
          </p:cNvPr>
          <p:cNvSpPr/>
          <p:nvPr userDrawn="1"/>
        </p:nvSpPr>
        <p:spPr>
          <a:xfrm>
            <a:off x="650398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26" name="Ellipse 25">
            <a:hlinkClick r:id="" action="ppaction://hlinkshowjump?jump=previousslide" tooltip="Diapositive précédente"/>
          </p:cNvPr>
          <p:cNvSpPr/>
          <p:nvPr userDrawn="1"/>
        </p:nvSpPr>
        <p:spPr>
          <a:xfrm>
            <a:off x="605848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27" name="ZoneTexte 26">
            <a:extLst>
              <a:ext uri="{FF2B5EF4-FFF2-40B4-BE49-F238E27FC236}">
                <a16:creationId xmlns:a16="http://schemas.microsoft.com/office/drawing/2014/main" id="{C648A045-33C3-486D-A701-D28956001DCD}"/>
              </a:ext>
            </a:extLst>
          </p:cNvPr>
          <p:cNvSpPr txBox="1"/>
          <p:nvPr userDrawn="1"/>
        </p:nvSpPr>
        <p:spPr>
          <a:xfrm>
            <a:off x="604983" y="5411832"/>
            <a:ext cx="1194262" cy="276999"/>
          </a:xfrm>
          <a:prstGeom prst="rect">
            <a:avLst/>
          </a:prstGeom>
          <a:noFill/>
        </p:spPr>
        <p:txBody>
          <a:bodyPr wrap="square" rtlCol="0">
            <a:spAutoFit/>
          </a:bodyPr>
          <a:lstStyle/>
          <a:p>
            <a:r>
              <a:rPr lang="fr-FR" sz="1200" dirty="0">
                <a:latin typeface="+mn-lt"/>
              </a:rPr>
              <a:t>© CSOEC - ECS</a:t>
            </a:r>
          </a:p>
        </p:txBody>
      </p:sp>
      <p:pic>
        <p:nvPicPr>
          <p:cNvPr id="29" name="Image 28">
            <a:extLst>
              <a:ext uri="{FF2B5EF4-FFF2-40B4-BE49-F238E27FC236}">
                <a16:creationId xmlns:a16="http://schemas.microsoft.com/office/drawing/2014/main" id="{825E2E1C-2889-4F60-916E-9497F93675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9" y="5333828"/>
            <a:ext cx="405311" cy="349878"/>
          </a:xfrm>
          <a:prstGeom prst="rect">
            <a:avLst/>
          </a:prstGeom>
        </p:spPr>
      </p:pic>
      <p:pic>
        <p:nvPicPr>
          <p:cNvPr id="36" name="Image 35">
            <a:extLst>
              <a:ext uri="{FF2B5EF4-FFF2-40B4-BE49-F238E27FC236}">
                <a16:creationId xmlns:a16="http://schemas.microsoft.com/office/drawing/2014/main" id="{014D1786-56C7-4D3F-9BA9-E36875CEDD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6164" y="2627344"/>
            <a:ext cx="547491" cy="504000"/>
          </a:xfrm>
          <a:prstGeom prst="rect">
            <a:avLst/>
          </a:prstGeom>
        </p:spPr>
      </p:pic>
      <p:sp>
        <p:nvSpPr>
          <p:cNvPr id="37" name="Espace réservé du numéro de diapositive 5">
            <a:extLst>
              <a:ext uri="{FF2B5EF4-FFF2-40B4-BE49-F238E27FC236}">
                <a16:creationId xmlns:a16="http://schemas.microsoft.com/office/drawing/2014/main" id="{9129FE16-A4FE-44BA-85ED-39A9E2BC03A3}"/>
              </a:ext>
            </a:extLst>
          </p:cNvPr>
          <p:cNvSpPr>
            <a:spLocks noGrp="1"/>
          </p:cNvSpPr>
          <p:nvPr>
            <p:ph type="sldNum" sz="quarter" idx="4"/>
          </p:nvPr>
        </p:nvSpPr>
        <p:spPr>
          <a:xfrm>
            <a:off x="8120255" y="2629694"/>
            <a:ext cx="533400" cy="501650"/>
          </a:xfrm>
          <a:prstGeom prst="rect">
            <a:avLst/>
          </a:prstGeom>
        </p:spPr>
        <p:txBody>
          <a:bodyPr lIns="91436" tIns="45716" rIns="91436" bIns="45716" anchor="ctr"/>
          <a:lstStyle>
            <a:lvl1pPr algn="ctr" defTabSz="914328" fontAlgn="auto">
              <a:spcBef>
                <a:spcPts val="0"/>
              </a:spcBef>
              <a:spcAft>
                <a:spcPts val="0"/>
              </a:spcAft>
              <a:defRPr sz="1100" b="1">
                <a:solidFill>
                  <a:schemeClr val="bg1"/>
                </a:solidFill>
                <a:effectLst/>
                <a:latin typeface="+mn-lt"/>
                <a:cs typeface="+mn-cs"/>
              </a:defRPr>
            </a:lvl1pPr>
          </a:lstStyle>
          <a:p>
            <a:pPr>
              <a:defRPr/>
            </a:pPr>
            <a:fld id="{42DFD4EF-7DF6-4614-8D83-7691420D2A62}" type="slidenum">
              <a:rPr lang="fr-FR" smtClean="0"/>
              <a:pPr>
                <a:defRPr/>
              </a:pPr>
              <a:t>‹N°›</a:t>
            </a:fld>
            <a:endParaRPr lang="fr-FR" dirty="0"/>
          </a:p>
        </p:txBody>
      </p:sp>
      <p:pic>
        <p:nvPicPr>
          <p:cNvPr id="16" name="Image 15">
            <a:extLst>
              <a:ext uri="{FF2B5EF4-FFF2-40B4-BE49-F238E27FC236}">
                <a16:creationId xmlns:a16="http://schemas.microsoft.com/office/drawing/2014/main" id="{8972ED5E-1758-42BF-AC30-15F388D496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937" y="237314"/>
            <a:ext cx="944670" cy="34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82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iz">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933" y="1009643"/>
            <a:ext cx="7920000" cy="4186101"/>
          </a:xfrm>
          <a:prstGeom prst="rect">
            <a:avLst/>
          </a:prstGeom>
        </p:spPr>
        <p:txBody>
          <a:bodyPr lIns="91437" tIns="45717" rIns="91437" bIns="45717" anchor="ctr"/>
          <a:lstStyle>
            <a:lvl1pPr>
              <a:defRPr sz="2200">
                <a:solidFill>
                  <a:srgbClr val="965CA2"/>
                </a:solidFill>
              </a:defRPr>
            </a:lvl1pPr>
            <a:lvl2pPr marL="914400" indent="-457200">
              <a:buClr>
                <a:srgbClr val="E2007A"/>
              </a:buClr>
              <a:buFont typeface="+mj-lt"/>
              <a:buAutoNum type="arabicPeriod"/>
              <a:defRPr sz="2000" b="0">
                <a:solidFill>
                  <a:schemeClr val="tx1"/>
                </a:solidFill>
              </a:defRPr>
            </a:lvl2pPr>
            <a:lvl3pPr marL="1433513" indent="-274638">
              <a:defRPr sz="1800">
                <a:solidFill>
                  <a:srgbClr val="E2007A"/>
                </a:solidFill>
              </a:defRPr>
            </a:lvl3pPr>
            <a:lvl4pPr>
              <a:defRPr sz="1600">
                <a:solidFill>
                  <a:schemeClr val="tx1"/>
                </a:solidFill>
              </a:defRPr>
            </a:lvl4pPr>
            <a:lvl5pPr>
              <a:defRPr sz="16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
          <p:cNvSpPr>
            <a:spLocks noGrp="1"/>
          </p:cNvSpPr>
          <p:nvPr>
            <p:ph type="title"/>
          </p:nvPr>
        </p:nvSpPr>
        <p:spPr>
          <a:xfrm>
            <a:off x="1151933" y="237313"/>
            <a:ext cx="7056000" cy="609429"/>
          </a:xfrm>
          <a:prstGeom prst="rect">
            <a:avLst/>
          </a:prstGeom>
        </p:spPr>
        <p:txBody>
          <a:bodyPr lIns="91437" tIns="45717" rIns="91437" bIns="45717"/>
          <a:lstStyle>
            <a:lvl1pPr>
              <a:defRPr sz="2800">
                <a:solidFill>
                  <a:srgbClr val="322878"/>
                </a:solidFill>
                <a:effectLst/>
                <a:latin typeface="+mj-lt"/>
              </a:defRPr>
            </a:lvl1pPr>
          </a:lstStyle>
          <a:p>
            <a:r>
              <a:rPr lang="fr-FR" dirty="0"/>
              <a:t>Cliquez pour modifier le style du titre</a:t>
            </a:r>
          </a:p>
        </p:txBody>
      </p:sp>
      <p:cxnSp>
        <p:nvCxnSpPr>
          <p:cNvPr id="16" name="Connecteur droit 15"/>
          <p:cNvCxnSpPr/>
          <p:nvPr userDrawn="1"/>
        </p:nvCxnSpPr>
        <p:spPr>
          <a:xfrm>
            <a:off x="1151237" y="864295"/>
            <a:ext cx="7056696" cy="0"/>
          </a:xfrm>
          <a:prstGeom prst="line">
            <a:avLst/>
          </a:prstGeom>
          <a:ln w="28575">
            <a:solidFill>
              <a:srgbClr val="E2007A"/>
            </a:solidFill>
          </a:ln>
        </p:spPr>
        <p:style>
          <a:lnRef idx="1">
            <a:schemeClr val="accent1"/>
          </a:lnRef>
          <a:fillRef idx="0">
            <a:schemeClr val="accent1"/>
          </a:fillRef>
          <a:effectRef idx="0">
            <a:schemeClr val="accent1"/>
          </a:effectRef>
          <a:fontRef idx="minor">
            <a:schemeClr val="tx1"/>
          </a:fontRef>
        </p:style>
      </p:cxnSp>
      <p:sp>
        <p:nvSpPr>
          <p:cNvPr id="31" name="Ellipse 30">
            <a:hlinkClick r:id="" action="ppaction://hlinkshowjump?jump=endshow"/>
          </p:cNvPr>
          <p:cNvSpPr/>
          <p:nvPr userDrawn="1"/>
        </p:nvSpPr>
        <p:spPr>
          <a:xfrm>
            <a:off x="7840501"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32" name="Ellipse 31"/>
          <p:cNvSpPr/>
          <p:nvPr userDrawn="1"/>
        </p:nvSpPr>
        <p:spPr>
          <a:xfrm>
            <a:off x="739499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33" name="Ellipse 32">
            <a:hlinkClick r:id="rId2" action="ppaction://hlinksldjump" tooltip="Au programme"/>
          </p:cNvPr>
          <p:cNvSpPr/>
          <p:nvPr userDrawn="1"/>
        </p:nvSpPr>
        <p:spPr>
          <a:xfrm>
            <a:off x="694949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ingdings 2"/>
              </a:rPr>
              <a:t></a:t>
            </a:r>
            <a:endParaRPr lang="fr-FR" dirty="0"/>
          </a:p>
        </p:txBody>
      </p:sp>
      <p:sp>
        <p:nvSpPr>
          <p:cNvPr id="34" name="Ellipse 33">
            <a:hlinkClick r:id="" action="ppaction://hlinkshowjump?jump=nextslide" tooltip="Diapositive suivante"/>
          </p:cNvPr>
          <p:cNvSpPr/>
          <p:nvPr userDrawn="1"/>
        </p:nvSpPr>
        <p:spPr>
          <a:xfrm>
            <a:off x="6503987"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35" name="Ellipse 34">
            <a:hlinkClick r:id="" action="ppaction://hlinkshowjump?jump=previousslide" tooltip="Diapositive précédente"/>
          </p:cNvPr>
          <p:cNvSpPr/>
          <p:nvPr userDrawn="1"/>
        </p:nvSpPr>
        <p:spPr>
          <a:xfrm>
            <a:off x="6058482" y="5380849"/>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21" name="ZoneTexte 20">
            <a:extLst>
              <a:ext uri="{FF2B5EF4-FFF2-40B4-BE49-F238E27FC236}">
                <a16:creationId xmlns:a16="http://schemas.microsoft.com/office/drawing/2014/main" id="{3A143D59-154C-4F1A-B499-6FD2667CE641}"/>
              </a:ext>
            </a:extLst>
          </p:cNvPr>
          <p:cNvSpPr txBox="1"/>
          <p:nvPr userDrawn="1"/>
        </p:nvSpPr>
        <p:spPr>
          <a:xfrm>
            <a:off x="604983" y="5411832"/>
            <a:ext cx="1194262" cy="276999"/>
          </a:xfrm>
          <a:prstGeom prst="rect">
            <a:avLst/>
          </a:prstGeom>
          <a:noFill/>
        </p:spPr>
        <p:txBody>
          <a:bodyPr wrap="square" rtlCol="0">
            <a:spAutoFit/>
          </a:bodyPr>
          <a:lstStyle/>
          <a:p>
            <a:r>
              <a:rPr lang="fr-FR" sz="1200" dirty="0">
                <a:latin typeface="+mn-lt"/>
              </a:rPr>
              <a:t>© CSOEC - ECS</a:t>
            </a:r>
          </a:p>
        </p:txBody>
      </p:sp>
      <p:pic>
        <p:nvPicPr>
          <p:cNvPr id="23" name="Image 22">
            <a:extLst>
              <a:ext uri="{FF2B5EF4-FFF2-40B4-BE49-F238E27FC236}">
                <a16:creationId xmlns:a16="http://schemas.microsoft.com/office/drawing/2014/main" id="{E45D9FB5-443E-4F4D-A7AE-B5B4F91943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9" y="5333828"/>
            <a:ext cx="405311" cy="349878"/>
          </a:xfrm>
          <a:prstGeom prst="rect">
            <a:avLst/>
          </a:prstGeom>
        </p:spPr>
      </p:pic>
      <p:pic>
        <p:nvPicPr>
          <p:cNvPr id="30" name="Image 29">
            <a:extLst>
              <a:ext uri="{FF2B5EF4-FFF2-40B4-BE49-F238E27FC236}">
                <a16:creationId xmlns:a16="http://schemas.microsoft.com/office/drawing/2014/main" id="{9825DA9F-5F31-4C56-89F9-01261E3D1B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6164" y="2627344"/>
            <a:ext cx="547491" cy="504000"/>
          </a:xfrm>
          <a:prstGeom prst="rect">
            <a:avLst/>
          </a:prstGeom>
        </p:spPr>
      </p:pic>
      <p:sp>
        <p:nvSpPr>
          <p:cNvPr id="36" name="Espace réservé du numéro de diapositive 5">
            <a:extLst>
              <a:ext uri="{FF2B5EF4-FFF2-40B4-BE49-F238E27FC236}">
                <a16:creationId xmlns:a16="http://schemas.microsoft.com/office/drawing/2014/main" id="{7EE4EC49-02F9-4BCF-8F68-DF6DF0D07FF0}"/>
              </a:ext>
            </a:extLst>
          </p:cNvPr>
          <p:cNvSpPr>
            <a:spLocks noGrp="1"/>
          </p:cNvSpPr>
          <p:nvPr>
            <p:ph type="sldNum" sz="quarter" idx="4"/>
          </p:nvPr>
        </p:nvSpPr>
        <p:spPr>
          <a:xfrm>
            <a:off x="8120255" y="2629694"/>
            <a:ext cx="533400" cy="501650"/>
          </a:xfrm>
          <a:prstGeom prst="rect">
            <a:avLst/>
          </a:prstGeom>
        </p:spPr>
        <p:txBody>
          <a:bodyPr lIns="91436" tIns="45716" rIns="91436" bIns="45716" anchor="ctr"/>
          <a:lstStyle>
            <a:lvl1pPr algn="ctr" defTabSz="914328" fontAlgn="auto">
              <a:spcBef>
                <a:spcPts val="0"/>
              </a:spcBef>
              <a:spcAft>
                <a:spcPts val="0"/>
              </a:spcAft>
              <a:defRPr sz="1100" b="1">
                <a:solidFill>
                  <a:schemeClr val="bg1"/>
                </a:solidFill>
                <a:effectLst/>
                <a:latin typeface="+mn-lt"/>
                <a:cs typeface="+mn-cs"/>
              </a:defRPr>
            </a:lvl1pPr>
          </a:lstStyle>
          <a:p>
            <a:pPr>
              <a:defRPr/>
            </a:pPr>
            <a:fld id="{42DFD4EF-7DF6-4614-8D83-7691420D2A62}" type="slidenum">
              <a:rPr lang="fr-FR" smtClean="0"/>
              <a:pPr>
                <a:defRPr/>
              </a:pPr>
              <a:t>‹N°›</a:t>
            </a:fld>
            <a:endParaRPr lang="fr-FR" dirty="0"/>
          </a:p>
        </p:txBody>
      </p:sp>
      <p:pic>
        <p:nvPicPr>
          <p:cNvPr id="15" name="Image 14">
            <a:extLst>
              <a:ext uri="{FF2B5EF4-FFF2-40B4-BE49-F238E27FC236}">
                <a16:creationId xmlns:a16="http://schemas.microsoft.com/office/drawing/2014/main" id="{C1A3D44F-3F75-4B8A-A0D5-B5F7685F198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937" y="237314"/>
            <a:ext cx="944670" cy="34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206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879829" y="1440359"/>
            <a:ext cx="3231908" cy="2460461"/>
          </a:xfrm>
          <a:prstGeom prst="rect">
            <a:avLst/>
          </a:prstGeom>
        </p:spPr>
        <p:txBody>
          <a:bodyPr lIns="91437" tIns="45717" rIns="91437" bIns="45717" anchor="ctr">
            <a:normAutofit/>
          </a:bodyPr>
          <a:lstStyle>
            <a:lvl1pPr algn="ctr">
              <a:defRPr sz="3200" b="1" cap="none" baseline="0">
                <a:solidFill>
                  <a:srgbClr val="322878"/>
                </a:solidFill>
                <a:effectLst/>
                <a:latin typeface="+mj-lt"/>
              </a:defRPr>
            </a:lvl1pPr>
          </a:lstStyle>
          <a:p>
            <a:r>
              <a:rPr lang="fr-FR" dirty="0"/>
              <a:t>Cliquez pour modifier le style du titre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408613" y="5109302"/>
            <a:ext cx="2060575" cy="4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userDrawn="1"/>
        </p:nvSpPr>
        <p:spPr>
          <a:xfrm>
            <a:off x="287933" y="5380849"/>
            <a:ext cx="1368152" cy="276999"/>
          </a:xfrm>
          <a:prstGeom prst="rect">
            <a:avLst/>
          </a:prstGeom>
          <a:noFill/>
        </p:spPr>
        <p:txBody>
          <a:bodyPr wrap="square" rtlCol="0">
            <a:spAutoFit/>
          </a:bodyPr>
          <a:lstStyle/>
          <a:p>
            <a:r>
              <a:rPr lang="fr-FR" sz="1200" dirty="0">
                <a:latin typeface="+mn-lt"/>
              </a:rPr>
              <a:t>© CSOEC - ECS</a:t>
            </a:r>
          </a:p>
        </p:txBody>
      </p:sp>
      <p:pic>
        <p:nvPicPr>
          <p:cNvPr id="21" name="Image 20">
            <a:extLst>
              <a:ext uri="{FF2B5EF4-FFF2-40B4-BE49-F238E27FC236}">
                <a16:creationId xmlns:a16="http://schemas.microsoft.com/office/drawing/2014/main" id="{2F9E9BA6-CE44-41EB-A63E-1BFFA8596D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949" y="1584375"/>
            <a:ext cx="3231908" cy="2789889"/>
          </a:xfrm>
          <a:prstGeom prst="rect">
            <a:avLst/>
          </a:prstGeom>
        </p:spPr>
      </p:pic>
      <p:pic>
        <p:nvPicPr>
          <p:cNvPr id="22" name="Image 21">
            <a:extLst>
              <a:ext uri="{FF2B5EF4-FFF2-40B4-BE49-F238E27FC236}">
                <a16:creationId xmlns:a16="http://schemas.microsoft.com/office/drawing/2014/main" id="{0D63B548-54A5-4570-BD45-290B925C46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2580" y="359092"/>
            <a:ext cx="709157" cy="652822"/>
          </a:xfrm>
          <a:prstGeom prst="rect">
            <a:avLst/>
          </a:prstGeom>
        </p:spPr>
      </p:pic>
      <p:pic>
        <p:nvPicPr>
          <p:cNvPr id="23" name="Graphique 22">
            <a:extLst>
              <a:ext uri="{FF2B5EF4-FFF2-40B4-BE49-F238E27FC236}">
                <a16:creationId xmlns:a16="http://schemas.microsoft.com/office/drawing/2014/main" id="{1A3D8001-CC13-4619-A307-0C3917110EF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8796588">
            <a:off x="3939645" y="4695376"/>
            <a:ext cx="549379" cy="576064"/>
          </a:xfrm>
          <a:prstGeom prst="rect">
            <a:avLst/>
          </a:prstGeom>
        </p:spPr>
      </p:pic>
      <p:pic>
        <p:nvPicPr>
          <p:cNvPr id="24" name="Graphique 23">
            <a:extLst>
              <a:ext uri="{FF2B5EF4-FFF2-40B4-BE49-F238E27FC236}">
                <a16:creationId xmlns:a16="http://schemas.microsoft.com/office/drawing/2014/main" id="{475B5AFF-8834-4F64-BF68-C3B7065DD57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03718">
            <a:off x="841518" y="400751"/>
            <a:ext cx="610183" cy="569504"/>
          </a:xfrm>
          <a:prstGeom prst="rect">
            <a:avLst/>
          </a:prstGeom>
        </p:spPr>
      </p:pic>
      <p:pic>
        <p:nvPicPr>
          <p:cNvPr id="25" name="Graphique 24">
            <a:extLst>
              <a:ext uri="{FF2B5EF4-FFF2-40B4-BE49-F238E27FC236}">
                <a16:creationId xmlns:a16="http://schemas.microsoft.com/office/drawing/2014/main" id="{89CC1716-F4BE-4A76-A7C8-0B3BFDB4D9D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03718">
            <a:off x="5538317" y="4396126"/>
            <a:ext cx="406800" cy="379680"/>
          </a:xfrm>
          <a:prstGeom prst="rect">
            <a:avLst/>
          </a:prstGeom>
        </p:spPr>
      </p:pic>
    </p:spTree>
    <p:extLst>
      <p:ext uri="{BB962C8B-B14F-4D97-AF65-F5344CB8AC3E}">
        <p14:creationId xmlns:p14="http://schemas.microsoft.com/office/powerpoint/2010/main" val="357765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écial LF">
    <p:spTree>
      <p:nvGrpSpPr>
        <p:cNvPr id="1" name=""/>
        <p:cNvGrpSpPr/>
        <p:nvPr/>
      </p:nvGrpSpPr>
      <p:grpSpPr>
        <a:xfrm>
          <a:off x="0" y="0"/>
          <a:ext cx="0" cy="0"/>
          <a:chOff x="0" y="0"/>
          <a:chExt cx="0" cy="0"/>
        </a:xfrm>
      </p:grpSpPr>
      <p:sp>
        <p:nvSpPr>
          <p:cNvPr id="12" name="ZoneTexte 11"/>
          <p:cNvSpPr txBox="1"/>
          <p:nvPr userDrawn="1"/>
        </p:nvSpPr>
        <p:spPr>
          <a:xfrm>
            <a:off x="287933" y="5380849"/>
            <a:ext cx="1512168" cy="276999"/>
          </a:xfrm>
          <a:prstGeom prst="rect">
            <a:avLst/>
          </a:prstGeom>
          <a:noFill/>
        </p:spPr>
        <p:txBody>
          <a:bodyPr wrap="square" rtlCol="0">
            <a:spAutoFit/>
          </a:bodyPr>
          <a:lstStyle/>
          <a:p>
            <a:r>
              <a:rPr lang="fr-FR" sz="1200" dirty="0">
                <a:latin typeface="+mn-lt"/>
              </a:rPr>
              <a:t>© CSOEC - ECS</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2469" y="1780582"/>
            <a:ext cx="2796070" cy="2199874"/>
          </a:xfrm>
          <a:prstGeom prst="rect">
            <a:avLst/>
          </a:prstGeom>
        </p:spPr>
      </p:pic>
      <p:pic>
        <p:nvPicPr>
          <p:cNvPr id="21" name="Image 20">
            <a:extLst>
              <a:ext uri="{FF2B5EF4-FFF2-40B4-BE49-F238E27FC236}">
                <a16:creationId xmlns:a16="http://schemas.microsoft.com/office/drawing/2014/main" id="{739E2158-6AAB-4D6D-9EA7-9F20EF7B2A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408613" y="5109302"/>
            <a:ext cx="2060575" cy="4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2">
            <a:extLst>
              <a:ext uri="{FF2B5EF4-FFF2-40B4-BE49-F238E27FC236}">
                <a16:creationId xmlns:a16="http://schemas.microsoft.com/office/drawing/2014/main" id="{062B3059-3F40-4F5C-AF2F-9836BE21AF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2114" y="289923"/>
            <a:ext cx="709157" cy="652822"/>
          </a:xfrm>
          <a:prstGeom prst="rect">
            <a:avLst/>
          </a:prstGeom>
        </p:spPr>
      </p:pic>
      <p:pic>
        <p:nvPicPr>
          <p:cNvPr id="24" name="Graphique 23">
            <a:extLst>
              <a:ext uri="{FF2B5EF4-FFF2-40B4-BE49-F238E27FC236}">
                <a16:creationId xmlns:a16="http://schemas.microsoft.com/office/drawing/2014/main" id="{42E5B651-2AD8-4935-9100-2414C00A393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8796588">
            <a:off x="3075547" y="4790127"/>
            <a:ext cx="549379" cy="576064"/>
          </a:xfrm>
          <a:prstGeom prst="rect">
            <a:avLst/>
          </a:prstGeom>
        </p:spPr>
      </p:pic>
      <p:pic>
        <p:nvPicPr>
          <p:cNvPr id="25" name="Graphique 24">
            <a:extLst>
              <a:ext uri="{FF2B5EF4-FFF2-40B4-BE49-F238E27FC236}">
                <a16:creationId xmlns:a16="http://schemas.microsoft.com/office/drawing/2014/main" id="{EA39456F-E116-448E-9D70-144B2915791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03718">
            <a:off x="841518" y="400751"/>
            <a:ext cx="610183" cy="569504"/>
          </a:xfrm>
          <a:prstGeom prst="rect">
            <a:avLst/>
          </a:prstGeom>
        </p:spPr>
      </p:pic>
      <p:pic>
        <p:nvPicPr>
          <p:cNvPr id="26" name="Graphique 25">
            <a:extLst>
              <a:ext uri="{FF2B5EF4-FFF2-40B4-BE49-F238E27FC236}">
                <a16:creationId xmlns:a16="http://schemas.microsoft.com/office/drawing/2014/main" id="{00C330EA-F75F-4B0E-8AE4-AEA0A7F3ED9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03718">
            <a:off x="6177503" y="4155235"/>
            <a:ext cx="406800" cy="379680"/>
          </a:xfrm>
          <a:prstGeom prst="rect">
            <a:avLst/>
          </a:prstGeom>
        </p:spPr>
      </p:pic>
      <p:pic>
        <p:nvPicPr>
          <p:cNvPr id="10" name="Image 9">
            <a:extLst>
              <a:ext uri="{FF2B5EF4-FFF2-40B4-BE49-F238E27FC236}">
                <a16:creationId xmlns:a16="http://schemas.microsoft.com/office/drawing/2014/main" id="{14A8DCB7-EC00-4321-AC31-1297DD842E7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1949" y="1584375"/>
            <a:ext cx="3231908" cy="2789889"/>
          </a:xfrm>
          <a:prstGeom prst="rect">
            <a:avLst/>
          </a:prstGeom>
        </p:spPr>
      </p:pic>
    </p:spTree>
    <p:extLst>
      <p:ext uri="{BB962C8B-B14F-4D97-AF65-F5344CB8AC3E}">
        <p14:creationId xmlns:p14="http://schemas.microsoft.com/office/powerpoint/2010/main" val="63359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pécial COVI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739E2158-6AAB-4D6D-9EA7-9F20EF7B2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408613" y="5109302"/>
            <a:ext cx="2060575" cy="4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2">
            <a:extLst>
              <a:ext uri="{FF2B5EF4-FFF2-40B4-BE49-F238E27FC236}">
                <a16:creationId xmlns:a16="http://schemas.microsoft.com/office/drawing/2014/main" id="{062B3059-3F40-4F5C-AF2F-9836BE21AF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2114" y="289923"/>
            <a:ext cx="709157" cy="652822"/>
          </a:xfrm>
          <a:prstGeom prst="rect">
            <a:avLst/>
          </a:prstGeom>
        </p:spPr>
      </p:pic>
      <p:pic>
        <p:nvPicPr>
          <p:cNvPr id="24" name="Graphique 23">
            <a:extLst>
              <a:ext uri="{FF2B5EF4-FFF2-40B4-BE49-F238E27FC236}">
                <a16:creationId xmlns:a16="http://schemas.microsoft.com/office/drawing/2014/main" id="{42E5B651-2AD8-4935-9100-2414C00A39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796588">
            <a:off x="3075547" y="4790127"/>
            <a:ext cx="549379" cy="576064"/>
          </a:xfrm>
          <a:prstGeom prst="rect">
            <a:avLst/>
          </a:prstGeom>
        </p:spPr>
      </p:pic>
      <p:pic>
        <p:nvPicPr>
          <p:cNvPr id="25" name="Graphique 24">
            <a:extLst>
              <a:ext uri="{FF2B5EF4-FFF2-40B4-BE49-F238E27FC236}">
                <a16:creationId xmlns:a16="http://schemas.microsoft.com/office/drawing/2014/main" id="{EA39456F-E116-448E-9D70-144B2915791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703718">
            <a:off x="841518" y="400751"/>
            <a:ext cx="610183" cy="569504"/>
          </a:xfrm>
          <a:prstGeom prst="rect">
            <a:avLst/>
          </a:prstGeom>
        </p:spPr>
      </p:pic>
      <p:pic>
        <p:nvPicPr>
          <p:cNvPr id="26" name="Graphique 25">
            <a:extLst>
              <a:ext uri="{FF2B5EF4-FFF2-40B4-BE49-F238E27FC236}">
                <a16:creationId xmlns:a16="http://schemas.microsoft.com/office/drawing/2014/main" id="{00C330EA-F75F-4B0E-8AE4-AEA0A7F3ED9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703718">
            <a:off x="5162847" y="4327637"/>
            <a:ext cx="406800" cy="379680"/>
          </a:xfrm>
          <a:prstGeom prst="rect">
            <a:avLst/>
          </a:prstGeom>
        </p:spPr>
      </p:pic>
      <p:pic>
        <p:nvPicPr>
          <p:cNvPr id="10" name="Image 9">
            <a:extLst>
              <a:ext uri="{FF2B5EF4-FFF2-40B4-BE49-F238E27FC236}">
                <a16:creationId xmlns:a16="http://schemas.microsoft.com/office/drawing/2014/main" id="{14A8DCB7-EC00-4321-AC31-1297DD842E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1949" y="1584375"/>
            <a:ext cx="3231908" cy="2789889"/>
          </a:xfrm>
          <a:prstGeom prst="rect">
            <a:avLst/>
          </a:prstGeom>
        </p:spPr>
      </p:pic>
      <p:pic>
        <p:nvPicPr>
          <p:cNvPr id="2" name="Image 1">
            <a:extLst>
              <a:ext uri="{FF2B5EF4-FFF2-40B4-BE49-F238E27FC236}">
                <a16:creationId xmlns:a16="http://schemas.microsoft.com/office/drawing/2014/main" id="{CF17BFE6-ACB4-4205-8DEE-821A44E769B0}"/>
              </a:ext>
            </a:extLst>
          </p:cNvPr>
          <p:cNvPicPr>
            <a:picLocks noChangeAspect="1"/>
          </p:cNvPicPr>
          <p:nvPr userDrawn="1"/>
        </p:nvPicPr>
        <p:blipFill>
          <a:blip r:embed="rId9"/>
          <a:stretch>
            <a:fillRect/>
          </a:stretch>
        </p:blipFill>
        <p:spPr>
          <a:xfrm>
            <a:off x="4813323" y="2011673"/>
            <a:ext cx="2708791" cy="1584176"/>
          </a:xfrm>
          <a:prstGeom prst="rect">
            <a:avLst/>
          </a:prstGeom>
        </p:spPr>
      </p:pic>
    </p:spTree>
    <p:extLst>
      <p:ext uri="{BB962C8B-B14F-4D97-AF65-F5344CB8AC3E}">
        <p14:creationId xmlns:p14="http://schemas.microsoft.com/office/powerpoint/2010/main" val="10229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90AD8489-D613-49B3-B4C1-E3CAFF483EE2}"/>
              </a:ext>
            </a:extLst>
          </p:cNvPr>
          <p:cNvSpPr txBox="1"/>
          <p:nvPr userDrawn="1"/>
        </p:nvSpPr>
        <p:spPr>
          <a:xfrm>
            <a:off x="604983" y="5411832"/>
            <a:ext cx="1194262" cy="276999"/>
          </a:xfrm>
          <a:prstGeom prst="rect">
            <a:avLst/>
          </a:prstGeom>
          <a:noFill/>
        </p:spPr>
        <p:txBody>
          <a:bodyPr wrap="square" rtlCol="0">
            <a:spAutoFit/>
          </a:bodyPr>
          <a:lstStyle/>
          <a:p>
            <a:r>
              <a:rPr lang="fr-FR" sz="1200" dirty="0">
                <a:latin typeface="+mn-lt"/>
              </a:rPr>
              <a:t>© CSOEC - ECS</a:t>
            </a:r>
          </a:p>
        </p:txBody>
      </p:sp>
      <p:pic>
        <p:nvPicPr>
          <p:cNvPr id="30" name="Image 29">
            <a:extLst>
              <a:ext uri="{FF2B5EF4-FFF2-40B4-BE49-F238E27FC236}">
                <a16:creationId xmlns:a16="http://schemas.microsoft.com/office/drawing/2014/main" id="{4E525C43-3897-4776-8D3C-63B543BD801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2648" y="192150"/>
            <a:ext cx="944670" cy="34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1" name="Connecteur droit 30">
            <a:extLst>
              <a:ext uri="{FF2B5EF4-FFF2-40B4-BE49-F238E27FC236}">
                <a16:creationId xmlns:a16="http://schemas.microsoft.com/office/drawing/2014/main" id="{2A126F78-5D9B-4386-865E-08399D011F00}"/>
              </a:ext>
            </a:extLst>
          </p:cNvPr>
          <p:cNvCxnSpPr/>
          <p:nvPr userDrawn="1"/>
        </p:nvCxnSpPr>
        <p:spPr>
          <a:xfrm>
            <a:off x="1151237" y="864295"/>
            <a:ext cx="7056696" cy="0"/>
          </a:xfrm>
          <a:prstGeom prst="line">
            <a:avLst/>
          </a:prstGeom>
          <a:ln w="28575">
            <a:solidFill>
              <a:srgbClr val="E2007A"/>
            </a:solidFill>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A2D9756C-B91F-4820-80B1-2C16E723F97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699" y="5333828"/>
            <a:ext cx="405311" cy="349878"/>
          </a:xfrm>
          <a:prstGeom prst="rect">
            <a:avLst/>
          </a:prstGeom>
        </p:spPr>
      </p:pic>
      <p:sp>
        <p:nvSpPr>
          <p:cNvPr id="33" name="Espace réservé du titre 32">
            <a:extLst>
              <a:ext uri="{FF2B5EF4-FFF2-40B4-BE49-F238E27FC236}">
                <a16:creationId xmlns:a16="http://schemas.microsoft.com/office/drawing/2014/main" id="{26BCF88D-2E21-459C-8068-FCAA47FC69E9}"/>
              </a:ext>
            </a:extLst>
          </p:cNvPr>
          <p:cNvSpPr>
            <a:spLocks noGrp="1"/>
          </p:cNvSpPr>
          <p:nvPr>
            <p:ph type="title"/>
          </p:nvPr>
        </p:nvSpPr>
        <p:spPr>
          <a:xfrm>
            <a:off x="1146315" y="237313"/>
            <a:ext cx="7056696" cy="609430"/>
          </a:xfrm>
          <a:prstGeom prst="rect">
            <a:avLst/>
          </a:prstGeom>
        </p:spPr>
        <p:txBody>
          <a:bodyPr vert="horz" lIns="91440" tIns="45720" rIns="91440" bIns="45720" rtlCol="0" anchor="ctr">
            <a:normAutofit/>
          </a:bodyPr>
          <a:lstStyle/>
          <a:p>
            <a:r>
              <a:rPr lang="fr-FR" dirty="0"/>
              <a:t>Modifiez le style du titre</a:t>
            </a:r>
          </a:p>
        </p:txBody>
      </p:sp>
      <p:sp>
        <p:nvSpPr>
          <p:cNvPr id="34" name="Espace réservé du texte 33">
            <a:extLst>
              <a:ext uri="{FF2B5EF4-FFF2-40B4-BE49-F238E27FC236}">
                <a16:creationId xmlns:a16="http://schemas.microsoft.com/office/drawing/2014/main" id="{7005C1C5-843E-4596-B09E-574C0C7BE8B7}"/>
              </a:ext>
            </a:extLst>
          </p:cNvPr>
          <p:cNvSpPr>
            <a:spLocks noGrp="1"/>
          </p:cNvSpPr>
          <p:nvPr>
            <p:ph type="body" idx="1"/>
          </p:nvPr>
        </p:nvSpPr>
        <p:spPr>
          <a:xfrm>
            <a:off x="287934" y="960163"/>
            <a:ext cx="7806288" cy="4152603"/>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E9CF71B8-0390-4781-8FB2-3B4BF9B69CB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6164" y="2627344"/>
            <a:ext cx="547491" cy="504000"/>
          </a:xfrm>
          <a:prstGeom prst="rect">
            <a:avLst/>
          </a:prstGeom>
        </p:spPr>
      </p:pic>
      <p:sp>
        <p:nvSpPr>
          <p:cNvPr id="11" name="Espace réservé du numéro de diapositive 5">
            <a:extLst>
              <a:ext uri="{FF2B5EF4-FFF2-40B4-BE49-F238E27FC236}">
                <a16:creationId xmlns:a16="http://schemas.microsoft.com/office/drawing/2014/main" id="{6B754541-4EEC-49B6-87B7-951675BD36EF}"/>
              </a:ext>
            </a:extLst>
          </p:cNvPr>
          <p:cNvSpPr>
            <a:spLocks noGrp="1"/>
          </p:cNvSpPr>
          <p:nvPr>
            <p:ph type="sldNum" sz="quarter" idx="4"/>
          </p:nvPr>
        </p:nvSpPr>
        <p:spPr>
          <a:xfrm>
            <a:off x="8120255" y="2629694"/>
            <a:ext cx="533400" cy="501650"/>
          </a:xfrm>
          <a:prstGeom prst="rect">
            <a:avLst/>
          </a:prstGeom>
        </p:spPr>
        <p:txBody>
          <a:bodyPr lIns="91436" tIns="45716" rIns="91436" bIns="45716" anchor="ctr"/>
          <a:lstStyle>
            <a:lvl1pPr algn="ctr" defTabSz="914328" fontAlgn="auto">
              <a:spcBef>
                <a:spcPts val="0"/>
              </a:spcBef>
              <a:spcAft>
                <a:spcPts val="0"/>
              </a:spcAft>
              <a:defRPr sz="1100" b="1">
                <a:solidFill>
                  <a:schemeClr val="bg1"/>
                </a:solidFill>
                <a:effectLst/>
                <a:latin typeface="+mn-lt"/>
                <a:cs typeface="+mn-cs"/>
              </a:defRPr>
            </a:lvl1pPr>
          </a:lstStyle>
          <a:p>
            <a:pPr>
              <a:defRPr/>
            </a:pPr>
            <a:fld id="{42DFD4EF-7DF6-4614-8D83-7691420D2A62}"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10" r:id="rId4"/>
    <p:sldLayoutId id="2147484107" r:id="rId5"/>
    <p:sldLayoutId id="2147484105" r:id="rId6"/>
    <p:sldLayoutId id="2147484106" r:id="rId7"/>
    <p:sldLayoutId id="2147484112" r:id="rId8"/>
    <p:sldLayoutId id="214748411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912813" rtl="0" eaLnBrk="0" fontAlgn="base" hangingPunct="0">
        <a:spcBef>
          <a:spcPct val="0"/>
        </a:spcBef>
        <a:spcAft>
          <a:spcPct val="0"/>
        </a:spcAft>
        <a:defRPr sz="2800" b="1" kern="1200">
          <a:solidFill>
            <a:srgbClr val="322878"/>
          </a:solidFill>
          <a:effectLst/>
          <a:latin typeface="+mj-lt"/>
          <a:ea typeface="+mj-ea"/>
          <a:cs typeface="+mj-cs"/>
        </a:defRPr>
      </a:lvl1pPr>
      <a:lvl2pPr algn="r" defTabSz="912813" rtl="0" eaLnBrk="0" fontAlgn="base" hangingPunct="0">
        <a:spcBef>
          <a:spcPct val="0"/>
        </a:spcBef>
        <a:spcAft>
          <a:spcPct val="0"/>
        </a:spcAft>
        <a:defRPr sz="3200" b="1">
          <a:solidFill>
            <a:srgbClr val="00CC00"/>
          </a:solidFill>
          <a:latin typeface="Trebuchet MS" pitchFamily="34" charset="0"/>
        </a:defRPr>
      </a:lvl2pPr>
      <a:lvl3pPr algn="r" defTabSz="912813" rtl="0" eaLnBrk="0" fontAlgn="base" hangingPunct="0">
        <a:spcBef>
          <a:spcPct val="0"/>
        </a:spcBef>
        <a:spcAft>
          <a:spcPct val="0"/>
        </a:spcAft>
        <a:defRPr sz="3200" b="1">
          <a:solidFill>
            <a:srgbClr val="00CC00"/>
          </a:solidFill>
          <a:latin typeface="Trebuchet MS" pitchFamily="34" charset="0"/>
        </a:defRPr>
      </a:lvl3pPr>
      <a:lvl4pPr algn="r" defTabSz="912813" rtl="0" eaLnBrk="0" fontAlgn="base" hangingPunct="0">
        <a:spcBef>
          <a:spcPct val="0"/>
        </a:spcBef>
        <a:spcAft>
          <a:spcPct val="0"/>
        </a:spcAft>
        <a:defRPr sz="3200" b="1">
          <a:solidFill>
            <a:srgbClr val="00CC00"/>
          </a:solidFill>
          <a:latin typeface="Trebuchet MS" pitchFamily="34" charset="0"/>
        </a:defRPr>
      </a:lvl4pPr>
      <a:lvl5pPr algn="r" defTabSz="912813" rtl="0" eaLnBrk="0" fontAlgn="base" hangingPunct="0">
        <a:spcBef>
          <a:spcPct val="0"/>
        </a:spcBef>
        <a:spcAft>
          <a:spcPct val="0"/>
        </a:spcAft>
        <a:defRPr sz="3200" b="1">
          <a:solidFill>
            <a:srgbClr val="00CC00"/>
          </a:solidFill>
          <a:latin typeface="Trebuchet MS" pitchFamily="34" charset="0"/>
        </a:defRPr>
      </a:lvl5pPr>
      <a:lvl6pPr marL="457200" algn="r" defTabSz="912813" rtl="0" fontAlgn="base">
        <a:spcBef>
          <a:spcPct val="0"/>
        </a:spcBef>
        <a:spcAft>
          <a:spcPct val="0"/>
        </a:spcAft>
        <a:defRPr sz="3200" b="1">
          <a:solidFill>
            <a:srgbClr val="00CC00"/>
          </a:solidFill>
          <a:latin typeface="Trebuchet MS" pitchFamily="34" charset="0"/>
        </a:defRPr>
      </a:lvl6pPr>
      <a:lvl7pPr marL="914400" algn="r" defTabSz="912813" rtl="0" fontAlgn="base">
        <a:spcBef>
          <a:spcPct val="0"/>
        </a:spcBef>
        <a:spcAft>
          <a:spcPct val="0"/>
        </a:spcAft>
        <a:defRPr sz="3200" b="1">
          <a:solidFill>
            <a:srgbClr val="00CC00"/>
          </a:solidFill>
          <a:latin typeface="Trebuchet MS" pitchFamily="34" charset="0"/>
        </a:defRPr>
      </a:lvl7pPr>
      <a:lvl8pPr marL="1371600" algn="r" defTabSz="912813" rtl="0" fontAlgn="base">
        <a:spcBef>
          <a:spcPct val="0"/>
        </a:spcBef>
        <a:spcAft>
          <a:spcPct val="0"/>
        </a:spcAft>
        <a:defRPr sz="3200" b="1">
          <a:solidFill>
            <a:srgbClr val="00CC00"/>
          </a:solidFill>
          <a:latin typeface="Trebuchet MS" pitchFamily="34" charset="0"/>
        </a:defRPr>
      </a:lvl8pPr>
      <a:lvl9pPr marL="1828800" algn="r" defTabSz="912813" rtl="0" fontAlgn="base">
        <a:spcBef>
          <a:spcPct val="0"/>
        </a:spcBef>
        <a:spcAft>
          <a:spcPct val="0"/>
        </a:spcAft>
        <a:defRPr sz="3200" b="1">
          <a:solidFill>
            <a:srgbClr val="00CC00"/>
          </a:solidFill>
          <a:latin typeface="Trebuchet MS" pitchFamily="34" charset="0"/>
        </a:defRPr>
      </a:lvl9pPr>
    </p:titleStyle>
    <p:bodyStyle>
      <a:lvl1pPr marL="341313" indent="-341313" algn="l" defTabSz="912813" rtl="0" eaLnBrk="0" fontAlgn="base" hangingPunct="0">
        <a:spcBef>
          <a:spcPct val="20000"/>
        </a:spcBef>
        <a:spcAft>
          <a:spcPct val="0"/>
        </a:spcAft>
        <a:buFont typeface="Arial" charset="0"/>
        <a:buChar char="•"/>
        <a:defRPr sz="2400" b="1" kern="1200">
          <a:solidFill>
            <a:srgbClr val="965CA2"/>
          </a:solidFill>
          <a:latin typeface="+mj-lt"/>
          <a:ea typeface="+mn-ea"/>
          <a:cs typeface="+mn-cs"/>
        </a:defRPr>
      </a:lvl1pPr>
      <a:lvl2pPr marL="741363" indent="-28416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00"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3"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2" algn="l" defTabSz="914328" rtl="0" eaLnBrk="1" latinLnBrk="0" hangingPunct="1">
        <a:defRPr sz="1800" kern="1200">
          <a:solidFill>
            <a:schemeClr val="tx1"/>
          </a:solidFill>
          <a:latin typeface="+mn-lt"/>
          <a:ea typeface="+mn-ea"/>
          <a:cs typeface="+mn-cs"/>
        </a:defRPr>
      </a:lvl4pPr>
      <a:lvl5pPr marL="1828656" algn="l" defTabSz="914328" rtl="0" eaLnBrk="1" latinLnBrk="0" hangingPunct="1">
        <a:defRPr sz="1800" kern="1200">
          <a:solidFill>
            <a:schemeClr val="tx1"/>
          </a:solidFill>
          <a:latin typeface="+mn-lt"/>
          <a:ea typeface="+mn-ea"/>
          <a:cs typeface="+mn-cs"/>
        </a:defRPr>
      </a:lvl5pPr>
      <a:lvl6pPr marL="2285820" algn="l" defTabSz="914328" rtl="0" eaLnBrk="1" latinLnBrk="0" hangingPunct="1">
        <a:defRPr sz="1800" kern="1200">
          <a:solidFill>
            <a:schemeClr val="tx1"/>
          </a:solidFill>
          <a:latin typeface="+mn-lt"/>
          <a:ea typeface="+mn-ea"/>
          <a:cs typeface="+mn-cs"/>
        </a:defRPr>
      </a:lvl6pPr>
      <a:lvl7pPr marL="2742984"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8"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hyperlink" Target="https://congres.experts-comptables.com/" TargetMode="External"/><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ctucoll.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3" Type="http://schemas.openxmlformats.org/officeDocument/2006/relationships/hyperlink" Target="http://www.actucoll.com/" TargetMode="External"/><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161.xml"/><Relationship Id="rId3" Type="http://schemas.openxmlformats.org/officeDocument/2006/relationships/slide" Target="slide5.xml"/><Relationship Id="rId7" Type="http://schemas.openxmlformats.org/officeDocument/2006/relationships/slide" Target="slide12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24.xml"/><Relationship Id="rId11" Type="http://schemas.openxmlformats.org/officeDocument/2006/relationships/slide" Target="slide200.xml"/><Relationship Id="rId5" Type="http://schemas.openxmlformats.org/officeDocument/2006/relationships/slide" Target="slide81.xml"/><Relationship Id="rId10" Type="http://schemas.openxmlformats.org/officeDocument/2006/relationships/slide" Target="slide197.xml"/><Relationship Id="rId4" Type="http://schemas.openxmlformats.org/officeDocument/2006/relationships/slide" Target="slide22.xml"/><Relationship Id="rId9" Type="http://schemas.openxmlformats.org/officeDocument/2006/relationships/slide" Target="slide18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p:txBody>
          <a:bodyPr/>
          <a:lstStyle/>
          <a:p>
            <a:r>
              <a:rPr lang="fr-FR" dirty="0"/>
              <a:t>Quoi de neuf ?</a:t>
            </a:r>
          </a:p>
          <a:p>
            <a:pPr lvl="1"/>
            <a:r>
              <a:rPr lang="fr-FR" dirty="0"/>
              <a:t>Poids significatif des différentes « dettes COVID »</a:t>
            </a:r>
          </a:p>
          <a:p>
            <a:pPr lvl="1"/>
            <a:r>
              <a:rPr lang="fr-FR" sz="1800" dirty="0">
                <a:effectLst/>
                <a:latin typeface="Calibri" panose="020F0502020204030204" pitchFamily="34" charset="0"/>
                <a:ea typeface="Times New Roman" panose="02020603050405020304" pitchFamily="18" charset="0"/>
                <a:cs typeface="Times New Roman" panose="02020603050405020304" pitchFamily="18" charset="0"/>
              </a:rPr>
              <a:t>Impossible de créer une nouvelle ligne au passif qui correspondrait à une dette liée au COVID‐19</a:t>
            </a:r>
          </a:p>
          <a:p>
            <a:pPr lvl="2"/>
            <a:r>
              <a:rPr lang="fr-FR" sz="1800" dirty="0">
                <a:effectLst/>
                <a:latin typeface="Calibri" panose="020F0502020204030204" pitchFamily="34" charset="0"/>
                <a:ea typeface="Times New Roman" panose="02020603050405020304" pitchFamily="18" charset="0"/>
                <a:cs typeface="Times New Roman" panose="02020603050405020304" pitchFamily="18" charset="0"/>
              </a:rPr>
              <a:t>Modèles de bilan fixés par le PCG</a:t>
            </a:r>
          </a:p>
          <a:p>
            <a:pPr lvl="2"/>
            <a:r>
              <a:rPr lang="fr-FR" dirty="0">
                <a:latin typeface="Calibri" panose="020F0502020204030204" pitchFamily="34" charset="0"/>
                <a:ea typeface="Times New Roman" panose="02020603050405020304" pitchFamily="18" charset="0"/>
                <a:cs typeface="Times New Roman" panose="02020603050405020304" pitchFamily="18" charset="0"/>
              </a:rPr>
              <a:t>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valuation de cette dette avec un caractère arbitraire</a:t>
            </a:r>
          </a:p>
          <a:p>
            <a:pPr lvl="2"/>
            <a:r>
              <a:rPr lang="fr-FR" dirty="0"/>
              <a:t>Solutions informatiques ne permettant pas d’ajouter une ligne supplémentaire dans les états financiers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p:txBody>
          <a:bodyPr>
            <a:normAutofit/>
          </a:bodyPr>
          <a:lstStyle/>
          <a:p>
            <a:r>
              <a:rPr lang="fr-FR" dirty="0"/>
              <a:t>Comptes annuels : </a:t>
            </a:r>
            <a:br>
              <a:rPr lang="fr-FR" dirty="0"/>
            </a:br>
            <a:r>
              <a:rPr lang="fr-FR" dirty="0"/>
              <a:t>présentation de la dette COVID-19</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p:txBody>
          <a:bodyPr/>
          <a:lstStyle/>
          <a:p>
            <a:pPr>
              <a:defRPr/>
            </a:pPr>
            <a:fld id="{42DFD4EF-7DF6-4614-8D83-7691420D2A62}" type="slidenum">
              <a:rPr lang="fr-FR" smtClean="0"/>
              <a:pPr>
                <a:defRPr/>
              </a:pPr>
              <a:t>10</a:t>
            </a:fld>
            <a:endParaRPr lang="fr-FR" dirty="0"/>
          </a:p>
        </p:txBody>
      </p:sp>
    </p:spTree>
    <p:extLst>
      <p:ext uri="{BB962C8B-B14F-4D97-AF65-F5344CB8AC3E}">
        <p14:creationId xmlns:p14="http://schemas.microsoft.com/office/powerpoint/2010/main" val="399975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66CC84-D3BD-4B6A-982B-B06056F1A598}"/>
              </a:ext>
            </a:extLst>
          </p:cNvPr>
          <p:cNvSpPr>
            <a:spLocks noGrp="1"/>
          </p:cNvSpPr>
          <p:nvPr>
            <p:ph idx="1"/>
          </p:nvPr>
        </p:nvSpPr>
        <p:spPr>
          <a:xfrm>
            <a:off x="287933" y="960164"/>
            <a:ext cx="7920000" cy="4186101"/>
          </a:xfrm>
        </p:spPr>
        <p:txBody>
          <a:bodyPr>
            <a:normAutofit fontScale="92500" lnSpcReduction="20000"/>
          </a:bodyPr>
          <a:lstStyle/>
          <a:p>
            <a:pPr lvl="1"/>
            <a:r>
              <a:rPr lang="fr-FR" dirty="0"/>
              <a:t>Comité social et économique</a:t>
            </a:r>
          </a:p>
          <a:p>
            <a:pPr lvl="2"/>
            <a:r>
              <a:rPr lang="fr-FR" dirty="0"/>
              <a:t>Tenue des réunions possible, après informations des membres du CSE, par visioconférence ou par conférence téléphonique</a:t>
            </a:r>
          </a:p>
          <a:p>
            <a:pPr lvl="3"/>
            <a:r>
              <a:rPr lang="fr-FR" dirty="0"/>
              <a:t>Possibilité par messagerie instantanée sous réserve d’un accord d’entreprise</a:t>
            </a:r>
          </a:p>
          <a:p>
            <a:pPr lvl="1"/>
            <a:r>
              <a:rPr lang="fr-FR" dirty="0"/>
              <a:t>Entretien professionnel</a:t>
            </a:r>
          </a:p>
          <a:p>
            <a:pPr lvl="2"/>
            <a:r>
              <a:rPr lang="fr-FR" dirty="0"/>
              <a:t>Suspension de l’abondement sanction jusqu’au 30 septembre 2021</a:t>
            </a:r>
          </a:p>
          <a:p>
            <a:pPr lvl="3"/>
            <a:r>
              <a:rPr lang="fr-FR" dirty="0"/>
              <a:t>Maintien de l’obligation de tenir l’entretien professionnel bilan au plus tard le 30 juin 2021 (pour les entretiens reportés ou devant se tenir à cette date)</a:t>
            </a:r>
          </a:p>
          <a:p>
            <a:pPr lvl="1"/>
            <a:r>
              <a:rPr lang="fr-FR" dirty="0"/>
              <a:t>Services de santé au travail </a:t>
            </a:r>
          </a:p>
          <a:p>
            <a:pPr lvl="2"/>
            <a:r>
              <a:rPr lang="fr-FR" dirty="0"/>
              <a:t>Continuité dans l’action de lutte contre la propagation de la COVID-19</a:t>
            </a:r>
          </a:p>
          <a:p>
            <a:pPr lvl="2"/>
            <a:r>
              <a:rPr lang="fr-FR" dirty="0"/>
              <a:t>Maintien de la possibilité de</a:t>
            </a:r>
          </a:p>
          <a:p>
            <a:pPr lvl="3"/>
            <a:r>
              <a:rPr lang="fr-FR" dirty="0"/>
              <a:t>Prescription d’AT en cas d’infection ou de suspicion d’infection à la COVID-19</a:t>
            </a:r>
          </a:p>
          <a:p>
            <a:pPr lvl="3"/>
            <a:r>
              <a:rPr lang="fr-FR" dirty="0"/>
              <a:t>Réalisation et prescription de tests </a:t>
            </a:r>
          </a:p>
          <a:p>
            <a:pPr lvl="3"/>
            <a:r>
              <a:rPr lang="fr-FR" dirty="0"/>
              <a:t>Établissement de certificat médical pour les salariés vulnérables</a:t>
            </a:r>
          </a:p>
          <a:p>
            <a:pPr lvl="3"/>
            <a:r>
              <a:rPr lang="fr-FR" dirty="0"/>
              <a:t>Report des visites médicales réalisées dans le cadre du suivi individuel de l'état de santé</a:t>
            </a:r>
          </a:p>
        </p:txBody>
      </p:sp>
      <p:sp>
        <p:nvSpPr>
          <p:cNvPr id="3" name="Titre 2">
            <a:extLst>
              <a:ext uri="{FF2B5EF4-FFF2-40B4-BE49-F238E27FC236}">
                <a16:creationId xmlns:a16="http://schemas.microsoft.com/office/drawing/2014/main" id="{E85859E0-A309-4C53-B7F9-3466F0C4091F}"/>
              </a:ext>
            </a:extLst>
          </p:cNvPr>
          <p:cNvSpPr>
            <a:spLocks noGrp="1"/>
          </p:cNvSpPr>
          <p:nvPr>
            <p:ph type="title"/>
          </p:nvPr>
        </p:nvSpPr>
        <p:spPr>
          <a:xfrm>
            <a:off x="1151933" y="237314"/>
            <a:ext cx="7056000" cy="626978"/>
          </a:xfrm>
        </p:spPr>
        <p:txBody>
          <a:bodyPr/>
          <a:lstStyle/>
          <a:p>
            <a:r>
              <a:rPr lang="fr-FR" dirty="0"/>
              <a:t>Gestion de la sortie de crise sanitaire</a:t>
            </a:r>
          </a:p>
        </p:txBody>
      </p:sp>
      <p:sp>
        <p:nvSpPr>
          <p:cNvPr id="4" name="Espace réservé du numéro de diapositive 3">
            <a:extLst>
              <a:ext uri="{FF2B5EF4-FFF2-40B4-BE49-F238E27FC236}">
                <a16:creationId xmlns:a16="http://schemas.microsoft.com/office/drawing/2014/main" id="{332244AB-8BD2-467F-B23A-D348DFBDEE4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100</a:t>
            </a:fld>
            <a:endParaRPr lang="fr-FR" dirty="0"/>
          </a:p>
        </p:txBody>
      </p:sp>
    </p:spTree>
    <p:extLst>
      <p:ext uri="{BB962C8B-B14F-4D97-AF65-F5344CB8AC3E}">
        <p14:creationId xmlns:p14="http://schemas.microsoft.com/office/powerpoint/2010/main" val="35702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lstStyle/>
          <a:p>
            <a:r>
              <a:rPr lang="fr-FR" dirty="0"/>
              <a:t>Rappels</a:t>
            </a:r>
          </a:p>
          <a:p>
            <a:pPr lvl="1"/>
            <a:r>
              <a:rPr lang="fr-FR" dirty="0"/>
              <a:t>Situation préoccupante des jeunes à la suite de l’épidémie de COVID-19</a:t>
            </a:r>
          </a:p>
          <a:p>
            <a:pPr lvl="2"/>
            <a:r>
              <a:rPr lang="fr-FR" dirty="0"/>
              <a:t>Difficultés à entrer sur le marché du travail</a:t>
            </a:r>
          </a:p>
          <a:p>
            <a:pPr lvl="1"/>
            <a:r>
              <a:rPr lang="fr-FR" dirty="0"/>
              <a:t>Plan « un jeune, une solution »</a:t>
            </a:r>
          </a:p>
          <a:p>
            <a:pPr lvl="2"/>
            <a:r>
              <a:rPr lang="fr-FR" dirty="0"/>
              <a:t>Aide à l’embauche pour les jeunes de moins de 26 ans, pour les alternants (apprentis et contrats de professionnalisation)</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Aides à l’embauche une nouvelle fois prolongées et aménagées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101</a:t>
            </a:fld>
            <a:endParaRPr lang="fr-FR" dirty="0"/>
          </a:p>
        </p:txBody>
      </p:sp>
    </p:spTree>
    <p:extLst>
      <p:ext uri="{BB962C8B-B14F-4D97-AF65-F5344CB8AC3E}">
        <p14:creationId xmlns:p14="http://schemas.microsoft.com/office/powerpoint/2010/main" val="379732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fontScale="92500"/>
          </a:bodyPr>
          <a:lstStyle/>
          <a:p>
            <a:r>
              <a:rPr lang="fr-FR" dirty="0"/>
              <a:t>Quoi de neuf ?</a:t>
            </a:r>
          </a:p>
          <a:p>
            <a:pPr lvl="1"/>
            <a:r>
              <a:rPr lang="fr-FR" dirty="0"/>
              <a:t>Prolongation de l’aide à l’embauche des jeunes de moins de 26 ans pour tous les contrats conclus jusqu'au 31 mai 2021</a:t>
            </a:r>
          </a:p>
          <a:p>
            <a:pPr lvl="2"/>
            <a:r>
              <a:rPr lang="fr-FR" dirty="0"/>
              <a:t>Abaissement de la condition de rémunération à 1,6 smic pour les contrats conclus à compter du 1</a:t>
            </a:r>
            <a:r>
              <a:rPr lang="fr-FR" baseline="30000" dirty="0"/>
              <a:t>er</a:t>
            </a:r>
            <a:r>
              <a:rPr lang="fr-FR" dirty="0"/>
              <a:t> avril 2021 </a:t>
            </a:r>
          </a:p>
          <a:p>
            <a:pPr lvl="1"/>
            <a:r>
              <a:rPr lang="fr-FR" dirty="0"/>
              <a:t>Prolongation de la majoration pour l’embauche d’un jeune de moins de 26 ans en emploi franc pour les contrats conclus jusqu'au 31 mai 2021</a:t>
            </a:r>
          </a:p>
          <a:p>
            <a:pPr lvl="1"/>
            <a:r>
              <a:rPr lang="fr-FR" dirty="0"/>
              <a:t>Prolongation de l’aide à l’embauche des apprentis et des contrats de professionnalisation jusqu’au 31 décembre 2021</a:t>
            </a:r>
          </a:p>
          <a:p>
            <a:pPr lvl="2"/>
            <a:r>
              <a:rPr lang="fr-FR" dirty="0"/>
              <a:t>Éligibilité en Outre-mer à l’aide à l’apprentissage pour la préparation d’un diplôme équivalant au moins au niveau 6 (niveau 5 précédemment)</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Aides à l’embauche une nouvelle fois prolongées et aménagées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102</a:t>
            </a:fld>
            <a:endParaRPr lang="fr-FR" dirty="0"/>
          </a:p>
        </p:txBody>
      </p:sp>
    </p:spTree>
    <p:extLst>
      <p:ext uri="{BB962C8B-B14F-4D97-AF65-F5344CB8AC3E}">
        <p14:creationId xmlns:p14="http://schemas.microsoft.com/office/powerpoint/2010/main" val="351794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a:bodyPr>
          <a:lstStyle/>
          <a:p>
            <a:r>
              <a:rPr lang="fr-FR" dirty="0"/>
              <a:t>Rappels</a:t>
            </a:r>
          </a:p>
          <a:p>
            <a:pPr lvl="1"/>
            <a:r>
              <a:rPr lang="fr-FR" dirty="0"/>
              <a:t>Instauration d’un dispositif de modulation de la contribution d’assurance chômage (bonus-malus)</a:t>
            </a:r>
          </a:p>
          <a:p>
            <a:pPr lvl="2"/>
            <a:r>
              <a:rPr lang="fr-FR" dirty="0"/>
              <a:t>Minoration ou majoration du taux de la contribution patronale en fonction du nombre de ruptures de contrats de travail imputables à l’employeur </a:t>
            </a:r>
          </a:p>
          <a:p>
            <a:pPr lvl="3"/>
            <a:r>
              <a:rPr lang="fr-FR" dirty="0"/>
              <a:t>Report de l’entrée en vigueur initialement prévue au 1</a:t>
            </a:r>
            <a:r>
              <a:rPr lang="fr-FR" baseline="30000" dirty="0"/>
              <a:t>er</a:t>
            </a:r>
            <a:r>
              <a:rPr lang="fr-FR" dirty="0"/>
              <a:t> mars 2021 </a:t>
            </a:r>
          </a:p>
          <a:p>
            <a:pPr lvl="1"/>
            <a:r>
              <a:rPr lang="fr-FR" dirty="0"/>
              <a:t>Dispositif applicable aux entreprises de 11 salariés et plus, dont l’activité principale dépend de secteurs d’activité spécifiques</a:t>
            </a:r>
          </a:p>
          <a:p>
            <a:pPr lvl="1"/>
            <a:r>
              <a:rPr lang="fr-FR" dirty="0"/>
              <a:t>Annulation du dispositif par le Conseil d’État </a:t>
            </a:r>
          </a:p>
          <a:p>
            <a:pPr lvl="2"/>
            <a:r>
              <a:rPr lang="fr-FR" dirty="0"/>
              <a:t>Impossibilité de fixer le seuil et les secteurs d’activités par arrêté </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Assurance chômage : </a:t>
            </a:r>
            <a:br>
              <a:rPr lang="fr-FR" dirty="0"/>
            </a:br>
            <a:r>
              <a:rPr lang="fr-FR" dirty="0"/>
              <a:t>le retour du bonus-malus !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103</a:t>
            </a:fld>
            <a:endParaRPr lang="fr-FR" dirty="0"/>
          </a:p>
        </p:txBody>
      </p:sp>
    </p:spTree>
    <p:extLst>
      <p:ext uri="{BB962C8B-B14F-4D97-AF65-F5344CB8AC3E}">
        <p14:creationId xmlns:p14="http://schemas.microsoft.com/office/powerpoint/2010/main" val="35108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fontScale="92500" lnSpcReduction="10000"/>
          </a:bodyPr>
          <a:lstStyle/>
          <a:p>
            <a:r>
              <a:rPr lang="fr-FR" dirty="0"/>
              <a:t>Quoi de neuf ?</a:t>
            </a:r>
          </a:p>
          <a:p>
            <a:pPr lvl="1"/>
            <a:r>
              <a:rPr lang="fr-FR" dirty="0"/>
              <a:t>Réinstauration du dispositif par décret</a:t>
            </a:r>
          </a:p>
          <a:p>
            <a:pPr lvl="1"/>
            <a:r>
              <a:rPr lang="fr-FR" dirty="0"/>
              <a:t>Employeurs concernés</a:t>
            </a:r>
          </a:p>
          <a:p>
            <a:pPr lvl="2"/>
            <a:r>
              <a:rPr lang="fr-FR" dirty="0"/>
              <a:t>Entreprises de 11 salariés et plus dont l’activité relève des secteurs d'activité fixés par arrêté dans lesquels le taux de séparation moyen est supérieur à un seuil de 150 %</a:t>
            </a:r>
          </a:p>
          <a:p>
            <a:pPr lvl="3"/>
            <a:r>
              <a:rPr lang="fr-FR" dirty="0"/>
              <a:t>Prise en compte de l’effectif « sécurité sociale »</a:t>
            </a:r>
          </a:p>
          <a:p>
            <a:pPr lvl="4"/>
            <a:r>
              <a:rPr lang="fr-FR" dirty="0"/>
              <a:t>Application des règles de franchissement de seuil</a:t>
            </a:r>
          </a:p>
          <a:p>
            <a:pPr lvl="3"/>
            <a:r>
              <a:rPr lang="fr-FR" dirty="0"/>
              <a:t>Liste des secteurs d’activité concernés fixée par le décret </a:t>
            </a:r>
          </a:p>
          <a:p>
            <a:pPr lvl="4"/>
            <a:r>
              <a:rPr lang="fr-FR" dirty="0"/>
              <a:t>Règle non applicable temporairement pour les secteurs d’activité particulièrement touchés par la crise sanitaire  </a:t>
            </a:r>
          </a:p>
          <a:p>
            <a:pPr lvl="3"/>
            <a:r>
              <a:rPr lang="fr-FR" dirty="0"/>
              <a:t>Détermination de l'affectation à un secteur en fonction de l'activité économique principale ou, le cas échéant, de l’objet social et de la convention collective</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Assurance chômage : </a:t>
            </a:r>
            <a:br>
              <a:rPr lang="fr-FR" dirty="0"/>
            </a:br>
            <a:r>
              <a:rPr lang="fr-FR" dirty="0"/>
              <a:t>le retour du bonus-malus !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104</a:t>
            </a:fld>
            <a:endParaRPr lang="fr-FR" dirty="0"/>
          </a:p>
        </p:txBody>
      </p:sp>
    </p:spTree>
    <p:extLst>
      <p:ext uri="{BB962C8B-B14F-4D97-AF65-F5344CB8AC3E}">
        <p14:creationId xmlns:p14="http://schemas.microsoft.com/office/powerpoint/2010/main" val="387271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a:bodyPr>
          <a:lstStyle/>
          <a:p>
            <a:pPr lvl="1"/>
            <a:r>
              <a:rPr lang="fr-FR" dirty="0"/>
              <a:t>Éléments de détermination du taux applicable</a:t>
            </a:r>
          </a:p>
          <a:p>
            <a:pPr lvl="2"/>
            <a:r>
              <a:rPr lang="fr-FR" dirty="0"/>
              <a:t>Comparaison entre le taux de séparation de l’entreprise et le taux de séparation médian pour le secteur d’activité de l’entreprise </a:t>
            </a:r>
          </a:p>
          <a:p>
            <a:pPr lvl="3"/>
            <a:r>
              <a:rPr lang="fr-FR" dirty="0"/>
              <a:t>Taux de séparation de l’entreprise = moyenne sur la période N-3 à N-1 du nombre de séparation de l’entreprise / effectif de l’entreprise</a:t>
            </a:r>
          </a:p>
          <a:p>
            <a:pPr lvl="4"/>
            <a:r>
              <a:rPr lang="fr-FR" dirty="0"/>
              <a:t>Pour l’application à compter de septembre 2022 : période de référence comprise entre le 1</a:t>
            </a:r>
            <a:r>
              <a:rPr lang="fr-FR" baseline="30000" dirty="0"/>
              <a:t>er</a:t>
            </a:r>
            <a:r>
              <a:rPr lang="fr-FR" dirty="0"/>
              <a:t> juillet 2021 et le 30 juin 2022</a:t>
            </a:r>
          </a:p>
          <a:p>
            <a:pPr lvl="3"/>
            <a:r>
              <a:rPr lang="fr-FR" dirty="0"/>
              <a:t>Nombre de séparations imputables à l’entreprise : inscriptions sur la liste des demandeurs d’emploi consécutives </a:t>
            </a:r>
          </a:p>
          <a:p>
            <a:pPr lvl="4"/>
            <a:r>
              <a:rPr lang="fr-FR" dirty="0"/>
              <a:t>A une fin de contrat ou une fin de contrat de mise à disposition</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Assurance chômage : </a:t>
            </a:r>
            <a:br>
              <a:rPr lang="fr-FR" dirty="0"/>
            </a:br>
            <a:r>
              <a:rPr lang="fr-FR" dirty="0"/>
              <a:t>le retour du bonus-malus !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105</a:t>
            </a:fld>
            <a:endParaRPr lang="fr-FR" dirty="0"/>
          </a:p>
        </p:txBody>
      </p:sp>
    </p:spTree>
    <p:extLst>
      <p:ext uri="{BB962C8B-B14F-4D97-AF65-F5344CB8AC3E}">
        <p14:creationId xmlns:p14="http://schemas.microsoft.com/office/powerpoint/2010/main" val="163929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fontScale="92500" lnSpcReduction="20000"/>
          </a:bodyPr>
          <a:lstStyle/>
          <a:p>
            <a:pPr lvl="1"/>
            <a:r>
              <a:rPr lang="fr-FR" dirty="0"/>
              <a:t>Fins de contrat prises en compte = toutes les fins de contrat</a:t>
            </a:r>
          </a:p>
          <a:p>
            <a:pPr lvl="2"/>
            <a:r>
              <a:rPr lang="fr-FR" dirty="0"/>
              <a:t>A l’exception </a:t>
            </a:r>
          </a:p>
          <a:p>
            <a:pPr lvl="3"/>
            <a:r>
              <a:rPr lang="fr-FR" dirty="0"/>
              <a:t>Des démissions </a:t>
            </a:r>
          </a:p>
          <a:p>
            <a:pPr lvl="3"/>
            <a:r>
              <a:rPr lang="fr-FR" dirty="0"/>
              <a:t>Des fins de contrat de mission (contrat entre le salarié temporaire et l'entreprise de travail temporaire) </a:t>
            </a:r>
          </a:p>
          <a:p>
            <a:pPr lvl="3"/>
            <a:r>
              <a:rPr lang="fr-FR" dirty="0"/>
              <a:t>Des fins de contrat d'apprentissage </a:t>
            </a:r>
          </a:p>
          <a:p>
            <a:pPr lvl="3"/>
            <a:r>
              <a:rPr lang="fr-FR" dirty="0"/>
              <a:t>Des fins de contrat de professionnalisation </a:t>
            </a:r>
          </a:p>
          <a:p>
            <a:pPr lvl="3"/>
            <a:r>
              <a:rPr lang="fr-FR" dirty="0"/>
              <a:t>Des fins de CDD conclus au titre de dispositions légales destinées à favoriser le recrutement de certaines catégories de personnes sans emploi ou des fins de contrats de mise à disposition liés à un contrat de mission d’insertion ou une entreprise adaptée de travail temporaire </a:t>
            </a:r>
          </a:p>
          <a:p>
            <a:pPr lvl="3"/>
            <a:r>
              <a:rPr lang="fr-FR" dirty="0"/>
              <a:t>Des fins de contrat de mise à disposition d'un salarié temporaire bénéficiaire de l'obligation d'emploi </a:t>
            </a:r>
          </a:p>
          <a:p>
            <a:pPr lvl="3"/>
            <a:r>
              <a:rPr lang="fr-FR" dirty="0"/>
              <a:t>Des fins de contrat unique d'insertion </a:t>
            </a:r>
          </a:p>
          <a:p>
            <a:pPr lvl="3"/>
            <a:r>
              <a:rPr lang="fr-FR" dirty="0"/>
              <a:t>Des fins de contrat de travail ou des fins de contrat de mise à disposition conclus avec une structure d'insertion par l'activité économique</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Assurance chômage : </a:t>
            </a:r>
            <a:br>
              <a:rPr lang="fr-FR" dirty="0"/>
            </a:br>
            <a:r>
              <a:rPr lang="fr-FR" dirty="0"/>
              <a:t>le retour du bonus-malus !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106</a:t>
            </a:fld>
            <a:endParaRPr lang="fr-FR" dirty="0"/>
          </a:p>
        </p:txBody>
      </p:sp>
    </p:spTree>
    <p:extLst>
      <p:ext uri="{BB962C8B-B14F-4D97-AF65-F5344CB8AC3E}">
        <p14:creationId xmlns:p14="http://schemas.microsoft.com/office/powerpoint/2010/main" val="16650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fontScale="85000" lnSpcReduction="20000"/>
          </a:bodyPr>
          <a:lstStyle/>
          <a:p>
            <a:pPr lvl="1"/>
            <a:r>
              <a:rPr lang="fr-FR" dirty="0"/>
              <a:t>Taux de la contribution = ratio de l'entreprise × 1,46 + 2,59</a:t>
            </a:r>
          </a:p>
          <a:p>
            <a:pPr lvl="2"/>
            <a:r>
              <a:rPr lang="fr-FR" dirty="0"/>
              <a:t>Ratio = taux de séparation de l'entreprise / taux de séparation médian du secteur</a:t>
            </a:r>
          </a:p>
          <a:p>
            <a:pPr lvl="3"/>
            <a:r>
              <a:rPr lang="fr-FR" dirty="0"/>
              <a:t>Taux compris entre 3 % minimum et 5,05 % maximum</a:t>
            </a:r>
          </a:p>
          <a:p>
            <a:pPr lvl="1"/>
            <a:r>
              <a:rPr lang="fr-FR" dirty="0"/>
              <a:t>Formule particulière pour les entreprises affiliées à une caisse de congés payés</a:t>
            </a:r>
          </a:p>
          <a:p>
            <a:pPr lvl="2"/>
            <a:r>
              <a:rPr lang="fr-FR" dirty="0"/>
              <a:t>Taux = ratio de l'entreprise X 1,62 + 2,43</a:t>
            </a:r>
          </a:p>
          <a:p>
            <a:pPr lvl="1"/>
            <a:r>
              <a:rPr lang="fr-FR" dirty="0"/>
              <a:t>Exigibilité </a:t>
            </a:r>
          </a:p>
          <a:p>
            <a:pPr lvl="2"/>
            <a:r>
              <a:rPr lang="fr-FR" dirty="0"/>
              <a:t>Notification annuelle du taux de séparation et du taux de contribution à l’employeur</a:t>
            </a:r>
          </a:p>
          <a:p>
            <a:pPr lvl="3"/>
            <a:r>
              <a:rPr lang="fr-FR" dirty="0"/>
              <a:t>Application du taux antérieur en attente de la notification, puis régularisation </a:t>
            </a:r>
          </a:p>
          <a:p>
            <a:pPr lvl="2"/>
            <a:r>
              <a:rPr lang="fr-FR" dirty="0"/>
              <a:t>Taux est applicable aux rémunérations dues au titre des périodes d'emploi courant du 1</a:t>
            </a:r>
            <a:r>
              <a:rPr lang="fr-FR" baseline="30000" dirty="0"/>
              <a:t>er</a:t>
            </a:r>
            <a:r>
              <a:rPr lang="fr-FR" dirty="0"/>
              <a:t> mars d'une année civile au 28 février ou 29 février de l'année civile suivante</a:t>
            </a:r>
          </a:p>
          <a:p>
            <a:pPr lvl="3"/>
            <a:r>
              <a:rPr lang="fr-FR" dirty="0"/>
              <a:t>Exception pour l’entrée en vigueur</a:t>
            </a:r>
          </a:p>
          <a:p>
            <a:pPr lvl="4"/>
            <a:r>
              <a:rPr lang="fr-FR" dirty="0"/>
              <a:t>Taux applicable aux rémunérations dues au titre des périodes d'emploi courant du 1er septembre 2022 au 31 octobre 2022</a:t>
            </a:r>
          </a:p>
          <a:p>
            <a:pPr lvl="4"/>
            <a:endParaRPr lang="fr-FR" dirty="0"/>
          </a:p>
          <a:p>
            <a:r>
              <a:rPr lang="fr-FR" dirty="0"/>
              <a:t>Quelle est la date d’entrée en vigueur ?</a:t>
            </a:r>
          </a:p>
          <a:p>
            <a:pPr lvl="1"/>
            <a:r>
              <a:rPr lang="fr-FR" dirty="0"/>
              <a:t>1</a:t>
            </a:r>
            <a:r>
              <a:rPr lang="fr-FR" baseline="30000" dirty="0"/>
              <a:t>er</a:t>
            </a:r>
            <a:r>
              <a:rPr lang="fr-FR" dirty="0"/>
              <a:t> septembre 2022</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Assurance chômage : </a:t>
            </a:r>
            <a:br>
              <a:rPr lang="fr-FR" dirty="0"/>
            </a:br>
            <a:r>
              <a:rPr lang="fr-FR" dirty="0"/>
              <a:t>le retour du bonus-malus !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107</a:t>
            </a:fld>
            <a:endParaRPr lang="fr-FR" dirty="0"/>
          </a:p>
        </p:txBody>
      </p:sp>
    </p:spTree>
    <p:extLst>
      <p:ext uri="{BB962C8B-B14F-4D97-AF65-F5344CB8AC3E}">
        <p14:creationId xmlns:p14="http://schemas.microsoft.com/office/powerpoint/2010/main" val="96803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r>
              <a:rPr lang="fr-FR" dirty="0"/>
              <a:t>Rappels</a:t>
            </a:r>
          </a:p>
          <a:p>
            <a:pPr lvl="1"/>
            <a:r>
              <a:rPr lang="fr-FR" dirty="0"/>
              <a:t>Jurisprudence : ensemble des décisions de justice relatives à une question juridique donnée</a:t>
            </a:r>
          </a:p>
          <a:p>
            <a:pPr lvl="2"/>
            <a:r>
              <a:rPr lang="fr-FR" dirty="0"/>
              <a:t>En droit social ou fiscal par exemple</a:t>
            </a:r>
          </a:p>
          <a:p>
            <a:pPr lvl="1"/>
            <a:r>
              <a:rPr lang="fr-FR" dirty="0"/>
              <a:t>Évolution régulière de la jurisprudence</a:t>
            </a:r>
          </a:p>
          <a:p>
            <a:pPr lvl="2"/>
            <a:r>
              <a:rPr lang="fr-FR" dirty="0"/>
              <a:t>Attention particulière à y porter</a:t>
            </a:r>
          </a:p>
          <a:p>
            <a:pPr lvl="4"/>
            <a:endParaRPr lang="fr-FR" dirty="0"/>
          </a:p>
          <a:p>
            <a:r>
              <a:rPr lang="fr-FR" dirty="0"/>
              <a:t>Quoi de neuf ?</a:t>
            </a:r>
          </a:p>
          <a:p>
            <a:pPr lvl="1"/>
            <a:r>
              <a:rPr lang="fr-FR" dirty="0"/>
              <a:t>Décisions récentes ayant un impact important sur la gestion sociale des dossiers sociaux des cabinets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Jurisprudence à noter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108</a:t>
            </a:fld>
            <a:endParaRPr lang="fr-FR" dirty="0"/>
          </a:p>
        </p:txBody>
      </p:sp>
    </p:spTree>
    <p:extLst>
      <p:ext uri="{BB962C8B-B14F-4D97-AF65-F5344CB8AC3E}">
        <p14:creationId xmlns:p14="http://schemas.microsoft.com/office/powerpoint/2010/main" val="29927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1"/>
            <a:r>
              <a:rPr lang="fr-FR" dirty="0"/>
              <a:t>Rémunération variable</a:t>
            </a:r>
          </a:p>
          <a:p>
            <a:pPr lvl="2"/>
            <a:r>
              <a:rPr lang="fr-FR" dirty="0"/>
              <a:t>Détermination de l’assiette de la clause de rémunération variable et cotisations sociales</a:t>
            </a:r>
          </a:p>
          <a:p>
            <a:pPr lvl="3"/>
            <a:r>
              <a:rPr lang="fr-FR" dirty="0"/>
              <a:t>Possibilité d’asseoir un commissionnement de 20 % sur marge nette calculée à partir de la marge brute sous déduction des frais engagés par le salarié et d’un forfait charges sociales</a:t>
            </a:r>
          </a:p>
          <a:p>
            <a:pPr lvl="4"/>
            <a:r>
              <a:rPr lang="fr-FR" dirty="0"/>
              <a:t>Formule ne méconnaissant pas le principe selon lequel les cotisations sociales sont à la charge exclusive de l’employeur</a:t>
            </a:r>
          </a:p>
          <a:p>
            <a:pPr lvl="4"/>
            <a:r>
              <a:rPr lang="fr-FR" dirty="0"/>
              <a:t>Revirement de jurisprudence</a:t>
            </a:r>
          </a:p>
          <a:p>
            <a:pPr lvl="2"/>
            <a:r>
              <a:rPr lang="fr-FR" dirty="0"/>
              <a:t>Date de communication des objectifs conditionnant la rémunération variable</a:t>
            </a:r>
          </a:p>
          <a:p>
            <a:pPr lvl="3"/>
            <a:r>
              <a:rPr lang="fr-FR" dirty="0"/>
              <a:t>Communication impérative en début d'exercice </a:t>
            </a:r>
          </a:p>
          <a:p>
            <a:pPr lvl="3"/>
            <a:r>
              <a:rPr lang="fr-FR" dirty="0"/>
              <a:t>Impossibilité de communication en cours d’exercice alors que l’employeur prend connaissance de leur niveau d'exécution</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Jurisprudence à noter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109</a:t>
            </a:fld>
            <a:endParaRPr lang="fr-FR" dirty="0"/>
          </a:p>
        </p:txBody>
      </p:sp>
    </p:spTree>
    <p:extLst>
      <p:ext uri="{BB962C8B-B14F-4D97-AF65-F5344CB8AC3E}">
        <p14:creationId xmlns:p14="http://schemas.microsoft.com/office/powerpoint/2010/main" val="311397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1312778"/>
            <a:ext cx="7920000" cy="3833487"/>
          </a:xfrm>
        </p:spPr>
        <p:txBody>
          <a:bodyPr>
            <a:normAutofit/>
          </a:bodyPr>
          <a:lstStyle/>
          <a:p>
            <a:pPr lvl="1"/>
            <a:r>
              <a:rPr lang="fr-FR" dirty="0"/>
              <a:t>Proposition du CSOEC : information circonstanciée dans les notes annexes </a:t>
            </a:r>
          </a:p>
          <a:p>
            <a:pPr lvl="1"/>
            <a:r>
              <a:rPr lang="fr-FR" dirty="0"/>
              <a:t>Etablissement d’un tableau additionnel</a:t>
            </a:r>
          </a:p>
          <a:p>
            <a:pPr lvl="2"/>
            <a:r>
              <a:rPr lang="fr-FR" dirty="0"/>
              <a:t>Effets des augmentations de postes de dettes </a:t>
            </a:r>
          </a:p>
          <a:p>
            <a:pPr lvl="1"/>
            <a:r>
              <a:rPr lang="fr-FR" dirty="0"/>
              <a:t>Tableau avec (lorsque cela est possible)</a:t>
            </a:r>
          </a:p>
          <a:p>
            <a:pPr lvl="2"/>
            <a:r>
              <a:rPr lang="fr-FR" dirty="0"/>
              <a:t>Dettes dont il est estimé qu’elles sont nées spécifiquement en raison de la pandémie : montant du PGE, certaines primes salariales, etc.</a:t>
            </a:r>
          </a:p>
          <a:p>
            <a:pPr lvl="2"/>
            <a:r>
              <a:rPr lang="fr-FR" dirty="0"/>
              <a:t>Reports de paiement de dettes fiscales, sociales, de loyers, etc.</a:t>
            </a:r>
          </a:p>
          <a:p>
            <a:pPr lvl="1"/>
            <a:r>
              <a:rPr lang="fr-FR" dirty="0"/>
              <a:t>Information présentée évaluée de manière fiable </a:t>
            </a:r>
          </a:p>
          <a:p>
            <a:pPr lvl="1"/>
            <a:r>
              <a:rPr lang="fr-FR" dirty="0"/>
              <a:t>Informations complémentaires pour une lecture exempte de biais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3"/>
            <a:ext cx="7056000" cy="987018"/>
          </a:xfrm>
        </p:spPr>
        <p:txBody>
          <a:bodyPr>
            <a:normAutofit/>
          </a:bodyPr>
          <a:lstStyle/>
          <a:p>
            <a:r>
              <a:rPr lang="fr-FR" dirty="0"/>
              <a:t>Comptes annuels : </a:t>
            </a:r>
            <a:br>
              <a:rPr lang="fr-FR" dirty="0"/>
            </a:br>
            <a:r>
              <a:rPr lang="fr-FR" dirty="0"/>
              <a:t>présentation de la dette COVID-19</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a:t>
            </a:fld>
            <a:endParaRPr lang="fr-FR" dirty="0"/>
          </a:p>
        </p:txBody>
      </p:sp>
    </p:spTree>
    <p:extLst>
      <p:ext uri="{BB962C8B-B14F-4D97-AF65-F5344CB8AC3E}">
        <p14:creationId xmlns:p14="http://schemas.microsoft.com/office/powerpoint/2010/main" val="14509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92500" lnSpcReduction="10000"/>
          </a:bodyPr>
          <a:lstStyle/>
          <a:p>
            <a:pPr lvl="1"/>
            <a:r>
              <a:rPr lang="fr-FR" dirty="0"/>
              <a:t>Prévoyance</a:t>
            </a:r>
          </a:p>
          <a:p>
            <a:pPr lvl="2"/>
            <a:r>
              <a:rPr lang="fr-FR" dirty="0"/>
              <a:t>Terme de la dispense d’adhésion pour les salariés couverts par une assurance individuelle de frais de santé </a:t>
            </a:r>
          </a:p>
          <a:p>
            <a:pPr lvl="3"/>
            <a:r>
              <a:rPr lang="fr-FR" dirty="0"/>
              <a:t>Échéance du contrat individuel (et non la résiliation effective du contrat)</a:t>
            </a:r>
          </a:p>
          <a:p>
            <a:pPr lvl="1"/>
            <a:r>
              <a:rPr lang="fr-FR" dirty="0"/>
              <a:t>Congés payés </a:t>
            </a:r>
          </a:p>
          <a:p>
            <a:pPr lvl="2"/>
            <a:r>
              <a:rPr lang="fr-FR" dirty="0"/>
              <a:t>Jours de fractionnement et renoncement contractuel</a:t>
            </a:r>
          </a:p>
          <a:p>
            <a:pPr lvl="3"/>
            <a:r>
              <a:rPr lang="fr-FR" dirty="0"/>
              <a:t>Impossibilité de renoncer à l’avance par une clause contractuelle aux jours de fractionnement dont le salarié pourrait bénéficier en cas de fractionnement de son congé principal</a:t>
            </a:r>
          </a:p>
          <a:p>
            <a:pPr lvl="4"/>
            <a:r>
              <a:rPr lang="fr-FR" dirty="0"/>
              <a:t>Octroi de dommages-intérêts pour privation du congé annuel légal en cas de mise en œuvre de la clause</a:t>
            </a:r>
          </a:p>
          <a:p>
            <a:pPr lvl="1"/>
            <a:r>
              <a:rPr lang="fr-FR" dirty="0"/>
              <a:t>Rupture du contrat de travail</a:t>
            </a:r>
          </a:p>
          <a:p>
            <a:pPr lvl="2"/>
            <a:r>
              <a:rPr lang="fr-FR" dirty="0"/>
              <a:t>Inaptitude : notification des motifs de l’impossibilité de reclassement</a:t>
            </a:r>
          </a:p>
          <a:p>
            <a:pPr lvl="3"/>
            <a:r>
              <a:rPr lang="fr-FR" dirty="0"/>
              <a:t>Absence d’obligation pour l’employeur de faire connaître par écrit au salarié les motifs s’opposant à son reclassement en cas de refus par le salarié de poste de reclassement conforme aux dispositions du Code du travail</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Jurisprudence à noter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110</a:t>
            </a:fld>
            <a:endParaRPr lang="fr-FR" dirty="0"/>
          </a:p>
        </p:txBody>
      </p:sp>
    </p:spTree>
    <p:extLst>
      <p:ext uri="{BB962C8B-B14F-4D97-AF65-F5344CB8AC3E}">
        <p14:creationId xmlns:p14="http://schemas.microsoft.com/office/powerpoint/2010/main" val="370712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2"/>
            <a:r>
              <a:rPr lang="fr-FR" dirty="0"/>
              <a:t>Maladie, absence de justificatif, licenciement et visite de reprise</a:t>
            </a:r>
          </a:p>
          <a:p>
            <a:pPr lvl="3"/>
            <a:r>
              <a:rPr lang="fr-FR" dirty="0"/>
              <a:t>Validation du licenciement pour faute grave liée aux absences injustifiées à la suite d’arrêt maladie et en l’absence d’organisation par l’employeur d’une visite reprise</a:t>
            </a:r>
          </a:p>
          <a:p>
            <a:pPr lvl="4"/>
            <a:r>
              <a:rPr lang="fr-FR" dirty="0"/>
              <a:t>Aucun manquement de la part de l’employeur en l’absence de justificatif fournis par le salarié suivant la mise en demeure adressée et en l’absence de manifestation de son intention de reprendre</a:t>
            </a:r>
          </a:p>
          <a:p>
            <a:pPr lvl="2"/>
            <a:r>
              <a:rPr lang="fr-FR" dirty="0"/>
              <a:t>Indemnité de licenciement et frais professionnels</a:t>
            </a:r>
          </a:p>
          <a:p>
            <a:pPr lvl="3"/>
            <a:r>
              <a:rPr lang="fr-FR" dirty="0"/>
              <a:t>Exclusion du salaire de référence du remboursement des frais professionnels</a:t>
            </a:r>
          </a:p>
          <a:p>
            <a:pPr lvl="4"/>
            <a:r>
              <a:rPr lang="fr-FR" dirty="0"/>
              <a:t>Possibilité de déduire des commissions perçues par le salarié la quote-part représentative de frais professionnels initialement prévue dans le pourcentage de commissionnement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Jurisprudence à noter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111</a:t>
            </a:fld>
            <a:endParaRPr lang="fr-FR" dirty="0"/>
          </a:p>
        </p:txBody>
      </p:sp>
    </p:spTree>
    <p:extLst>
      <p:ext uri="{BB962C8B-B14F-4D97-AF65-F5344CB8AC3E}">
        <p14:creationId xmlns:p14="http://schemas.microsoft.com/office/powerpoint/2010/main" val="4899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2"/>
            <a:r>
              <a:rPr lang="fr-FR" dirty="0"/>
              <a:t>Indemnité de rupture conventionnelle et indemnité conventionnelle de licenciement </a:t>
            </a:r>
          </a:p>
          <a:p>
            <a:pPr lvl="3"/>
            <a:r>
              <a:rPr lang="fr-FR" dirty="0"/>
              <a:t>Application de l’indemnité conventionnelle de licenciement plus favorable que la loi pour les employeurs liés par l’ANI de 2008</a:t>
            </a:r>
          </a:p>
          <a:p>
            <a:pPr lvl="4"/>
            <a:r>
              <a:rPr lang="fr-FR" dirty="0"/>
              <a:t>Règle également applicable lorsque l’indemnité de licenciement conventionnelle plus favorable ne concerne que certains motifs de licenciement</a:t>
            </a:r>
          </a:p>
          <a:p>
            <a:pPr lvl="2"/>
            <a:r>
              <a:rPr lang="fr-FR" dirty="0"/>
              <a:t>Indemnité de licenciement : calcul par tranche ou par seuil ?</a:t>
            </a:r>
          </a:p>
          <a:p>
            <a:pPr lvl="3"/>
            <a:r>
              <a:rPr lang="fr-FR" dirty="0"/>
              <a:t>En cas de stipulation conventionnelle prévoyant une indemnité de licenciement égale à celle prévue par le Code du travail </a:t>
            </a:r>
          </a:p>
          <a:p>
            <a:pPr lvl="4"/>
            <a:r>
              <a:rPr lang="fr-FR" dirty="0"/>
              <a:t>Soit 1/5 du salaire mensuel par année d'ancienneté (1/4 depuis septembre 2017) </a:t>
            </a:r>
          </a:p>
          <a:p>
            <a:pPr lvl="4"/>
            <a:r>
              <a:rPr lang="fr-FR" dirty="0"/>
              <a:t>Soit 1/3 au-delà de 10 années d'ancienneté</a:t>
            </a:r>
          </a:p>
          <a:p>
            <a:pPr lvl="3"/>
            <a:r>
              <a:rPr lang="fr-FR" dirty="0"/>
              <a:t>Calcul de l’indemnité par tranche d’ancienneté et non par seuil</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Jurisprudence à noter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112</a:t>
            </a:fld>
            <a:endParaRPr lang="fr-FR" dirty="0"/>
          </a:p>
        </p:txBody>
      </p:sp>
    </p:spTree>
    <p:extLst>
      <p:ext uri="{BB962C8B-B14F-4D97-AF65-F5344CB8AC3E}">
        <p14:creationId xmlns:p14="http://schemas.microsoft.com/office/powerpoint/2010/main" val="241681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r>
              <a:rPr lang="fr-FR" dirty="0"/>
              <a:t>Précisions sur la « Prime Macron » 2021</a:t>
            </a:r>
          </a:p>
          <a:p>
            <a:pPr lvl="1"/>
            <a:r>
              <a:rPr lang="fr-FR" dirty="0"/>
              <a:t>Reconduction de la prime exceptionnelle de pouvoir d’achat </a:t>
            </a:r>
          </a:p>
          <a:p>
            <a:pPr lvl="2"/>
            <a:r>
              <a:rPr lang="fr-FR" dirty="0"/>
              <a:t>Prime facultative défiscalisée dans la limite de 1.000 € pour les salariés ayant une rémunération allant jusqu’à 3 SMIC</a:t>
            </a:r>
          </a:p>
          <a:p>
            <a:pPr lvl="1"/>
            <a:r>
              <a:rPr lang="fr-FR" dirty="0"/>
              <a:t>Hypothèses du rehaussement du plafond d’exonération à 2.000 €</a:t>
            </a:r>
          </a:p>
          <a:p>
            <a:pPr lvl="2"/>
            <a:r>
              <a:rPr lang="fr-FR" dirty="0"/>
              <a:t>Engagement de l’entreprise ou de la branche à des actions de valorisation des travailleurs de la  « 2</a:t>
            </a:r>
            <a:r>
              <a:rPr lang="fr-FR" baseline="30000" dirty="0"/>
              <a:t>ème</a:t>
            </a:r>
            <a:r>
              <a:rPr lang="fr-FR" dirty="0"/>
              <a:t> ligne »</a:t>
            </a:r>
          </a:p>
          <a:p>
            <a:pPr lvl="2"/>
            <a:r>
              <a:rPr lang="fr-FR" dirty="0"/>
              <a:t>Entreprise couverte par un accord d’intéressement en vigueur </a:t>
            </a:r>
          </a:p>
          <a:p>
            <a:pPr lvl="1"/>
            <a:r>
              <a:rPr lang="fr-FR" dirty="0"/>
              <a:t>Versement possible entre le 1</a:t>
            </a:r>
            <a:r>
              <a:rPr lang="fr-FR" baseline="30000" dirty="0"/>
              <a:t>er</a:t>
            </a:r>
            <a:r>
              <a:rPr lang="fr-FR" dirty="0"/>
              <a:t> juin 2021 et le 31 mars 2022 </a:t>
            </a:r>
          </a:p>
          <a:p>
            <a:pPr lvl="2"/>
            <a:r>
              <a:rPr lang="fr-FR" dirty="0"/>
              <a:t>En attente du vote de la loi pour connaitre les conditions définitives de l’exonération</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113</a:t>
            </a:fld>
            <a:endParaRPr lang="fr-FR" dirty="0"/>
          </a:p>
        </p:txBody>
      </p:sp>
    </p:spTree>
    <p:extLst>
      <p:ext uri="{BB962C8B-B14F-4D97-AF65-F5344CB8AC3E}">
        <p14:creationId xmlns:p14="http://schemas.microsoft.com/office/powerpoint/2010/main" val="13460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92500" lnSpcReduction="10000"/>
          </a:bodyPr>
          <a:lstStyle/>
          <a:p>
            <a:r>
              <a:rPr lang="fr-FR" dirty="0"/>
              <a:t>Nouveautés en matière d’IJSS</a:t>
            </a:r>
          </a:p>
          <a:p>
            <a:pPr lvl="1"/>
            <a:r>
              <a:rPr lang="fr-FR" dirty="0"/>
              <a:t>Suppression de la majoration appliquée aux IJ au-delà du 30</a:t>
            </a:r>
            <a:r>
              <a:rPr lang="fr-FR" baseline="30000" dirty="0"/>
              <a:t>ème</a:t>
            </a:r>
            <a:r>
              <a:rPr lang="fr-FR" dirty="0"/>
              <a:t> jour d’arrêt lorsque l'assuré a au moins 3 enfants</a:t>
            </a:r>
          </a:p>
          <a:p>
            <a:pPr lvl="1"/>
            <a:r>
              <a:rPr lang="fr-FR" dirty="0"/>
              <a:t>Modification de la règle de reconstitution du salaire pendant la période de référence </a:t>
            </a:r>
          </a:p>
          <a:p>
            <a:pPr lvl="2"/>
            <a:r>
              <a:rPr lang="fr-FR" dirty="0"/>
              <a:t>En cas de perception de salaires au cours de la période : salaires soumis à cotisation /jours calendaires travaillés </a:t>
            </a:r>
          </a:p>
          <a:p>
            <a:pPr lvl="2"/>
            <a:r>
              <a:rPr lang="fr-FR" dirty="0"/>
              <a:t>En l’absence de revenus sur la période de référence salaires soumis à cotisation perçus au cours des jours calendaires travaillés depuis la fin de la période /jours calendaires travaillés</a:t>
            </a:r>
          </a:p>
          <a:p>
            <a:pPr lvl="1"/>
            <a:r>
              <a:rPr lang="fr-FR" dirty="0"/>
              <a:t>Modification des modalités d’information de l'employeur et des caisses de sécurité sociale en matière de congé d'adoption</a:t>
            </a:r>
          </a:p>
          <a:p>
            <a:pPr lvl="2"/>
            <a:r>
              <a:rPr lang="fr-FR" dirty="0"/>
              <a:t>Suppression de l’obligation d’information par lettre recommandée ou remise contre récépissé</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114</a:t>
            </a:fld>
            <a:endParaRPr lang="fr-FR" dirty="0"/>
          </a:p>
        </p:txBody>
      </p:sp>
    </p:spTree>
    <p:extLst>
      <p:ext uri="{BB962C8B-B14F-4D97-AF65-F5344CB8AC3E}">
        <p14:creationId xmlns:p14="http://schemas.microsoft.com/office/powerpoint/2010/main" val="6084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92500" lnSpcReduction="10000"/>
          </a:bodyPr>
          <a:lstStyle/>
          <a:p>
            <a:r>
              <a:rPr lang="fr-FR" dirty="0"/>
              <a:t>Télétravail et attribution des titres-restaurant (TR)</a:t>
            </a:r>
          </a:p>
          <a:p>
            <a:pPr lvl="1"/>
            <a:r>
              <a:rPr lang="fr-FR" dirty="0"/>
              <a:t>Décisions contraires des tribunaux judiciaires (TJ)</a:t>
            </a:r>
          </a:p>
          <a:p>
            <a:pPr lvl="2"/>
            <a:r>
              <a:rPr lang="fr-FR" dirty="0"/>
              <a:t>Attribution des TR pour les salariés en télétravail selon le TJ Paris </a:t>
            </a:r>
          </a:p>
          <a:p>
            <a:pPr lvl="2"/>
            <a:r>
              <a:rPr lang="fr-FR" dirty="0"/>
              <a:t>Refus d’attribution des TR selon le TJ de Nanterre </a:t>
            </a:r>
          </a:p>
          <a:p>
            <a:pPr lvl="3"/>
            <a:r>
              <a:rPr lang="fr-FR" dirty="0"/>
              <a:t>Absence de surcoût lié à la prise de repas en dehors de leur domicile </a:t>
            </a:r>
          </a:p>
          <a:p>
            <a:pPr lvl="1"/>
            <a:r>
              <a:rPr lang="fr-FR" dirty="0"/>
              <a:t>Décisions à prendre avec précaution</a:t>
            </a:r>
          </a:p>
          <a:p>
            <a:pPr lvl="3"/>
            <a:endParaRPr lang="fr-FR" dirty="0"/>
          </a:p>
          <a:p>
            <a:r>
              <a:rPr lang="fr-FR" dirty="0"/>
              <a:t>Règlement intérieur et transfert d’entreprise</a:t>
            </a:r>
          </a:p>
          <a:p>
            <a:pPr lvl="1"/>
            <a:r>
              <a:rPr lang="fr-FR" dirty="0"/>
              <a:t>Absence de transfert du règlement intérieur en cas de transfert d’entreprise emportant la transmission automatique et de plein droit des contrats de travail </a:t>
            </a:r>
          </a:p>
          <a:p>
            <a:pPr lvl="2"/>
            <a:r>
              <a:rPr lang="fr-FR" dirty="0"/>
              <a:t>Absence d’opposabilité au nouvel employeur</a:t>
            </a:r>
          </a:p>
          <a:p>
            <a:pPr lvl="3"/>
            <a:r>
              <a:rPr lang="fr-FR" dirty="0"/>
              <a:t>Impossibilité pour le salarié de l’évoquer dans le cadre d’une procédure de licenciement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115</a:t>
            </a:fld>
            <a:endParaRPr lang="fr-FR" dirty="0"/>
          </a:p>
        </p:txBody>
      </p:sp>
    </p:spTree>
    <p:extLst>
      <p:ext uri="{BB962C8B-B14F-4D97-AF65-F5344CB8AC3E}">
        <p14:creationId xmlns:p14="http://schemas.microsoft.com/office/powerpoint/2010/main" val="7084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r>
              <a:rPr lang="fr-FR" dirty="0"/>
              <a:t>Précisions du BOSS sur les frais professionnels </a:t>
            </a:r>
          </a:p>
          <a:p>
            <a:pPr lvl="1"/>
            <a:r>
              <a:rPr lang="fr-FR" dirty="0"/>
              <a:t>Frais liés au télétravail</a:t>
            </a:r>
          </a:p>
          <a:p>
            <a:pPr lvl="2"/>
            <a:r>
              <a:rPr lang="fr-FR" dirty="0"/>
              <a:t>Possibilité de recourir à une allocation mensuelle forfaitaire </a:t>
            </a:r>
          </a:p>
          <a:p>
            <a:pPr lvl="3"/>
            <a:r>
              <a:rPr lang="fr-FR" dirty="0"/>
              <a:t>Exonération dans la limite de 10 € /mois pour 1 jour de télétravail /semaine, 20 € /mois pour 2 journées de télétravail par semaine, etc. </a:t>
            </a:r>
          </a:p>
          <a:p>
            <a:pPr lvl="2"/>
            <a:r>
              <a:rPr lang="fr-FR" dirty="0"/>
              <a:t>Possibilité de recourir à un allocation forfaitaire journalière</a:t>
            </a:r>
          </a:p>
          <a:p>
            <a:pPr lvl="3"/>
            <a:r>
              <a:rPr lang="fr-FR" dirty="0"/>
              <a:t>Exonération à hauteur de 2,50 € /jour, dans la limite de 55 € /mois</a:t>
            </a:r>
          </a:p>
          <a:p>
            <a:pPr lvl="4"/>
            <a:endParaRPr lang="fr-FR" dirty="0"/>
          </a:p>
          <a:p>
            <a:r>
              <a:rPr lang="fr-FR" dirty="0"/>
              <a:t>Indemnités et « barème Macron » : suite… mais pas fin</a:t>
            </a:r>
          </a:p>
          <a:p>
            <a:pPr lvl="1"/>
            <a:r>
              <a:rPr lang="fr-FR" dirty="0"/>
              <a:t>Refus de la CA de Paris d’appliquer le barème Macron au salarié regard de sa situation concrète </a:t>
            </a:r>
          </a:p>
          <a:p>
            <a:pPr lvl="2"/>
            <a:r>
              <a:rPr lang="fr-FR" dirty="0"/>
              <a:t>Âge, baisse de ressources financières, etc.</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116</a:t>
            </a:fld>
            <a:endParaRPr lang="fr-FR" dirty="0"/>
          </a:p>
        </p:txBody>
      </p:sp>
    </p:spTree>
    <p:extLst>
      <p:ext uri="{BB962C8B-B14F-4D97-AF65-F5344CB8AC3E}">
        <p14:creationId xmlns:p14="http://schemas.microsoft.com/office/powerpoint/2010/main" val="21423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85000" lnSpcReduction="10000"/>
          </a:bodyPr>
          <a:lstStyle/>
          <a:p>
            <a:r>
              <a:rPr lang="fr-FR" dirty="0"/>
              <a:t>Fixation des modalités d’information de prise du congé paternité </a:t>
            </a:r>
          </a:p>
          <a:p>
            <a:pPr lvl="1"/>
            <a:r>
              <a:rPr lang="fr-FR" dirty="0"/>
              <a:t>Congé paternité allongé à 25 jours (32 jours en cas de naissance multiples) pour les naissances prévues ou intervenues à compter du 1</a:t>
            </a:r>
            <a:r>
              <a:rPr lang="fr-FR" baseline="30000" dirty="0"/>
              <a:t>er</a:t>
            </a:r>
            <a:r>
              <a:rPr lang="fr-FR" dirty="0"/>
              <a:t> juillet 2021</a:t>
            </a:r>
          </a:p>
          <a:p>
            <a:pPr lvl="2"/>
            <a:r>
              <a:rPr lang="fr-FR" dirty="0"/>
              <a:t>1</a:t>
            </a:r>
            <a:r>
              <a:rPr lang="fr-FR" baseline="30000" dirty="0"/>
              <a:t>ère</a:t>
            </a:r>
            <a:r>
              <a:rPr lang="fr-FR" dirty="0"/>
              <a:t> période obligatoire de 4 jours calendaires consécutifs faisant immédiatement suite au congé de naissance</a:t>
            </a:r>
          </a:p>
          <a:p>
            <a:pPr lvl="2"/>
            <a:r>
              <a:rPr lang="fr-FR" dirty="0"/>
              <a:t>2</a:t>
            </a:r>
            <a:r>
              <a:rPr lang="fr-FR" baseline="30000" dirty="0"/>
              <a:t>nde</a:t>
            </a:r>
            <a:r>
              <a:rPr lang="fr-FR" dirty="0"/>
              <a:t> période fractionnable de 21 jours calendaires (28 jours en cas de naissances multiples)</a:t>
            </a:r>
          </a:p>
          <a:p>
            <a:pPr lvl="1"/>
            <a:r>
              <a:rPr lang="fr-FR" dirty="0"/>
              <a:t>Fixation des modalités de prise et d’information </a:t>
            </a:r>
          </a:p>
          <a:p>
            <a:pPr lvl="1"/>
            <a:r>
              <a:rPr lang="fr-FR" dirty="0"/>
              <a:t>Pour les travailleurs indépendants : congé fractionnable en 3 périodes d'au moins 5 jours chacune</a:t>
            </a:r>
          </a:p>
          <a:p>
            <a:pPr lvl="3"/>
            <a:endParaRPr lang="fr-FR" dirty="0"/>
          </a:p>
          <a:p>
            <a:r>
              <a:rPr lang="fr-FR" dirty="0"/>
              <a:t>Extension du nouvel accord interprofessionnel sur le télétravail</a:t>
            </a:r>
          </a:p>
          <a:p>
            <a:pPr lvl="1"/>
            <a:r>
              <a:rPr lang="fr-FR" dirty="0"/>
              <a:t>Extension sous réserve de l’article relatif à la prise en charge des frais professionnels</a:t>
            </a:r>
          </a:p>
          <a:p>
            <a:pPr lvl="2"/>
            <a:r>
              <a:rPr lang="fr-FR" dirty="0"/>
              <a:t>Validation par l’employeur des frais préalablement à leur engagement par le salarié</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117</a:t>
            </a:fld>
            <a:endParaRPr lang="fr-FR" dirty="0"/>
          </a:p>
        </p:txBody>
      </p:sp>
    </p:spTree>
    <p:extLst>
      <p:ext uri="{BB962C8B-B14F-4D97-AF65-F5344CB8AC3E}">
        <p14:creationId xmlns:p14="http://schemas.microsoft.com/office/powerpoint/2010/main" val="6728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92500" lnSpcReduction="20000"/>
          </a:bodyPr>
          <a:lstStyle/>
          <a:p>
            <a:r>
              <a:rPr lang="fr-FR" dirty="0"/>
              <a:t>Modification des règles relatives aux autorisations de travail des salariés étrangers </a:t>
            </a:r>
          </a:p>
          <a:p>
            <a:pPr lvl="1"/>
            <a:r>
              <a:rPr lang="fr-FR" dirty="0"/>
              <a:t>Demande d’autorisation de travail en ligne depuis le 6 avril 2021</a:t>
            </a:r>
          </a:p>
          <a:p>
            <a:pPr lvl="1"/>
            <a:r>
              <a:rPr lang="fr-FR" dirty="0"/>
              <a:t>Modification du Code du travail</a:t>
            </a:r>
          </a:p>
          <a:p>
            <a:pPr lvl="2"/>
            <a:r>
              <a:rPr lang="fr-FR" dirty="0"/>
              <a:t>Clarification des cas nécessitant une autorisation de travail</a:t>
            </a:r>
          </a:p>
          <a:p>
            <a:pPr lvl="2"/>
            <a:r>
              <a:rPr lang="fr-FR" dirty="0"/>
              <a:t>Modification des conditions de délivrance des autorisations de travail</a:t>
            </a:r>
          </a:p>
          <a:p>
            <a:pPr lvl="2"/>
            <a:r>
              <a:rPr lang="fr-FR" dirty="0"/>
              <a:t>Redéfinition des critères d’examen avec un recentrage sur l’opposabilité de la situation de l’emploi, le niveau de rémunération et le respect des obligations légales par l’entreprise</a:t>
            </a:r>
          </a:p>
          <a:p>
            <a:pPr lvl="2"/>
            <a:r>
              <a:rPr lang="fr-FR" dirty="0"/>
              <a:t>Introduction d’un obligation de publicité d’une offre d’emploi durant 3 semaines</a:t>
            </a:r>
          </a:p>
          <a:p>
            <a:pPr lvl="2"/>
            <a:r>
              <a:rPr lang="fr-FR" dirty="0"/>
              <a:t>Clarification des procédures de déclaration nominative préalable, du renouvellement des autorisations de travail, etc.</a:t>
            </a:r>
          </a:p>
          <a:p>
            <a:pPr lvl="1"/>
            <a:r>
              <a:rPr lang="fr-FR" dirty="0"/>
              <a:t>Publication par arrêtés</a:t>
            </a:r>
          </a:p>
          <a:p>
            <a:pPr lvl="2"/>
            <a:r>
              <a:rPr lang="fr-FR" dirty="0"/>
              <a:t>Pièces à fournir à l'appui d’une demande en ligne d'autorisation de travail</a:t>
            </a:r>
          </a:p>
          <a:p>
            <a:pPr lvl="2"/>
            <a:r>
              <a:rPr lang="fr-FR" dirty="0"/>
              <a:t>Liste des métiers en tension, par zone géographique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118</a:t>
            </a:fld>
            <a:endParaRPr lang="fr-FR" dirty="0"/>
          </a:p>
        </p:txBody>
      </p:sp>
    </p:spTree>
    <p:extLst>
      <p:ext uri="{BB962C8B-B14F-4D97-AF65-F5344CB8AC3E}">
        <p14:creationId xmlns:p14="http://schemas.microsoft.com/office/powerpoint/2010/main" val="84584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85000" lnSpcReduction="20000"/>
          </a:bodyPr>
          <a:lstStyle/>
          <a:p>
            <a:r>
              <a:rPr lang="fr-FR" dirty="0"/>
              <a:t>RGPD : référentiel concernant les infractions routières</a:t>
            </a:r>
          </a:p>
          <a:p>
            <a:pPr lvl="1"/>
            <a:r>
              <a:rPr lang="fr-FR" dirty="0"/>
              <a:t>Référentiel centré sur 3 types de traitements </a:t>
            </a:r>
          </a:p>
          <a:p>
            <a:pPr lvl="2"/>
            <a:r>
              <a:rPr lang="fr-FR" dirty="0"/>
              <a:t>Désignation de la personne conduisant auprès de l’Antai</a:t>
            </a:r>
          </a:p>
          <a:p>
            <a:pPr lvl="2"/>
            <a:r>
              <a:rPr lang="fr-FR" dirty="0"/>
              <a:t>Suivi de la procédure de recouvrement des contraventions</a:t>
            </a:r>
          </a:p>
          <a:p>
            <a:pPr lvl="2"/>
            <a:r>
              <a:rPr lang="fr-FR" dirty="0"/>
              <a:t>Réalisation de statistiques anonymes en vue d’adapter les formations de prévention routière</a:t>
            </a:r>
          </a:p>
          <a:p>
            <a:pPr lvl="1"/>
            <a:r>
              <a:rPr lang="fr-FR" dirty="0"/>
              <a:t>Règles strictes quant aux personnes habilitées à accéder aux données</a:t>
            </a:r>
          </a:p>
          <a:p>
            <a:pPr lvl="1"/>
            <a:r>
              <a:rPr lang="fr-FR" dirty="0"/>
              <a:t>Durée de conservation recommandée fixée à 45 jours</a:t>
            </a:r>
          </a:p>
          <a:p>
            <a:pPr lvl="2"/>
            <a:r>
              <a:rPr lang="fr-FR" dirty="0"/>
              <a:t>Exception possible sur accord du salarié lorsque l’activité implique la conduite d’un véhicule ou des déplacement fréquents</a:t>
            </a:r>
          </a:p>
          <a:p>
            <a:pPr lvl="3"/>
            <a:endParaRPr lang="fr-FR" dirty="0"/>
          </a:p>
          <a:p>
            <a:r>
              <a:rPr lang="fr-FR" dirty="0"/>
              <a:t>Report de la date de fin de la neutralisation des périodes d’APLD en lien avec les confinements</a:t>
            </a:r>
          </a:p>
          <a:p>
            <a:pPr lvl="1"/>
            <a:r>
              <a:rPr lang="fr-FR" dirty="0"/>
              <a:t>Neutralisation des périodes du second confinement pour le calcul de la réduction d’activité d’au moins 40 % et du nombre de mois de recours</a:t>
            </a:r>
          </a:p>
          <a:p>
            <a:pPr lvl="1"/>
            <a:r>
              <a:rPr lang="fr-FR" dirty="0"/>
              <a:t>Neutralisation à compter du 1</a:t>
            </a:r>
            <a:r>
              <a:rPr lang="fr-FR" baseline="30000" dirty="0"/>
              <a:t>er</a:t>
            </a:r>
            <a:r>
              <a:rPr lang="fr-FR" dirty="0"/>
              <a:t> novembre et jusqu’au 30 juin 2021</a:t>
            </a:r>
          </a:p>
          <a:p>
            <a:pPr lvl="2"/>
            <a:r>
              <a:rPr lang="fr-FR" dirty="0"/>
              <a:t>Initialement fin de la période prévue au 31 mars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119</a:t>
            </a:fld>
            <a:endParaRPr lang="fr-FR" dirty="0"/>
          </a:p>
        </p:txBody>
      </p:sp>
    </p:spTree>
    <p:extLst>
      <p:ext uri="{BB962C8B-B14F-4D97-AF65-F5344CB8AC3E}">
        <p14:creationId xmlns:p14="http://schemas.microsoft.com/office/powerpoint/2010/main" val="19343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E214B8F-BDD4-48BA-83E9-9D8243B054BA}"/>
              </a:ext>
            </a:extLst>
          </p:cNvPr>
          <p:cNvSpPr>
            <a:spLocks noGrp="1"/>
          </p:cNvSpPr>
          <p:nvPr>
            <p:ph type="title"/>
          </p:nvPr>
        </p:nvSpPr>
        <p:spPr/>
        <p:txBody>
          <a:bodyPr/>
          <a:lstStyle/>
          <a:p>
            <a:r>
              <a:rPr lang="fr-FR" dirty="0"/>
              <a:t>Comptes annuels : </a:t>
            </a:r>
            <a:br>
              <a:rPr lang="fr-FR" dirty="0"/>
            </a:br>
            <a:r>
              <a:rPr lang="fr-FR" dirty="0"/>
              <a:t>présentation de la dette COVID-19</a:t>
            </a:r>
          </a:p>
        </p:txBody>
      </p:sp>
      <p:sp>
        <p:nvSpPr>
          <p:cNvPr id="4" name="Espace réservé du numéro de diapositive 3">
            <a:extLst>
              <a:ext uri="{FF2B5EF4-FFF2-40B4-BE49-F238E27FC236}">
                <a16:creationId xmlns:a16="http://schemas.microsoft.com/office/drawing/2014/main" id="{8BE01B0E-2DD6-47FF-92B1-9EFA67D440E7}"/>
              </a:ext>
            </a:extLst>
          </p:cNvPr>
          <p:cNvSpPr>
            <a:spLocks noGrp="1"/>
          </p:cNvSpPr>
          <p:nvPr>
            <p:ph type="sldNum" sz="quarter" idx="4"/>
          </p:nvPr>
        </p:nvSpPr>
        <p:spPr/>
        <p:txBody>
          <a:bodyPr/>
          <a:lstStyle/>
          <a:p>
            <a:pPr>
              <a:defRPr/>
            </a:pPr>
            <a:fld id="{42DFD4EF-7DF6-4614-8D83-7691420D2A62}" type="slidenum">
              <a:rPr lang="fr-FR" smtClean="0"/>
              <a:pPr>
                <a:defRPr/>
              </a:pPr>
              <a:t>12</a:t>
            </a:fld>
            <a:endParaRPr lang="fr-FR" dirty="0"/>
          </a:p>
        </p:txBody>
      </p:sp>
      <p:sp>
        <p:nvSpPr>
          <p:cNvPr id="7" name="Espace réservé du contenu 6">
            <a:extLst>
              <a:ext uri="{FF2B5EF4-FFF2-40B4-BE49-F238E27FC236}">
                <a16:creationId xmlns:a16="http://schemas.microsoft.com/office/drawing/2014/main" id="{779F35B1-8081-4C49-8208-FD2B28A379CE}"/>
              </a:ext>
            </a:extLst>
          </p:cNvPr>
          <p:cNvSpPr>
            <a:spLocks noGrp="1"/>
          </p:cNvSpPr>
          <p:nvPr>
            <p:ph idx="1"/>
          </p:nvPr>
        </p:nvSpPr>
        <p:spPr/>
        <p:txBody>
          <a:bodyPr/>
          <a:lstStyle/>
          <a:p>
            <a:endParaRPr lang="fr-FR" dirty="0"/>
          </a:p>
        </p:txBody>
      </p:sp>
      <p:pic>
        <p:nvPicPr>
          <p:cNvPr id="9" name="Image 8">
            <a:extLst>
              <a:ext uri="{FF2B5EF4-FFF2-40B4-BE49-F238E27FC236}">
                <a16:creationId xmlns:a16="http://schemas.microsoft.com/office/drawing/2014/main" id="{B511E8E6-006F-4D89-935C-CA7CF67A282C}"/>
              </a:ext>
            </a:extLst>
          </p:cNvPr>
          <p:cNvPicPr>
            <a:picLocks noChangeAspect="1"/>
          </p:cNvPicPr>
          <p:nvPr/>
        </p:nvPicPr>
        <p:blipFill rotWithShape="1">
          <a:blip r:embed="rId3"/>
          <a:srcRect b="55920"/>
          <a:stretch/>
        </p:blipFill>
        <p:spPr>
          <a:xfrm>
            <a:off x="305459" y="1312778"/>
            <a:ext cx="4140000" cy="2194803"/>
          </a:xfrm>
          <a:prstGeom prst="rect">
            <a:avLst/>
          </a:prstGeom>
        </p:spPr>
      </p:pic>
      <p:pic>
        <p:nvPicPr>
          <p:cNvPr id="10" name="Image 9">
            <a:extLst>
              <a:ext uri="{FF2B5EF4-FFF2-40B4-BE49-F238E27FC236}">
                <a16:creationId xmlns:a16="http://schemas.microsoft.com/office/drawing/2014/main" id="{D5D337A3-558F-4ABF-B7E5-3EFEC75C1948}"/>
              </a:ext>
            </a:extLst>
          </p:cNvPr>
          <p:cNvPicPr>
            <a:picLocks noChangeAspect="1"/>
          </p:cNvPicPr>
          <p:nvPr/>
        </p:nvPicPr>
        <p:blipFill rotWithShape="1">
          <a:blip r:embed="rId3"/>
          <a:srcRect t="44914"/>
          <a:stretch/>
        </p:blipFill>
        <p:spPr>
          <a:xfrm>
            <a:off x="3996805" y="2592487"/>
            <a:ext cx="4140000" cy="2742835"/>
          </a:xfrm>
          <a:prstGeom prst="rect">
            <a:avLst/>
          </a:prstGeom>
        </p:spPr>
      </p:pic>
    </p:spTree>
    <p:extLst>
      <p:ext uri="{BB962C8B-B14F-4D97-AF65-F5344CB8AC3E}">
        <p14:creationId xmlns:p14="http://schemas.microsoft.com/office/powerpoint/2010/main" val="18593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85000" lnSpcReduction="20000"/>
          </a:bodyPr>
          <a:lstStyle/>
          <a:p>
            <a:r>
              <a:rPr lang="fr-FR" dirty="0"/>
              <a:t>Représentants pour les TI des plateformes de mobilité </a:t>
            </a:r>
          </a:p>
          <a:p>
            <a:pPr lvl="1"/>
            <a:r>
              <a:rPr lang="fr-FR" dirty="0"/>
              <a:t>Mise en place d’une représentation des travailleurs indépendants des plateformes de mobilité exerçant l’une des activités suivantes </a:t>
            </a:r>
          </a:p>
          <a:p>
            <a:pPr lvl="2"/>
            <a:r>
              <a:rPr lang="fr-FR" dirty="0"/>
              <a:t>Conduite d'une voiture de transport avec chauffeur </a:t>
            </a:r>
          </a:p>
          <a:p>
            <a:pPr lvl="2"/>
            <a:r>
              <a:rPr lang="fr-FR" dirty="0"/>
              <a:t>Livraison de marchandises au moyen d'un véhicule à deux ou trois roues, motorisé ou non</a:t>
            </a:r>
          </a:p>
          <a:p>
            <a:pPr lvl="1"/>
            <a:r>
              <a:rPr lang="fr-FR" dirty="0"/>
              <a:t>Désignation par un scrutin à tour unique </a:t>
            </a:r>
          </a:p>
          <a:p>
            <a:pPr lvl="2"/>
            <a:r>
              <a:rPr lang="fr-FR" dirty="0"/>
              <a:t>Vote électronique</a:t>
            </a:r>
          </a:p>
          <a:p>
            <a:pPr lvl="1"/>
            <a:r>
              <a:rPr lang="fr-FR" dirty="0"/>
              <a:t>Condition d’électorat </a:t>
            </a:r>
          </a:p>
          <a:p>
            <a:pPr lvl="2"/>
            <a:r>
              <a:rPr lang="fr-FR" dirty="0"/>
              <a:t>Avoir réalisé au moins 5 prestations par mois sur une plateforme pendant au moins 3 mois au cours des 6 mois précédant l'élection</a:t>
            </a:r>
          </a:p>
          <a:p>
            <a:pPr lvl="1"/>
            <a:r>
              <a:rPr lang="fr-FR" dirty="0"/>
              <a:t>Élection au plus tard le 31 décembre 2022 </a:t>
            </a:r>
          </a:p>
          <a:p>
            <a:pPr lvl="1"/>
            <a:r>
              <a:rPr lang="fr-FR" dirty="0"/>
              <a:t>Statut des représentants élus</a:t>
            </a:r>
          </a:p>
          <a:p>
            <a:pPr lvl="2"/>
            <a:r>
              <a:rPr lang="fr-FR" dirty="0"/>
              <a:t>Protection pour la durée du mandat et les 6 mois suivant </a:t>
            </a:r>
          </a:p>
          <a:p>
            <a:pPr lvl="2"/>
            <a:r>
              <a:rPr lang="fr-FR" dirty="0"/>
              <a:t>Octroi de jours de formation au dialogue social, et d'heures de délégation </a:t>
            </a:r>
          </a:p>
          <a:p>
            <a:pPr lvl="3"/>
            <a:r>
              <a:rPr lang="fr-FR" dirty="0"/>
              <a:t>Versement d’une indemnité forfaitaire en compensation de la perte de rémunération sur ces périodes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120</a:t>
            </a:fld>
            <a:endParaRPr lang="fr-FR" dirty="0"/>
          </a:p>
        </p:txBody>
      </p:sp>
    </p:spTree>
    <p:extLst>
      <p:ext uri="{BB962C8B-B14F-4D97-AF65-F5344CB8AC3E}">
        <p14:creationId xmlns:p14="http://schemas.microsoft.com/office/powerpoint/2010/main" val="230488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92500" lnSpcReduction="20000"/>
          </a:bodyPr>
          <a:lstStyle/>
          <a:p>
            <a:r>
              <a:rPr lang="fr-FR" dirty="0"/>
              <a:t>Régime social de la prise en charge des cotisations ordinales </a:t>
            </a:r>
          </a:p>
          <a:p>
            <a:pPr lvl="1"/>
            <a:r>
              <a:rPr lang="fr-FR" dirty="0"/>
              <a:t>Prise en charge des cotisations ordinales  = remboursement de frais professionnels </a:t>
            </a:r>
          </a:p>
          <a:p>
            <a:pPr lvl="2"/>
            <a:r>
              <a:rPr lang="fr-FR" dirty="0"/>
              <a:t>Pas de cotisations sociales sur la prise en charge</a:t>
            </a:r>
          </a:p>
          <a:p>
            <a:pPr lvl="1"/>
            <a:r>
              <a:rPr lang="fr-FR" dirty="0"/>
              <a:t>Solution opposable aux Urssaf depuis le 1</a:t>
            </a:r>
            <a:r>
              <a:rPr lang="fr-FR" baseline="30000" dirty="0"/>
              <a:t>er</a:t>
            </a:r>
            <a:r>
              <a:rPr lang="fr-FR" dirty="0"/>
              <a:t> avril 2021</a:t>
            </a:r>
          </a:p>
          <a:p>
            <a:pPr lvl="1"/>
            <a:endParaRPr lang="fr-FR" dirty="0"/>
          </a:p>
          <a:p>
            <a:r>
              <a:rPr lang="fr-FR" dirty="0"/>
              <a:t>Mise en place simplifiée du registre d’accidents bénins</a:t>
            </a:r>
          </a:p>
          <a:p>
            <a:pPr lvl="1"/>
            <a:r>
              <a:rPr lang="fr-FR" dirty="0"/>
              <a:t>Conditions de fond maintenues (poste de secours d’urgence, CSE, etc.)</a:t>
            </a:r>
          </a:p>
          <a:p>
            <a:pPr lvl="1"/>
            <a:r>
              <a:rPr lang="fr-FR" dirty="0"/>
              <a:t>Suppression de l’obtention de l’autorisation de la Carsat</a:t>
            </a:r>
          </a:p>
          <a:p>
            <a:pPr lvl="2"/>
            <a:r>
              <a:rPr lang="fr-FR" dirty="0"/>
              <a:t>Remplacement par une obligation d’information de la Carsat</a:t>
            </a:r>
          </a:p>
          <a:p>
            <a:pPr lvl="1"/>
            <a:r>
              <a:rPr lang="fr-FR" dirty="0"/>
              <a:t>Obligation pour l’employeur, propriétaire du support, de veiller à sa bonne tenue</a:t>
            </a:r>
          </a:p>
          <a:p>
            <a:pPr lvl="2"/>
            <a:r>
              <a:rPr lang="fr-FR" dirty="0"/>
              <a:t>Manquement sanctionné par l’impossibilité d’utiliser le registre jusqu’à régularisation de la situation</a:t>
            </a:r>
          </a:p>
          <a:p>
            <a:pPr lvl="1"/>
            <a:r>
              <a:rPr lang="fr-FR" dirty="0"/>
              <a:t>Mesures applicables depuis le 1</a:t>
            </a:r>
            <a:r>
              <a:rPr lang="fr-FR" baseline="30000" dirty="0"/>
              <a:t>er</a:t>
            </a:r>
            <a:r>
              <a:rPr lang="fr-FR" dirty="0"/>
              <a:t> mai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121</a:t>
            </a:fld>
            <a:endParaRPr lang="fr-FR" dirty="0"/>
          </a:p>
        </p:txBody>
      </p:sp>
    </p:spTree>
    <p:extLst>
      <p:ext uri="{BB962C8B-B14F-4D97-AF65-F5344CB8AC3E}">
        <p14:creationId xmlns:p14="http://schemas.microsoft.com/office/powerpoint/2010/main" val="198729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92500"/>
          </a:bodyPr>
          <a:lstStyle/>
          <a:p>
            <a:r>
              <a:rPr lang="fr-FR" dirty="0"/>
              <a:t>Sensibilisation aux gestes qui sauvent : nouvelle obligation</a:t>
            </a:r>
          </a:p>
          <a:p>
            <a:pPr lvl="1"/>
            <a:r>
              <a:rPr lang="fr-FR" dirty="0"/>
              <a:t>Obligation de proposer aux salariés avant leur départ à la retraite des actions de sensibilisation à la lutte contre les arrêts cardiaques et aux gestes qui sauvent</a:t>
            </a:r>
          </a:p>
          <a:p>
            <a:pPr lvl="2"/>
            <a:r>
              <a:rPr lang="fr-FR" dirty="0"/>
              <a:t>Réalisation des actions durant le temps de travail </a:t>
            </a:r>
          </a:p>
          <a:p>
            <a:pPr lvl="3"/>
            <a:r>
              <a:rPr lang="fr-FR" dirty="0"/>
              <a:t>Maintien de rémunération</a:t>
            </a:r>
          </a:p>
          <a:p>
            <a:pPr lvl="1"/>
            <a:r>
              <a:rPr lang="fr-FR" dirty="0"/>
              <a:t>Applicable depuis le 21 avril 2021</a:t>
            </a:r>
          </a:p>
          <a:p>
            <a:pPr lvl="2"/>
            <a:r>
              <a:rPr lang="fr-FR" dirty="0"/>
              <a:t>Organismes habilités à dispenser ces actions de sensibilisation par arrêté</a:t>
            </a:r>
          </a:p>
          <a:p>
            <a:pPr lvl="4"/>
            <a:endParaRPr lang="fr-FR" dirty="0"/>
          </a:p>
          <a:p>
            <a:r>
              <a:rPr lang="fr-FR" dirty="0"/>
              <a:t>Saisie des rémunérations et fraction insaisissable </a:t>
            </a:r>
          </a:p>
          <a:p>
            <a:pPr lvl="1"/>
            <a:r>
              <a:rPr lang="fr-FR" dirty="0"/>
              <a:t>Montant mensuel du RSA fixé à 565,34 € depuis le 1</a:t>
            </a:r>
            <a:r>
              <a:rPr lang="fr-FR" baseline="30000" dirty="0"/>
              <a:t>er</a:t>
            </a:r>
            <a:r>
              <a:rPr lang="fr-FR" dirty="0"/>
              <a:t> avril 2021</a:t>
            </a:r>
          </a:p>
          <a:p>
            <a:pPr lvl="2"/>
            <a:r>
              <a:rPr lang="fr-FR" dirty="0"/>
              <a:t>Fraction insaisissable du salaire mensuel fixée à ce nouveau montant</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122</a:t>
            </a:fld>
            <a:endParaRPr lang="fr-FR" dirty="0"/>
          </a:p>
        </p:txBody>
      </p:sp>
    </p:spTree>
    <p:extLst>
      <p:ext uri="{BB962C8B-B14F-4D97-AF65-F5344CB8AC3E}">
        <p14:creationId xmlns:p14="http://schemas.microsoft.com/office/powerpoint/2010/main" val="31248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B1B7B5-9A8B-40E7-93FA-6D95EE6913CF}"/>
              </a:ext>
            </a:extLst>
          </p:cNvPr>
          <p:cNvSpPr>
            <a:spLocks noGrp="1"/>
          </p:cNvSpPr>
          <p:nvPr>
            <p:ph idx="1"/>
          </p:nvPr>
        </p:nvSpPr>
        <p:spPr>
          <a:xfrm>
            <a:off x="287933" y="960164"/>
            <a:ext cx="7920000" cy="4186101"/>
          </a:xfrm>
        </p:spPr>
        <p:txBody>
          <a:bodyPr>
            <a:normAutofit fontScale="92500"/>
          </a:bodyPr>
          <a:lstStyle/>
          <a:p>
            <a:r>
              <a:rPr lang="fr-FR" dirty="0"/>
              <a:t>Au plus tard le 5 ou le 15 juillet 2021</a:t>
            </a:r>
          </a:p>
          <a:p>
            <a:pPr lvl="1"/>
            <a:r>
              <a:rPr lang="fr-FR" dirty="0"/>
              <a:t>Déclaration obligatoire d’emploi des travailleurs handicapés (DOETH)</a:t>
            </a:r>
          </a:p>
          <a:p>
            <a:pPr lvl="2"/>
            <a:r>
              <a:rPr lang="fr-FR" dirty="0"/>
              <a:t>Au titre de la période d’emploi 2020 sur la DSN de mai 2021 (5 ou 15 juin)</a:t>
            </a:r>
          </a:p>
          <a:p>
            <a:pPr lvl="3"/>
            <a:r>
              <a:rPr lang="fr-FR" dirty="0"/>
              <a:t>Tolérance de l’Urssaf pour les entreprises en cas de difficulté, possibilité de procéder à la DOETH dans la DSN de juin (5 ou 15 juillet)</a:t>
            </a:r>
          </a:p>
          <a:p>
            <a:pPr lvl="3"/>
            <a:endParaRPr lang="fr-FR" dirty="0"/>
          </a:p>
          <a:p>
            <a:r>
              <a:rPr lang="fr-FR" dirty="0"/>
              <a:t>Au plus tard le 15 septembre 2021 </a:t>
            </a:r>
          </a:p>
          <a:p>
            <a:pPr lvl="1"/>
            <a:r>
              <a:rPr lang="fr-FR" dirty="0"/>
              <a:t>Employeurs de moins de 11 salariés </a:t>
            </a:r>
          </a:p>
          <a:p>
            <a:pPr lvl="2"/>
            <a:r>
              <a:rPr lang="fr-FR" dirty="0"/>
              <a:t>Au titre de 2021 : acompte de 40 % de la CUFPA et du 1 % CPF-CPF-CDD</a:t>
            </a:r>
          </a:p>
          <a:p>
            <a:pPr lvl="3"/>
            <a:r>
              <a:rPr lang="fr-FR" dirty="0"/>
              <a:t>Calcul sur la masse salariale 2020</a:t>
            </a:r>
          </a:p>
          <a:p>
            <a:pPr lvl="1"/>
            <a:r>
              <a:rPr lang="fr-FR" dirty="0"/>
              <a:t>Employeurs de 11 salariés et plus</a:t>
            </a:r>
          </a:p>
          <a:p>
            <a:pPr lvl="2"/>
            <a:r>
              <a:rPr lang="fr-FR" dirty="0"/>
              <a:t>Au titre de 2021 : acompte de 38 % de la CUFPA</a:t>
            </a:r>
          </a:p>
          <a:p>
            <a:pPr lvl="3"/>
            <a:r>
              <a:rPr lang="fr-FR" dirty="0"/>
              <a:t>Calcul sur une projection de la masse salariale 2021</a:t>
            </a:r>
          </a:p>
        </p:txBody>
      </p:sp>
      <p:sp>
        <p:nvSpPr>
          <p:cNvPr id="3" name="Titre 2">
            <a:extLst>
              <a:ext uri="{FF2B5EF4-FFF2-40B4-BE49-F238E27FC236}">
                <a16:creationId xmlns:a16="http://schemas.microsoft.com/office/drawing/2014/main" id="{61016E4A-D9C4-4602-9207-28526EE8C970}"/>
              </a:ext>
            </a:extLst>
          </p:cNvPr>
          <p:cNvSpPr>
            <a:spLocks noGrp="1"/>
          </p:cNvSpPr>
          <p:nvPr>
            <p:ph type="title"/>
          </p:nvPr>
        </p:nvSpPr>
        <p:spPr>
          <a:xfrm>
            <a:off x="1151933" y="237314"/>
            <a:ext cx="7056000" cy="626978"/>
          </a:xfrm>
        </p:spPr>
        <p:txBody>
          <a:bodyPr/>
          <a:lstStyle/>
          <a:p>
            <a:r>
              <a:rPr lang="fr-FR" dirty="0"/>
              <a:t>A vos agendas</a:t>
            </a:r>
          </a:p>
        </p:txBody>
      </p:sp>
      <p:sp>
        <p:nvSpPr>
          <p:cNvPr id="4" name="Espace réservé du numéro de diapositive 3">
            <a:extLst>
              <a:ext uri="{FF2B5EF4-FFF2-40B4-BE49-F238E27FC236}">
                <a16:creationId xmlns:a16="http://schemas.microsoft.com/office/drawing/2014/main" id="{F8322EB3-7B6A-466F-939F-E874B18BE43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123</a:t>
            </a:fld>
            <a:endParaRPr lang="fr-FR" dirty="0"/>
          </a:p>
        </p:txBody>
      </p:sp>
    </p:spTree>
    <p:extLst>
      <p:ext uri="{BB962C8B-B14F-4D97-AF65-F5344CB8AC3E}">
        <p14:creationId xmlns:p14="http://schemas.microsoft.com/office/powerpoint/2010/main" val="272541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413" y="2160439"/>
            <a:ext cx="3656038" cy="1242801"/>
          </a:xfrm>
          <a:prstGeom prst="rect">
            <a:avLst/>
          </a:prstGeom>
        </p:spPr>
      </p:pic>
    </p:spTree>
    <p:extLst>
      <p:ext uri="{BB962C8B-B14F-4D97-AF65-F5344CB8AC3E}">
        <p14:creationId xmlns:p14="http://schemas.microsoft.com/office/powerpoint/2010/main" val="24283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1BA30A-5713-415D-BC04-02ACFC2AFE97}"/>
              </a:ext>
            </a:extLst>
          </p:cNvPr>
          <p:cNvSpPr>
            <a:spLocks noGrp="1"/>
          </p:cNvSpPr>
          <p:nvPr>
            <p:ph idx="1"/>
          </p:nvPr>
        </p:nvSpPr>
        <p:spPr/>
        <p:txBody>
          <a:bodyPr/>
          <a:lstStyle/>
          <a:p>
            <a:r>
              <a:rPr lang="fr-FR" dirty="0"/>
              <a:t>Rappels</a:t>
            </a:r>
          </a:p>
          <a:p>
            <a:pPr lvl="1"/>
            <a:r>
              <a:rPr lang="fr-FR" dirty="0"/>
              <a:t>3 types de CCN : ordinaire, étendue, élargie </a:t>
            </a:r>
          </a:p>
          <a:p>
            <a:pPr lvl="4"/>
            <a:endParaRPr lang="fr-FR" dirty="0"/>
          </a:p>
          <a:p>
            <a:r>
              <a:rPr lang="fr-FR" dirty="0"/>
              <a:t>Quoi de neuf ?</a:t>
            </a:r>
          </a:p>
          <a:p>
            <a:pPr lvl="1"/>
            <a:r>
              <a:rPr lang="fr-FR" dirty="0"/>
              <a:t>Extensions de CCN</a:t>
            </a:r>
          </a:p>
          <a:p>
            <a:pPr lvl="2"/>
            <a:r>
              <a:rPr lang="fr-FR" dirty="0"/>
              <a:t>Salaires, minima conventionnels, primes, etc.</a:t>
            </a:r>
          </a:p>
          <a:p>
            <a:pPr lvl="2"/>
            <a:r>
              <a:rPr lang="fr-FR" dirty="0"/>
              <a:t>Mutuelle, prévoyance, etc.</a:t>
            </a:r>
          </a:p>
          <a:p>
            <a:pPr lvl="2"/>
            <a:r>
              <a:rPr lang="fr-FR" dirty="0"/>
              <a:t>Contrats de travail, etc.</a:t>
            </a:r>
          </a:p>
          <a:p>
            <a:pPr lvl="2"/>
            <a:r>
              <a:rPr lang="fr-FR" dirty="0"/>
              <a:t>Dialogue social, etc.</a:t>
            </a:r>
          </a:p>
          <a:p>
            <a:pPr lvl="2"/>
            <a:r>
              <a:rPr lang="fr-FR" dirty="0"/>
              <a:t>Dispositions spéciales COVID-19</a:t>
            </a:r>
          </a:p>
          <a:p>
            <a:pPr lvl="1"/>
            <a:r>
              <a:rPr lang="fr-FR" dirty="0"/>
              <a:t>Tableau complet dans le Mémo Pratic</a:t>
            </a:r>
          </a:p>
        </p:txBody>
      </p:sp>
      <p:sp>
        <p:nvSpPr>
          <p:cNvPr id="5" name="Titre 4">
            <a:extLst>
              <a:ext uri="{FF2B5EF4-FFF2-40B4-BE49-F238E27FC236}">
                <a16:creationId xmlns:a16="http://schemas.microsoft.com/office/drawing/2014/main" id="{5C8ECB11-899D-4A1B-93EB-81D6507DDF15}"/>
              </a:ext>
            </a:extLst>
          </p:cNvPr>
          <p:cNvSpPr>
            <a:spLocks noGrp="1"/>
          </p:cNvSpPr>
          <p:nvPr>
            <p:ph type="title"/>
          </p:nvPr>
        </p:nvSpPr>
        <p:spPr/>
        <p:txBody>
          <a:bodyPr/>
          <a:lstStyle/>
          <a:p>
            <a:r>
              <a:rPr lang="fr-FR" dirty="0"/>
              <a:t>Conventions collectives</a:t>
            </a:r>
          </a:p>
        </p:txBody>
      </p:sp>
      <p:sp>
        <p:nvSpPr>
          <p:cNvPr id="6" name="Espace réservé du numéro de diapositive 5">
            <a:extLst>
              <a:ext uri="{FF2B5EF4-FFF2-40B4-BE49-F238E27FC236}">
                <a16:creationId xmlns:a16="http://schemas.microsoft.com/office/drawing/2014/main" id="{3B257D6F-4A16-4EEA-B7A9-6C49FFFFE0AB}"/>
              </a:ext>
            </a:extLst>
          </p:cNvPr>
          <p:cNvSpPr>
            <a:spLocks noGrp="1"/>
          </p:cNvSpPr>
          <p:nvPr>
            <p:ph type="sldNum" sz="quarter" idx="4"/>
          </p:nvPr>
        </p:nvSpPr>
        <p:spPr/>
        <p:txBody>
          <a:bodyPr/>
          <a:lstStyle/>
          <a:p>
            <a:fld id="{42DFD4EF-7DF6-4614-8D83-7691420D2A62}" type="slidenum">
              <a:rPr lang="fr-FR" smtClean="0"/>
              <a:pPr/>
              <a:t>125</a:t>
            </a:fld>
            <a:endParaRPr lang="fr-FR" dirty="0"/>
          </a:p>
        </p:txBody>
      </p:sp>
    </p:spTree>
    <p:extLst>
      <p:ext uri="{BB962C8B-B14F-4D97-AF65-F5344CB8AC3E}">
        <p14:creationId xmlns:p14="http://schemas.microsoft.com/office/powerpoint/2010/main" val="39273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9185" t="29453" r="28022" b="28117"/>
          <a:stretch/>
        </p:blipFill>
        <p:spPr>
          <a:xfrm>
            <a:off x="5184477" y="1964042"/>
            <a:ext cx="3024336" cy="1924589"/>
          </a:xfrm>
          <a:prstGeom prst="rect">
            <a:avLst/>
          </a:prstGeom>
        </p:spPr>
      </p:pic>
    </p:spTree>
    <p:extLst>
      <p:ext uri="{BB962C8B-B14F-4D97-AF65-F5344CB8AC3E}">
        <p14:creationId xmlns:p14="http://schemas.microsoft.com/office/powerpoint/2010/main" val="1136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lstStyle/>
          <a:p>
            <a:r>
              <a:rPr lang="fr-FR" altLang="fr-FR" dirty="0"/>
              <a:t>COVID-19 - Mise en place d’une procédure simplifiée pour les petites entreprises en difficultés</a:t>
            </a:r>
          </a:p>
          <a:p>
            <a:r>
              <a:rPr lang="fr-FR" altLang="fr-FR" dirty="0"/>
              <a:t>COVID-19 et délibération des assemblées et des organes dirigeants : prorogation</a:t>
            </a:r>
          </a:p>
          <a:p>
            <a:r>
              <a:rPr lang="fr-FR" altLang="fr-FR" dirty="0"/>
              <a:t>Guichet unique électronique des formalités des entreprises</a:t>
            </a:r>
          </a:p>
          <a:p>
            <a:r>
              <a:rPr lang="fr-FR" altLang="fr-FR" dirty="0"/>
              <a:t>Suppression de la demande de l’extrait K-bis pour certaines procédures administratives</a:t>
            </a:r>
          </a:p>
          <a:p>
            <a:r>
              <a:rPr lang="fr-FR" altLang="fr-FR" dirty="0"/>
              <a:t>Modalités de vote d’une prime exceptionnelle versée à un associé gérant de SARL</a:t>
            </a:r>
          </a:p>
        </p:txBody>
      </p:sp>
      <p:sp>
        <p:nvSpPr>
          <p:cNvPr id="10243" name="Titre 2"/>
          <p:cNvSpPr>
            <a:spLocks noGrp="1"/>
          </p:cNvSpPr>
          <p:nvPr>
            <p:ph type="title"/>
          </p:nvPr>
        </p:nvSpPr>
        <p:spPr>
          <a:xfrm>
            <a:off x="1151933" y="237314"/>
            <a:ext cx="7056000" cy="626978"/>
          </a:xfrm>
        </p:spPr>
        <p:txBody>
          <a:bodyPr/>
          <a:lstStyle/>
          <a:p>
            <a:r>
              <a:rPr lang="fr-FR" altLang="fr-FR" dirty="0"/>
              <a:t>Au programme</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127</a:t>
            </a:fld>
            <a:endParaRPr lang="fr-FR" dirty="0"/>
          </a:p>
        </p:txBody>
      </p:sp>
    </p:spTree>
    <p:extLst>
      <p:ext uri="{BB962C8B-B14F-4D97-AF65-F5344CB8AC3E}">
        <p14:creationId xmlns:p14="http://schemas.microsoft.com/office/powerpoint/2010/main" val="4211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lstStyle/>
          <a:p>
            <a:r>
              <a:rPr lang="fr-FR" altLang="fr-FR" dirty="0"/>
              <a:t>Libération du capital des SARL : pas de transmission de l’obligation de libération au cessionnaire </a:t>
            </a:r>
          </a:p>
          <a:p>
            <a:r>
              <a:rPr lang="fr-FR" altLang="fr-FR" dirty="0"/>
              <a:t>Conditions de révocation du gérant d’une SARL</a:t>
            </a:r>
          </a:p>
          <a:p>
            <a:r>
              <a:rPr lang="fr-FR" altLang="fr-FR" dirty="0"/>
              <a:t>Convocation d’une assemblée de SARL loin de son siège social </a:t>
            </a:r>
          </a:p>
          <a:p>
            <a:r>
              <a:rPr lang="fr-FR" altLang="fr-FR" dirty="0"/>
              <a:t>Droit de poursuite de la caution en cas de liquidation judiciaire du débiteur </a:t>
            </a:r>
          </a:p>
          <a:p>
            <a:r>
              <a:rPr lang="fr-FR" altLang="fr-FR" dirty="0"/>
              <a:t>Action en comblement de passif du dirigeant</a:t>
            </a:r>
          </a:p>
          <a:p>
            <a:pPr lvl="3"/>
            <a:endParaRPr lang="fr-FR" altLang="fr-FR" dirty="0"/>
          </a:p>
          <a:p>
            <a:r>
              <a:rPr lang="fr-FR" altLang="fr-FR" dirty="0"/>
              <a:t>A vous de voir !</a:t>
            </a:r>
          </a:p>
          <a:p>
            <a:r>
              <a:rPr lang="fr-FR" altLang="fr-FR" dirty="0"/>
              <a:t>A vos agendas</a:t>
            </a:r>
          </a:p>
        </p:txBody>
      </p:sp>
      <p:sp>
        <p:nvSpPr>
          <p:cNvPr id="10243" name="Titre 2"/>
          <p:cNvSpPr>
            <a:spLocks noGrp="1"/>
          </p:cNvSpPr>
          <p:nvPr>
            <p:ph type="title"/>
          </p:nvPr>
        </p:nvSpPr>
        <p:spPr>
          <a:xfrm>
            <a:off x="1151933" y="237314"/>
            <a:ext cx="7056000" cy="626978"/>
          </a:xfrm>
        </p:spPr>
        <p:txBody>
          <a:bodyPr/>
          <a:lstStyle/>
          <a:p>
            <a:r>
              <a:rPr lang="fr-FR" altLang="fr-FR" dirty="0"/>
              <a:t>Au programme</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128</a:t>
            </a:fld>
            <a:endParaRPr lang="fr-FR" dirty="0"/>
          </a:p>
        </p:txBody>
      </p:sp>
    </p:spTree>
    <p:extLst>
      <p:ext uri="{BB962C8B-B14F-4D97-AF65-F5344CB8AC3E}">
        <p14:creationId xmlns:p14="http://schemas.microsoft.com/office/powerpoint/2010/main" val="342945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lnSpcReduction="10000"/>
          </a:bodyPr>
          <a:lstStyle/>
          <a:p>
            <a:r>
              <a:rPr lang="fr-FR" dirty="0"/>
              <a:t>Rappels</a:t>
            </a:r>
          </a:p>
          <a:p>
            <a:pPr lvl="1"/>
            <a:r>
              <a:rPr lang="fr-FR" dirty="0"/>
              <a:t>Déclaration d’état de cessation des paiements dans les 45 jours de la constatation de la situation</a:t>
            </a:r>
          </a:p>
          <a:p>
            <a:pPr lvl="1"/>
            <a:r>
              <a:rPr lang="fr-FR" dirty="0"/>
              <a:t>Mesures dérogatoires prises pendant la crise sanitaire</a:t>
            </a:r>
          </a:p>
          <a:p>
            <a:pPr lvl="2"/>
            <a:r>
              <a:rPr lang="fr-FR" dirty="0"/>
              <a:t>Etat de cessation des paiements apprécié selon la situation du débiteur au 12 mars 2020 et ce jusqu’au 23 août 2020 inclus</a:t>
            </a:r>
          </a:p>
          <a:p>
            <a:pPr lvl="2"/>
            <a:r>
              <a:rPr lang="fr-FR" dirty="0"/>
              <a:t>Entreprises en cessation des paiements entre le 12 mars 2020 et le</a:t>
            </a:r>
            <a:br>
              <a:rPr lang="fr-FR" dirty="0"/>
            </a:br>
            <a:r>
              <a:rPr lang="fr-FR" dirty="0"/>
              <a:t>23 août 2020, déclaration de cessation des paiements au plus tard le 7 octobre 2020</a:t>
            </a:r>
          </a:p>
          <a:p>
            <a:pPr lvl="2"/>
            <a:r>
              <a:rPr lang="fr-FR" dirty="0"/>
              <a:t>Prorogation de la durée de la procédure de conciliation par décision du président du tribunal </a:t>
            </a:r>
          </a:p>
          <a:p>
            <a:pPr lvl="2"/>
            <a:r>
              <a:rPr lang="fr-FR" dirty="0"/>
              <a:t>Assouplissement de certaines formalités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2525" y="236538"/>
            <a:ext cx="7054850" cy="987425"/>
          </a:xfrm>
        </p:spPr>
        <p:txBody>
          <a:bodyPr>
            <a:normAutofit/>
          </a:bodyPr>
          <a:lstStyle/>
          <a:p>
            <a:r>
              <a:rPr lang="fr-FR" altLang="fr-FR" dirty="0"/>
              <a:t>COVID-19 - Procédure simplifiée </a:t>
            </a:r>
            <a:br>
              <a:rPr lang="fr-FR" altLang="fr-FR" dirty="0"/>
            </a:br>
            <a:r>
              <a:rPr lang="fr-FR" altLang="fr-FR" dirty="0"/>
              <a:t>pour les petites entreprises en difficultés</a:t>
            </a:r>
            <a:endParaRPr lang="fr-FR" dirty="0"/>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129</a:t>
            </a:fld>
            <a:endParaRPr lang="fr-FR" dirty="0"/>
          </a:p>
        </p:txBody>
      </p:sp>
    </p:spTree>
    <p:extLst>
      <p:ext uri="{BB962C8B-B14F-4D97-AF65-F5344CB8AC3E}">
        <p14:creationId xmlns:p14="http://schemas.microsoft.com/office/powerpoint/2010/main" val="39577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p:txBody>
          <a:bodyPr>
            <a:normAutofit fontScale="92500"/>
          </a:bodyPr>
          <a:lstStyle/>
          <a:p>
            <a:r>
              <a:rPr lang="fr-FR" dirty="0"/>
              <a:t>Rappels</a:t>
            </a:r>
          </a:p>
          <a:p>
            <a:pPr lvl="1"/>
            <a:r>
              <a:rPr lang="fr-FR" dirty="0"/>
              <a:t>Principe : pas d’interruption de l’amortissement des immobilisations pendant leur non-utilisation en cas d’arrêt de l’activité</a:t>
            </a:r>
          </a:p>
          <a:p>
            <a:pPr lvl="2"/>
            <a:r>
              <a:rPr lang="fr-FR" dirty="0"/>
              <a:t>Sauf lorsque l’amortissement est fonction d’un nombre d’unités d’œuvre</a:t>
            </a:r>
          </a:p>
          <a:p>
            <a:pPr lvl="1"/>
            <a:r>
              <a:rPr lang="fr-FR" dirty="0"/>
              <a:t>Exception COVID-19 : possibilité de modifier le plan d’amortissement avec un effet sur l’exercice en cours et sur les exercices futurs</a:t>
            </a:r>
          </a:p>
          <a:p>
            <a:pPr lvl="2"/>
            <a:r>
              <a:rPr lang="fr-FR" dirty="0"/>
              <a:t>Lorsque le mode d’amortissement linéaire prévu à l’origine correspond à un niveau d’utilisation stable dans le temps sur la base d'une unité d’œuvre pertinente sous-jacente</a:t>
            </a:r>
          </a:p>
          <a:p>
            <a:pPr lvl="1"/>
            <a:r>
              <a:rPr lang="fr-FR" dirty="0"/>
              <a:t>DAP pouvant notamment tenir compte de la moindre consommation des avantages économiques pendant la crise sanitaire</a:t>
            </a:r>
          </a:p>
          <a:p>
            <a:pPr lvl="1"/>
            <a:r>
              <a:rPr lang="fr-FR" dirty="0"/>
              <a:t>Informations à donner dans l’annexe des comptes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p:txBody>
          <a:bodyPr>
            <a:normAutofit/>
          </a:bodyPr>
          <a:lstStyle/>
          <a:p>
            <a:r>
              <a:rPr lang="fr-FR" dirty="0"/>
              <a:t>Amortissement des biens non utilisés durant la crise COVID-19</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p:txBody>
          <a:bodyPr/>
          <a:lstStyle/>
          <a:p>
            <a:pPr>
              <a:defRPr/>
            </a:pPr>
            <a:fld id="{42DFD4EF-7DF6-4614-8D83-7691420D2A62}" type="slidenum">
              <a:rPr lang="fr-FR" smtClean="0"/>
              <a:pPr>
                <a:defRPr/>
              </a:pPr>
              <a:t>13</a:t>
            </a:fld>
            <a:endParaRPr lang="fr-FR" dirty="0"/>
          </a:p>
        </p:txBody>
      </p:sp>
    </p:spTree>
    <p:extLst>
      <p:ext uri="{BB962C8B-B14F-4D97-AF65-F5344CB8AC3E}">
        <p14:creationId xmlns:p14="http://schemas.microsoft.com/office/powerpoint/2010/main" val="6084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 </a:t>
            </a:r>
          </a:p>
          <a:p>
            <a:pPr lvl="1"/>
            <a:r>
              <a:rPr lang="fr-FR" dirty="0"/>
              <a:t>Mise en place d’une procédure collective simplifiée </a:t>
            </a:r>
          </a:p>
          <a:p>
            <a:pPr lvl="2"/>
            <a:r>
              <a:rPr lang="fr-FR" dirty="0"/>
              <a:t>Pour les petites entreprises en cessation des paiements </a:t>
            </a:r>
          </a:p>
          <a:p>
            <a:pPr lvl="2"/>
            <a:r>
              <a:rPr lang="fr-FR" dirty="0"/>
              <a:t>Fonctionnant bien avant la crise </a:t>
            </a:r>
          </a:p>
          <a:p>
            <a:pPr lvl="1"/>
            <a:r>
              <a:rPr lang="fr-FR" dirty="0"/>
              <a:t>Requête de la société auprès du Tribunal de commerce </a:t>
            </a:r>
          </a:p>
          <a:p>
            <a:pPr lvl="1"/>
            <a:r>
              <a:rPr lang="fr-FR" sz="2000" i="0" u="none" kern="1200" dirty="0">
                <a:solidFill>
                  <a:schemeClr val="tx1"/>
                </a:solidFill>
                <a:effectLst/>
                <a:latin typeface="+mn-lt"/>
                <a:ea typeface="+mn-ea"/>
                <a:cs typeface="+mn-cs"/>
              </a:rPr>
              <a:t>Mandataire désigné par le tribunal </a:t>
            </a:r>
          </a:p>
          <a:p>
            <a:pPr lvl="2"/>
            <a:r>
              <a:rPr lang="fr-FR" dirty="0"/>
              <a:t>P</a:t>
            </a:r>
            <a:r>
              <a:rPr lang="fr-FR" i="0" u="none" kern="1200" dirty="0">
                <a:solidFill>
                  <a:schemeClr val="tx1"/>
                </a:solidFill>
                <a:effectLst/>
                <a:latin typeface="+mn-lt"/>
                <a:ea typeface="+mn-ea"/>
                <a:cs typeface="+mn-cs"/>
              </a:rPr>
              <a:t>our veiller à la régularité de la procédure, au respect des droits des créanciers et pour assister le débiteur dans l’élaboration du plan de continuation</a:t>
            </a:r>
          </a:p>
          <a:p>
            <a:pPr lvl="1"/>
            <a:r>
              <a:rPr lang="fr-FR" dirty="0"/>
              <a:t>Présentation par l’entreprise d’un plan de continuation dans les </a:t>
            </a:r>
            <a:br>
              <a:rPr lang="fr-FR" dirty="0"/>
            </a:br>
            <a:r>
              <a:rPr lang="fr-FR" dirty="0"/>
              <a:t>3 mois suivant l’ouverture de la procédure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COVID-19 - Procédure simplifiée </a:t>
            </a:r>
            <a:br>
              <a:rPr lang="fr-FR" altLang="fr-FR" dirty="0"/>
            </a:br>
            <a:r>
              <a:rPr lang="fr-FR" altLang="fr-FR" dirty="0"/>
              <a:t>pour les petites entreprises en difficultés</a:t>
            </a:r>
            <a:endParaRPr lang="fr-FR" dirty="0"/>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130</a:t>
            </a:fld>
            <a:endParaRPr lang="fr-FR" dirty="0"/>
          </a:p>
        </p:txBody>
      </p:sp>
    </p:spTree>
    <p:extLst>
      <p:ext uri="{BB962C8B-B14F-4D97-AF65-F5344CB8AC3E}">
        <p14:creationId xmlns:p14="http://schemas.microsoft.com/office/powerpoint/2010/main" val="23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Echelonnement du paiement du passif sur plusieurs années</a:t>
            </a:r>
          </a:p>
          <a:p>
            <a:pPr lvl="1"/>
            <a:r>
              <a:rPr lang="fr-FR" dirty="0"/>
              <a:t>Liste de chaque créancier identifié dans les documents comptables</a:t>
            </a:r>
          </a:p>
          <a:p>
            <a:pPr lvl="1"/>
            <a:r>
              <a:rPr lang="fr-FR" dirty="0"/>
              <a:t>A défaut de plan de continuation : possibilité d’ouvrir une procédure de redressement ou de liquidation </a:t>
            </a:r>
          </a:p>
          <a:p>
            <a:pPr lvl="4"/>
            <a:endParaRPr lang="fr-FR" dirty="0"/>
          </a:p>
          <a:p>
            <a:pPr lvl="0"/>
            <a:r>
              <a:rPr lang="fr-FR" dirty="0"/>
              <a:t>Qui est concerné ? </a:t>
            </a:r>
          </a:p>
          <a:p>
            <a:pPr lvl="1"/>
            <a:r>
              <a:rPr lang="fr-FR" dirty="0"/>
              <a:t>Pour les petites entreprises</a:t>
            </a:r>
          </a:p>
          <a:p>
            <a:pPr lvl="4"/>
            <a:endParaRPr lang="fr-FR" dirty="0"/>
          </a:p>
          <a:p>
            <a:r>
              <a:rPr lang="fr-FR" dirty="0"/>
              <a:t>Quelle est la date d’entrée en vigueur ?</a:t>
            </a:r>
          </a:p>
          <a:p>
            <a:pPr lvl="1"/>
            <a:r>
              <a:rPr lang="fr-FR" dirty="0"/>
              <a:t>Procédures ouvertes du 1</a:t>
            </a:r>
            <a:r>
              <a:rPr lang="fr-FR" baseline="30000" dirty="0"/>
              <a:t>er</a:t>
            </a:r>
            <a:r>
              <a:rPr lang="fr-FR" dirty="0"/>
              <a:t> juin 2021 au 1</a:t>
            </a:r>
            <a:r>
              <a:rPr lang="fr-FR" baseline="30000" dirty="0"/>
              <a:t>er</a:t>
            </a:r>
            <a:r>
              <a:rPr lang="fr-FR" dirty="0"/>
              <a:t> juin 2023</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a:t>COVID-19 - Procédure simplifiée </a:t>
            </a:r>
            <a:br>
              <a:rPr lang="fr-FR" altLang="fr-FR"/>
            </a:br>
            <a:r>
              <a:rPr lang="fr-FR" altLang="fr-FR"/>
              <a:t>pour les petites entreprises en difficultés</a:t>
            </a:r>
            <a:endParaRPr lang="fr-FR" dirty="0"/>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131</a:t>
            </a:fld>
            <a:endParaRPr lang="fr-FR" dirty="0"/>
          </a:p>
        </p:txBody>
      </p:sp>
    </p:spTree>
    <p:extLst>
      <p:ext uri="{BB962C8B-B14F-4D97-AF65-F5344CB8AC3E}">
        <p14:creationId xmlns:p14="http://schemas.microsoft.com/office/powerpoint/2010/main" val="31769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Assouplissements exceptionnels autorisant la tenue d’assemblées et de réunions d’organes dirigeants à huis clos</a:t>
            </a:r>
          </a:p>
          <a:p>
            <a:pPr lvl="1"/>
            <a:r>
              <a:rPr lang="fr-FR" dirty="0"/>
              <a:t>Réunions possibles par visioconférence ou tout autre moyen de télécommunication si :</a:t>
            </a:r>
          </a:p>
          <a:p>
            <a:pPr lvl="2"/>
            <a:r>
              <a:rPr lang="fr-FR" dirty="0"/>
              <a:t>Identification des membres</a:t>
            </a:r>
          </a:p>
          <a:p>
            <a:pPr lvl="2"/>
            <a:r>
              <a:rPr lang="fr-FR" dirty="0"/>
              <a:t>Transmission de la voix au minimum</a:t>
            </a:r>
          </a:p>
          <a:p>
            <a:pPr lvl="2"/>
            <a:r>
              <a:rPr lang="fr-FR" dirty="0"/>
              <a:t>Transmission des débats</a:t>
            </a:r>
          </a:p>
          <a:p>
            <a:pPr lvl="1"/>
            <a:r>
              <a:rPr lang="fr-FR" dirty="0"/>
              <a:t>Pour toutes les assemblées, y compris AGOA</a:t>
            </a:r>
          </a:p>
          <a:p>
            <a:pPr lvl="1"/>
            <a:r>
              <a:rPr lang="fr-FR" dirty="0"/>
              <a:t>Conditions : limitation ou interdiction de rassemblement pour des motifs sanitaires (confinement)</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COVID-19 - D</a:t>
            </a:r>
            <a:r>
              <a:rPr lang="fr-FR" dirty="0"/>
              <a:t>élibération des assemblées et des organes dirigeants : prorogation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132</a:t>
            </a:fld>
            <a:endParaRPr lang="fr-FR" dirty="0"/>
          </a:p>
        </p:txBody>
      </p:sp>
    </p:spTree>
    <p:extLst>
      <p:ext uri="{BB962C8B-B14F-4D97-AF65-F5344CB8AC3E}">
        <p14:creationId xmlns:p14="http://schemas.microsoft.com/office/powerpoint/2010/main" val="35413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 </a:t>
            </a:r>
          </a:p>
          <a:p>
            <a:pPr lvl="1"/>
            <a:r>
              <a:rPr lang="fr-FR" dirty="0"/>
              <a:t>Prorogation jusqu’au 30 septembre 2021 inclus</a:t>
            </a:r>
          </a:p>
          <a:p>
            <a:pPr lvl="2"/>
            <a:r>
              <a:rPr lang="fr-FR" dirty="0"/>
              <a:t>Information des associés de la tenue de l’assemblée générale de manière dématérialisée </a:t>
            </a:r>
          </a:p>
          <a:p>
            <a:pPr lvl="2"/>
            <a:r>
              <a:rPr lang="fr-FR" dirty="0"/>
              <a:t>Tenue de l’assemblée générale à huis clos </a:t>
            </a:r>
          </a:p>
          <a:p>
            <a:pPr lvl="2"/>
            <a:r>
              <a:rPr lang="fr-FR" dirty="0"/>
              <a:t>Recours avec des conditions assouplies à la conférence audiovisuelle ou téléphonique, à la consultation écrite ou au vote par correspondance</a:t>
            </a:r>
          </a:p>
          <a:p>
            <a:pPr lvl="1"/>
            <a:r>
              <a:rPr lang="fr-FR" dirty="0"/>
              <a:t>Pas de prorogation des délais exceptionnels pour la tenue d’AG sur les comptes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COVID-19 - D</a:t>
            </a:r>
            <a:r>
              <a:rPr lang="fr-FR" dirty="0"/>
              <a:t>élibération des assemblées et des organes dirigeants : prorogation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133</a:t>
            </a:fld>
            <a:endParaRPr lang="fr-FR" dirty="0"/>
          </a:p>
        </p:txBody>
      </p:sp>
    </p:spTree>
    <p:extLst>
      <p:ext uri="{BB962C8B-B14F-4D97-AF65-F5344CB8AC3E}">
        <p14:creationId xmlns:p14="http://schemas.microsoft.com/office/powerpoint/2010/main" val="401441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Formalités des entreprises réalisées auprès du CFE compétent</a:t>
            </a:r>
          </a:p>
          <a:p>
            <a:pPr lvl="1"/>
            <a:r>
              <a:rPr lang="fr-FR" dirty="0"/>
              <a:t>CFE compétent selon </a:t>
            </a:r>
          </a:p>
          <a:p>
            <a:pPr lvl="2"/>
            <a:r>
              <a:rPr lang="fr-FR" dirty="0"/>
              <a:t>L’activité de la société </a:t>
            </a:r>
          </a:p>
          <a:p>
            <a:pPr lvl="2"/>
            <a:r>
              <a:rPr lang="fr-FR" dirty="0"/>
              <a:t>La forme juridique</a:t>
            </a:r>
          </a:p>
          <a:p>
            <a:pPr lvl="2"/>
            <a:r>
              <a:rPr lang="fr-FR" dirty="0"/>
              <a:t>Le lieu d’exercice de l’activité</a:t>
            </a:r>
          </a:p>
          <a:p>
            <a:pPr lvl="1"/>
            <a:r>
              <a:rPr lang="fr-FR" dirty="0"/>
              <a:t>Création d’un « guichet unique » par la loi PACTE pour remplacer les CFE</a:t>
            </a:r>
          </a:p>
          <a:p>
            <a:pPr lvl="2"/>
            <a:r>
              <a:rPr lang="fr-FR" dirty="0"/>
              <a:t>A compter du 1</a:t>
            </a:r>
            <a:r>
              <a:rPr lang="fr-FR" baseline="30000" dirty="0"/>
              <a:t>er</a:t>
            </a:r>
            <a:r>
              <a:rPr lang="fr-FR" dirty="0"/>
              <a:t> janvier 2023</a:t>
            </a:r>
          </a:p>
          <a:p>
            <a:pPr lvl="2"/>
            <a:r>
              <a:rPr lang="fr-FR" dirty="0"/>
              <a:t>Sous la responsabilité de l’INPI</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Guichet unique électronique </a:t>
            </a:r>
            <a:br>
              <a:rPr lang="fr-FR" altLang="fr-FR" dirty="0"/>
            </a:br>
            <a:r>
              <a:rPr lang="fr-FR" altLang="fr-FR" dirty="0"/>
              <a:t>des formalités des entreprises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134</a:t>
            </a:fld>
            <a:endParaRPr lang="fr-FR" dirty="0"/>
          </a:p>
        </p:txBody>
      </p:sp>
    </p:spTree>
    <p:extLst>
      <p:ext uri="{BB962C8B-B14F-4D97-AF65-F5344CB8AC3E}">
        <p14:creationId xmlns:p14="http://schemas.microsoft.com/office/powerpoint/2010/main" val="29060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Fixation des conditions de collecte, gestion et transmission aux organises destinataire et organismes compétents par le guichet unique</a:t>
            </a:r>
          </a:p>
          <a:p>
            <a:pPr lvl="1"/>
            <a:r>
              <a:rPr lang="fr-FR" dirty="0"/>
              <a:t>Régime transitoire à compter du 1</a:t>
            </a:r>
            <a:r>
              <a:rPr lang="fr-FR" baseline="30000" dirty="0"/>
              <a:t>er</a:t>
            </a:r>
            <a:r>
              <a:rPr lang="fr-FR" dirty="0"/>
              <a:t> avril 2021</a:t>
            </a:r>
          </a:p>
          <a:p>
            <a:pPr lvl="2"/>
            <a:r>
              <a:rPr lang="fr-FR" dirty="0"/>
              <a:t>Possibilité à compter de cette date de faire les formalités auprès du guichet unique</a:t>
            </a:r>
          </a:p>
          <a:p>
            <a:pPr lvl="1"/>
            <a:r>
              <a:rPr lang="fr-FR" dirty="0"/>
              <a:t>A compter du 1</a:t>
            </a:r>
            <a:r>
              <a:rPr lang="fr-FR" baseline="30000" dirty="0"/>
              <a:t>er</a:t>
            </a:r>
            <a:r>
              <a:rPr lang="fr-FR" dirty="0"/>
              <a:t> janvier 2023, obligation de s’adresser au guichet unique</a:t>
            </a:r>
          </a:p>
          <a:p>
            <a:pPr lvl="1"/>
            <a:r>
              <a:rPr lang="fr-FR" dirty="0"/>
              <a:t>www.guichet-entreprises.fr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Guichet unique électronique </a:t>
            </a:r>
            <a:br>
              <a:rPr lang="fr-FR" altLang="fr-FR" dirty="0"/>
            </a:br>
            <a:r>
              <a:rPr lang="fr-FR" altLang="fr-FR" dirty="0"/>
              <a:t>des formalités des entreprises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135</a:t>
            </a:fld>
            <a:endParaRPr lang="fr-FR" dirty="0"/>
          </a:p>
        </p:txBody>
      </p:sp>
    </p:spTree>
    <p:extLst>
      <p:ext uri="{BB962C8B-B14F-4D97-AF65-F5344CB8AC3E}">
        <p14:creationId xmlns:p14="http://schemas.microsoft.com/office/powerpoint/2010/main" val="170079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Extrait K-bis délivré par le greffe du Tribunal de commerce</a:t>
            </a:r>
          </a:p>
          <a:p>
            <a:pPr lvl="1"/>
            <a:r>
              <a:rPr lang="fr-FR" dirty="0"/>
              <a:t>Informations obligatoires déclarées par la société</a:t>
            </a:r>
          </a:p>
          <a:p>
            <a:pPr lvl="2"/>
            <a:r>
              <a:rPr lang="fr-FR" dirty="0"/>
              <a:t>Dénomination sociale (ou le sigle)</a:t>
            </a:r>
          </a:p>
          <a:p>
            <a:pPr lvl="2"/>
            <a:r>
              <a:rPr lang="fr-FR" dirty="0"/>
              <a:t>Forme sociale </a:t>
            </a:r>
          </a:p>
          <a:p>
            <a:pPr lvl="2"/>
            <a:r>
              <a:rPr lang="fr-FR" dirty="0"/>
              <a:t>Montant du capital </a:t>
            </a:r>
          </a:p>
          <a:p>
            <a:pPr lvl="2"/>
            <a:r>
              <a:rPr lang="fr-FR" dirty="0"/>
              <a:t>Adresse du siège </a:t>
            </a:r>
          </a:p>
          <a:p>
            <a:pPr lvl="2"/>
            <a:r>
              <a:rPr lang="fr-FR" dirty="0"/>
              <a:t>Durée de la société </a:t>
            </a:r>
          </a:p>
          <a:p>
            <a:pPr lvl="2"/>
            <a:r>
              <a:rPr lang="fr-FR" dirty="0"/>
              <a:t>Identité des associés tenus indéfiniment des dettes sociales </a:t>
            </a:r>
          </a:p>
          <a:p>
            <a:pPr lvl="2"/>
            <a:r>
              <a:rPr lang="fr-FR" dirty="0"/>
              <a:t>Identité des personnes gérant la société ou ayant le pouvoir de l’engager</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fontScale="90000"/>
          </a:bodyPr>
          <a:lstStyle/>
          <a:p>
            <a:r>
              <a:rPr lang="fr-FR" altLang="fr-FR" dirty="0"/>
              <a:t>Suppression de la demande de l’extrait K-bis pour certaines procédures administratives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136</a:t>
            </a:fld>
            <a:endParaRPr lang="fr-FR" dirty="0"/>
          </a:p>
        </p:txBody>
      </p:sp>
    </p:spTree>
    <p:extLst>
      <p:ext uri="{BB962C8B-B14F-4D97-AF65-F5344CB8AC3E}">
        <p14:creationId xmlns:p14="http://schemas.microsoft.com/office/powerpoint/2010/main" val="10998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Suppression de l’obligation de fournir un extrait K-bis pour </a:t>
            </a:r>
            <a:br>
              <a:rPr lang="fr-FR" dirty="0"/>
            </a:br>
            <a:r>
              <a:rPr lang="fr-FR" dirty="0"/>
              <a:t>55 procédures administratives </a:t>
            </a:r>
          </a:p>
          <a:p>
            <a:pPr lvl="2"/>
            <a:r>
              <a:rPr lang="fr-FR" dirty="0"/>
              <a:t>Demande d’autorisation d’exploitation commerciale</a:t>
            </a:r>
          </a:p>
          <a:p>
            <a:pPr lvl="2"/>
            <a:r>
              <a:rPr lang="fr-FR" dirty="0"/>
              <a:t>Demande d’ouverture d’une procédure de sauvegarde, de redressement ou de liquidation judiciaire </a:t>
            </a:r>
          </a:p>
          <a:p>
            <a:pPr lvl="2"/>
            <a:r>
              <a:rPr lang="fr-FR" dirty="0"/>
              <a:t>Preuve de l’absence de cas d’exclusion d’un candidat à un marché public, etc.</a:t>
            </a:r>
          </a:p>
          <a:p>
            <a:pPr lvl="3"/>
            <a:endParaRPr lang="fr-FR" dirty="0"/>
          </a:p>
          <a:p>
            <a:r>
              <a:rPr lang="fr-FR" dirty="0"/>
              <a:t>Quelle est la date d’entrée en vigueur ?</a:t>
            </a:r>
          </a:p>
          <a:p>
            <a:pPr lvl="1"/>
            <a:r>
              <a:rPr lang="fr-FR" dirty="0"/>
              <a:t>A compter du 23 novembre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fontScale="90000"/>
          </a:bodyPr>
          <a:lstStyle/>
          <a:p>
            <a:r>
              <a:rPr lang="fr-FR" altLang="fr-FR" dirty="0"/>
              <a:t>Suppression de la demande de l’extrait K-bis pour certaines procédures administratives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137</a:t>
            </a:fld>
            <a:endParaRPr lang="fr-FR" dirty="0"/>
          </a:p>
        </p:txBody>
      </p:sp>
    </p:spTree>
    <p:extLst>
      <p:ext uri="{BB962C8B-B14F-4D97-AF65-F5344CB8AC3E}">
        <p14:creationId xmlns:p14="http://schemas.microsoft.com/office/powerpoint/2010/main" val="41419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Détermination de la rémunération du gérant de SARL</a:t>
            </a:r>
          </a:p>
          <a:p>
            <a:pPr lvl="2"/>
            <a:r>
              <a:rPr lang="fr-FR" dirty="0"/>
              <a:t>Soit par les statuts</a:t>
            </a:r>
          </a:p>
          <a:p>
            <a:pPr lvl="2"/>
            <a:r>
              <a:rPr lang="fr-FR" dirty="0"/>
              <a:t>Soit par une décision collective des associés </a:t>
            </a:r>
          </a:p>
          <a:p>
            <a:pPr lvl="1"/>
            <a:r>
              <a:rPr lang="fr-FR" dirty="0"/>
              <a:t>Fixation de la rémunération non soumise à la procédure des conventions réglementées</a:t>
            </a:r>
          </a:p>
          <a:p>
            <a:pPr lvl="1"/>
            <a:r>
              <a:rPr lang="fr-FR" dirty="0"/>
              <a:t>Possibilité pour le gérant/associé de participer au vote sur sa rémunération</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Vote d’une prime exceptionnelle </a:t>
            </a:r>
            <a:br>
              <a:rPr lang="fr-FR" altLang="fr-FR" dirty="0"/>
            </a:br>
            <a:r>
              <a:rPr lang="fr-FR" altLang="fr-FR" dirty="0"/>
              <a:t>versée à un associé gérant de SARL</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138</a:t>
            </a:fld>
            <a:endParaRPr lang="fr-FR" dirty="0"/>
          </a:p>
        </p:txBody>
      </p:sp>
    </p:spTree>
    <p:extLst>
      <p:ext uri="{BB962C8B-B14F-4D97-AF65-F5344CB8AC3E}">
        <p14:creationId xmlns:p14="http://schemas.microsoft.com/office/powerpoint/2010/main" val="8115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Pas de définition légale de la notion de rémunération</a:t>
            </a:r>
          </a:p>
          <a:p>
            <a:pPr lvl="2"/>
            <a:r>
              <a:rPr lang="fr-FR" dirty="0"/>
              <a:t>Appréciation par les tribunaux de ce qui en relève ou non</a:t>
            </a:r>
          </a:p>
          <a:p>
            <a:pPr lvl="1"/>
            <a:r>
              <a:rPr lang="fr-FR" dirty="0"/>
              <a:t>Fixation d’une prime exceptionnelle relevant de la détermination de la rémunération du gérant</a:t>
            </a:r>
          </a:p>
          <a:p>
            <a:pPr lvl="2"/>
            <a:r>
              <a:rPr lang="fr-FR" dirty="0"/>
              <a:t>Possibilité pour ce dernier entant qu’associé de participer au vote</a:t>
            </a:r>
          </a:p>
          <a:p>
            <a:pPr lvl="2"/>
            <a:r>
              <a:rPr lang="fr-FR" dirty="0"/>
              <a:t>Pas de convention réglementée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Vote d’une prime exceptionnelle </a:t>
            </a:r>
            <a:br>
              <a:rPr lang="fr-FR" altLang="fr-FR" dirty="0"/>
            </a:br>
            <a:r>
              <a:rPr lang="fr-FR" altLang="fr-FR" dirty="0"/>
              <a:t>versée à un associé gérant de SARL</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139</a:t>
            </a:fld>
            <a:endParaRPr lang="fr-FR" dirty="0"/>
          </a:p>
        </p:txBody>
      </p:sp>
    </p:spTree>
    <p:extLst>
      <p:ext uri="{BB962C8B-B14F-4D97-AF65-F5344CB8AC3E}">
        <p14:creationId xmlns:p14="http://schemas.microsoft.com/office/powerpoint/2010/main" val="365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1312778"/>
            <a:ext cx="7920000" cy="3833487"/>
          </a:xfrm>
        </p:spPr>
        <p:txBody>
          <a:bodyPr/>
          <a:lstStyle/>
          <a:p>
            <a:pPr lvl="2"/>
            <a:r>
              <a:rPr lang="fr-FR" dirty="0"/>
              <a:t>Possibilité pour les « petites entreprises » </a:t>
            </a:r>
          </a:p>
          <a:p>
            <a:pPr lvl="3"/>
            <a:r>
              <a:rPr lang="fr-FR" dirty="0"/>
              <a:t>Considérer les périodes d’interruption ou de réduction d’activité comme représentatives d’une moindre consommation des avantages économiques de l’immobilisation concernée</a:t>
            </a:r>
          </a:p>
          <a:p>
            <a:pPr lvl="3"/>
            <a:r>
              <a:rPr lang="fr-FR" dirty="0"/>
              <a:t>Reporter à la fin du plan d’amortissement initial les dotations aux amortissements ainsi différées</a:t>
            </a:r>
          </a:p>
          <a:p>
            <a:pPr lvl="2"/>
            <a:r>
              <a:rPr lang="fr-FR" dirty="0"/>
              <a:t>Dépréciation à constater si la valeur actuelle d’une immobilisation devient inférieure à sa valeur nette comptable</a:t>
            </a:r>
          </a:p>
          <a:p>
            <a:pPr lvl="2"/>
            <a:r>
              <a:rPr lang="fr-FR" dirty="0"/>
              <a:t>Possibilité de compléter, si besoin, l’amortissement économique d’un amortissement dérogatoire</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3"/>
            <a:ext cx="7056000" cy="987018"/>
          </a:xfrm>
        </p:spPr>
        <p:txBody>
          <a:bodyPr>
            <a:normAutofit/>
          </a:bodyPr>
          <a:lstStyle/>
          <a:p>
            <a:r>
              <a:rPr lang="fr-FR" dirty="0"/>
              <a:t>Amortissement des biens non utilisés durant la crise COVID-19</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a:t>
            </a:fld>
            <a:endParaRPr lang="fr-FR" dirty="0"/>
          </a:p>
        </p:txBody>
      </p:sp>
    </p:spTree>
    <p:extLst>
      <p:ext uri="{BB962C8B-B14F-4D97-AF65-F5344CB8AC3E}">
        <p14:creationId xmlns:p14="http://schemas.microsoft.com/office/powerpoint/2010/main" val="28692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Apport en numéraire dans les SARL</a:t>
            </a:r>
          </a:p>
          <a:p>
            <a:pPr lvl="2"/>
            <a:r>
              <a:rPr lang="fr-FR" dirty="0"/>
              <a:t>Libération au minimum d’un cinquième du montant de l’apport</a:t>
            </a:r>
          </a:p>
          <a:p>
            <a:pPr lvl="2"/>
            <a:r>
              <a:rPr lang="fr-FR" dirty="0"/>
              <a:t>Surplus libéré dans un délai de 5 ans</a:t>
            </a:r>
          </a:p>
          <a:p>
            <a:pPr lvl="3"/>
            <a:r>
              <a:rPr lang="fr-FR" dirty="0"/>
              <a:t>Sur appel du gérant</a:t>
            </a:r>
          </a:p>
          <a:p>
            <a:pPr lvl="1"/>
            <a:r>
              <a:rPr lang="fr-FR" dirty="0"/>
              <a:t>A défaut de libération</a:t>
            </a:r>
          </a:p>
          <a:p>
            <a:pPr lvl="2"/>
            <a:r>
              <a:rPr lang="fr-FR" dirty="0"/>
              <a:t>Tout intéressé peut demander libération sous astreinte au président du Tribunal de commerce en référé </a:t>
            </a:r>
          </a:p>
          <a:p>
            <a:pPr lvl="1"/>
            <a:r>
              <a:rPr lang="fr-FR" dirty="0"/>
              <a:t>En cas de procédure collective, exigibilité du solde non libéré</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fontScale="90000"/>
          </a:bodyPr>
          <a:lstStyle/>
          <a:p>
            <a:r>
              <a:rPr lang="fr-FR" altLang="fr-FR" dirty="0"/>
              <a:t>Capital des SARL : pas de transmission</a:t>
            </a:r>
            <a:br>
              <a:rPr lang="fr-FR" altLang="fr-FR" dirty="0"/>
            </a:br>
            <a:r>
              <a:rPr lang="fr-FR" altLang="fr-FR" dirty="0"/>
              <a:t>de l’obligation de libération au cessionnaire</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140</a:t>
            </a:fld>
            <a:endParaRPr lang="fr-FR" dirty="0"/>
          </a:p>
        </p:txBody>
      </p:sp>
    </p:spTree>
    <p:extLst>
      <p:ext uri="{BB962C8B-B14F-4D97-AF65-F5344CB8AC3E}">
        <p14:creationId xmlns:p14="http://schemas.microsoft.com/office/powerpoint/2010/main" val="343332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Part non libérée = dette personnelle de l’associé qui a souscrit au capital de la société</a:t>
            </a:r>
          </a:p>
          <a:p>
            <a:pPr lvl="1"/>
            <a:r>
              <a:rPr lang="fr-FR" dirty="0"/>
              <a:t>Pas de transmission de la dette à l’acquéreur en cas de cession des parts sociales</a:t>
            </a:r>
          </a:p>
          <a:p>
            <a:pPr lvl="2"/>
            <a:r>
              <a:rPr lang="fr-FR" dirty="0"/>
              <a:t>Sauf s’il est prévu dans l’acte de cession un transfert de la dette au nouvel associé</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fontScale="90000"/>
          </a:bodyPr>
          <a:lstStyle/>
          <a:p>
            <a:r>
              <a:rPr lang="fr-FR" altLang="fr-FR" dirty="0"/>
              <a:t>Capital des SARL : pas de transmission</a:t>
            </a:r>
            <a:br>
              <a:rPr lang="fr-FR" altLang="fr-FR" dirty="0"/>
            </a:br>
            <a:r>
              <a:rPr lang="fr-FR" altLang="fr-FR" dirty="0"/>
              <a:t>de l’obligation de libération au cessionnaire</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141</a:t>
            </a:fld>
            <a:endParaRPr lang="fr-FR" dirty="0"/>
          </a:p>
        </p:txBody>
      </p:sp>
    </p:spTree>
    <p:extLst>
      <p:ext uri="{BB962C8B-B14F-4D97-AF65-F5344CB8AC3E}">
        <p14:creationId xmlns:p14="http://schemas.microsoft.com/office/powerpoint/2010/main" val="28190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Révocation par décision de la collectivité des associés</a:t>
            </a:r>
          </a:p>
          <a:p>
            <a:pPr lvl="2"/>
            <a:r>
              <a:rPr lang="fr-FR" dirty="0"/>
              <a:t>Décision des associés représentant plus de la moitié des parts sociales (sauf majorité statutaire plus forte)</a:t>
            </a:r>
          </a:p>
          <a:p>
            <a:pPr lvl="2"/>
            <a:r>
              <a:rPr lang="fr-FR" dirty="0"/>
              <a:t>A défaut, deuxième consultation des associés, statuant à la majorité des votes émis</a:t>
            </a:r>
          </a:p>
          <a:p>
            <a:pPr lvl="1"/>
            <a:r>
              <a:rPr lang="fr-FR" dirty="0"/>
              <a:t>En cas de cogérance, possibilité pour l’un des gérants de convoquer une AG pour décider de la révocation de l’autre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Conditions de révocation </a:t>
            </a:r>
            <a:br>
              <a:rPr lang="fr-FR" altLang="fr-FR" dirty="0"/>
            </a:br>
            <a:r>
              <a:rPr lang="fr-FR" altLang="fr-FR" dirty="0"/>
              <a:t>du gérant d’une SARL</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142</a:t>
            </a:fld>
            <a:endParaRPr lang="fr-FR" dirty="0"/>
          </a:p>
        </p:txBody>
      </p:sp>
    </p:spTree>
    <p:extLst>
      <p:ext uri="{BB962C8B-B14F-4D97-AF65-F5344CB8AC3E}">
        <p14:creationId xmlns:p14="http://schemas.microsoft.com/office/powerpoint/2010/main" val="20793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Décision de révocation par des associés représentant plus de la moitié des parts sociales</a:t>
            </a:r>
          </a:p>
          <a:p>
            <a:pPr lvl="1"/>
            <a:r>
              <a:rPr lang="fr-FR" dirty="0"/>
              <a:t>En cas de société composée de deux associés, révocation valable si décision prise par l’un des associés possédant plus de la moitié des parts sociales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Conditions de révocation </a:t>
            </a:r>
            <a:br>
              <a:rPr lang="fr-FR" altLang="fr-FR" dirty="0"/>
            </a:br>
            <a:r>
              <a:rPr lang="fr-FR" altLang="fr-FR" dirty="0"/>
              <a:t>du gérant d’une SARL</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143</a:t>
            </a:fld>
            <a:endParaRPr lang="fr-FR" dirty="0"/>
          </a:p>
        </p:txBody>
      </p:sp>
    </p:spTree>
    <p:extLst>
      <p:ext uri="{BB962C8B-B14F-4D97-AF65-F5344CB8AC3E}">
        <p14:creationId xmlns:p14="http://schemas.microsoft.com/office/powerpoint/2010/main" val="384266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Libre choix concernant le lieu de tenue de l’assemblée générale en SARL (contrairement au SA)</a:t>
            </a:r>
          </a:p>
          <a:p>
            <a:pPr lvl="2"/>
            <a:r>
              <a:rPr lang="fr-FR" dirty="0"/>
              <a:t>Soit détermination par les statuts </a:t>
            </a:r>
          </a:p>
          <a:p>
            <a:pPr lvl="2"/>
            <a:r>
              <a:rPr lang="fr-FR" dirty="0"/>
              <a:t>Soit par le dirigeant lui-même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Convocation d’une assemblée de SARL loin de son siège social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144</a:t>
            </a:fld>
            <a:endParaRPr lang="fr-FR" dirty="0"/>
          </a:p>
        </p:txBody>
      </p:sp>
    </p:spTree>
    <p:extLst>
      <p:ext uri="{BB962C8B-B14F-4D97-AF65-F5344CB8AC3E}">
        <p14:creationId xmlns:p14="http://schemas.microsoft.com/office/powerpoint/2010/main" val="147400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Décision personnelle du gérant de fixer le lieu de l’assemblée générale en l’absence de précision dans les statuts</a:t>
            </a:r>
          </a:p>
          <a:p>
            <a:pPr lvl="1"/>
            <a:r>
              <a:rPr lang="fr-FR" dirty="0"/>
              <a:t>Annulation possible de l’assemblée générale si abus de droit de la part du gérant</a:t>
            </a:r>
          </a:p>
          <a:p>
            <a:pPr lvl="2"/>
            <a:r>
              <a:rPr lang="fr-FR" dirty="0"/>
              <a:t>Soit entrave à la participation de certains associés </a:t>
            </a:r>
          </a:p>
          <a:p>
            <a:pPr lvl="2"/>
            <a:r>
              <a:rPr lang="fr-FR" dirty="0"/>
              <a:t>Soit influence sur le vote de l’assemblée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Convocation d’une assemblée de SARL loin de son siège social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145</a:t>
            </a:fld>
            <a:endParaRPr lang="fr-FR" dirty="0"/>
          </a:p>
        </p:txBody>
      </p:sp>
    </p:spTree>
    <p:extLst>
      <p:ext uri="{BB962C8B-B14F-4D97-AF65-F5344CB8AC3E}">
        <p14:creationId xmlns:p14="http://schemas.microsoft.com/office/powerpoint/2010/main" val="346101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A la clôture de la liquidation, pas de reprise des poursuites par les créanciers contre le débiteur sauf : </a:t>
            </a:r>
          </a:p>
          <a:p>
            <a:pPr lvl="2"/>
            <a:r>
              <a:rPr lang="fr-FR" dirty="0"/>
              <a:t>Pour la caution et le coobligé qui ont payé en lieu et place du débiteur</a:t>
            </a:r>
          </a:p>
          <a:p>
            <a:pPr lvl="2"/>
            <a:r>
              <a:rPr lang="fr-FR" dirty="0"/>
              <a:t>Poursuite possible si clôture de la liquidation pour insuffisance d’actifs</a:t>
            </a:r>
          </a:p>
          <a:p>
            <a:pPr lvl="1"/>
            <a:r>
              <a:rPr lang="fr-FR" dirty="0"/>
              <a:t>Nécessité pour la caution d’obtenir un titre exécutoire pour le remboursement des sommes versées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fontScale="90000"/>
          </a:bodyPr>
          <a:lstStyle/>
          <a:p>
            <a:r>
              <a:rPr lang="fr-FR" altLang="fr-FR" dirty="0"/>
              <a:t>Droit de poursuite de la caution</a:t>
            </a:r>
            <a:br>
              <a:rPr lang="fr-FR" altLang="fr-FR" dirty="0"/>
            </a:br>
            <a:r>
              <a:rPr lang="fr-FR" altLang="fr-FR" dirty="0"/>
              <a:t>en cas de liquidation judiciaire du débiteur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146</a:t>
            </a:fld>
            <a:endParaRPr lang="fr-FR" dirty="0"/>
          </a:p>
        </p:txBody>
      </p:sp>
    </p:spTree>
    <p:extLst>
      <p:ext uri="{BB962C8B-B14F-4D97-AF65-F5344CB8AC3E}">
        <p14:creationId xmlns:p14="http://schemas.microsoft.com/office/powerpoint/2010/main" val="26771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Reprise des poursuites après la clôture de la liquidation ne visant que le débiteur</a:t>
            </a:r>
          </a:p>
          <a:p>
            <a:pPr lvl="1"/>
            <a:r>
              <a:rPr lang="fr-FR" dirty="0"/>
              <a:t>Caution ne pouvant pas poursuivre le gérant de la société qui s’était également porté caution</a:t>
            </a:r>
          </a:p>
          <a:p>
            <a:pPr lvl="2"/>
            <a:r>
              <a:rPr lang="fr-FR" dirty="0"/>
              <a:t>La poursuite de la caution contre le gérant, également caution, n’est possible qu’en cas de confusion de patrimoine avec la société</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fontScale="90000"/>
          </a:bodyPr>
          <a:lstStyle/>
          <a:p>
            <a:r>
              <a:rPr lang="fr-FR" altLang="fr-FR" dirty="0"/>
              <a:t>Droit de poursuite de la caution</a:t>
            </a:r>
            <a:br>
              <a:rPr lang="fr-FR" altLang="fr-FR" dirty="0"/>
            </a:br>
            <a:r>
              <a:rPr lang="fr-FR" altLang="fr-FR" dirty="0"/>
              <a:t>en cas de liquidation judiciaire du débiteur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147</a:t>
            </a:fld>
            <a:endParaRPr lang="fr-FR" dirty="0"/>
          </a:p>
        </p:txBody>
      </p:sp>
    </p:spTree>
    <p:extLst>
      <p:ext uri="{BB962C8B-B14F-4D97-AF65-F5344CB8AC3E}">
        <p14:creationId xmlns:p14="http://schemas.microsoft.com/office/powerpoint/2010/main" val="20054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p:txBody>
          <a:bodyPr/>
          <a:lstStyle/>
          <a:p>
            <a:r>
              <a:rPr lang="fr-FR" dirty="0"/>
              <a:t>Rappels</a:t>
            </a:r>
          </a:p>
          <a:p>
            <a:pPr lvl="1"/>
            <a:r>
              <a:rPr lang="fr-FR" dirty="0"/>
              <a:t>Action en comblement de passif en cas de liquidation judiciaire</a:t>
            </a:r>
          </a:p>
          <a:p>
            <a:pPr lvl="2"/>
            <a:r>
              <a:rPr lang="fr-FR" dirty="0"/>
              <a:t>Concerne les dirigeants de droit et de fait de la société en fonction</a:t>
            </a:r>
          </a:p>
          <a:p>
            <a:pPr lvl="2"/>
            <a:r>
              <a:rPr lang="fr-FR" dirty="0"/>
              <a:t>Preuve d’une faute de gestion ayant contribué à l’insuffisance d’actif</a:t>
            </a:r>
          </a:p>
          <a:p>
            <a:pPr lvl="2"/>
            <a:r>
              <a:rPr lang="fr-FR" dirty="0"/>
              <a:t>Responsabilité du dirigeant uniquement dans le cadre des décisions relevant de ses attributions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p:txBody>
          <a:bodyPr>
            <a:normAutofit/>
          </a:bodyPr>
          <a:lstStyle/>
          <a:p>
            <a:r>
              <a:rPr lang="fr-FR" altLang="fr-FR" dirty="0"/>
              <a:t>Action en comblement de passif</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p:txBody>
          <a:bodyPr/>
          <a:lstStyle/>
          <a:p>
            <a:fld id="{42DFD4EF-7DF6-4614-8D83-7691420D2A62}" type="slidenum">
              <a:rPr lang="fr-FR" smtClean="0"/>
              <a:pPr/>
              <a:t>148</a:t>
            </a:fld>
            <a:endParaRPr lang="fr-FR" dirty="0"/>
          </a:p>
        </p:txBody>
      </p:sp>
    </p:spTree>
    <p:extLst>
      <p:ext uri="{BB962C8B-B14F-4D97-AF65-F5344CB8AC3E}">
        <p14:creationId xmlns:p14="http://schemas.microsoft.com/office/powerpoint/2010/main" val="266947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r>
              <a:rPr lang="fr-FR" dirty="0"/>
              <a:t>Quoi de neuf ?</a:t>
            </a:r>
          </a:p>
          <a:p>
            <a:pPr lvl="1"/>
            <a:r>
              <a:rPr lang="fr-FR" dirty="0"/>
              <a:t>Action en comblement de passif à l’encontre des dirigeants de droit et de fait</a:t>
            </a:r>
          </a:p>
          <a:p>
            <a:pPr lvl="2"/>
            <a:r>
              <a:rPr lang="fr-FR" dirty="0"/>
              <a:t>Directeur général délégué ayant la qualité de dirigeant de droit</a:t>
            </a:r>
          </a:p>
          <a:p>
            <a:pPr lvl="2"/>
            <a:r>
              <a:rPr lang="fr-FR" dirty="0"/>
              <a:t>Dirigeant de fait : salarié ayant accompli des actes de direction et de gestion positifs en toute indépendance </a:t>
            </a:r>
          </a:p>
          <a:p>
            <a:pPr lvl="1"/>
            <a:r>
              <a:rPr lang="fr-FR" dirty="0"/>
              <a:t>Sanction pour des fautes de gestion commises dans l’exercice des pouvoirs qui ont été délégués</a:t>
            </a:r>
          </a:p>
          <a:p>
            <a:pPr lvl="3"/>
            <a:endParaRPr lang="fr-FR" dirty="0"/>
          </a:p>
          <a:p>
            <a:pPr lvl="0"/>
            <a:r>
              <a:rPr lang="fr-FR" dirty="0"/>
              <a:t>Qui est concerné ? </a:t>
            </a:r>
          </a:p>
          <a:p>
            <a:pPr lvl="1"/>
            <a:r>
              <a:rPr lang="fr-FR" dirty="0"/>
              <a:t>Dirigeants de sociétés, de droit ou de fait</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normAutofit/>
          </a:bodyPr>
          <a:lstStyle/>
          <a:p>
            <a:r>
              <a:rPr lang="fr-FR" altLang="fr-FR" dirty="0"/>
              <a:t>Action en comblement de passif</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149</a:t>
            </a:fld>
            <a:endParaRPr lang="fr-FR" dirty="0"/>
          </a:p>
        </p:txBody>
      </p:sp>
    </p:spTree>
    <p:extLst>
      <p:ext uri="{BB962C8B-B14F-4D97-AF65-F5344CB8AC3E}">
        <p14:creationId xmlns:p14="http://schemas.microsoft.com/office/powerpoint/2010/main" val="5032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1312778"/>
            <a:ext cx="7920000" cy="3833487"/>
          </a:xfrm>
        </p:spPr>
        <p:txBody>
          <a:bodyPr/>
          <a:lstStyle/>
          <a:p>
            <a:r>
              <a:rPr lang="fr-FR" dirty="0"/>
              <a:t>Quoi de neuf ?</a:t>
            </a:r>
          </a:p>
          <a:p>
            <a:pPr lvl="1"/>
            <a:r>
              <a:rPr lang="fr-FR" dirty="0"/>
              <a:t>Unité d'œuvre sous-jacente pertinente à prendre en compte pour définir la sous-utilisation des immobilisations pour lesquelles la consommation des avantages économiques est fonction de leur utilisation effective</a:t>
            </a:r>
          </a:p>
          <a:p>
            <a:pPr lvl="2"/>
            <a:r>
              <a:rPr lang="fr-FR" dirty="0"/>
              <a:t>Unité produite ou temps effectif d'utilisation de l'immobilisation</a:t>
            </a:r>
          </a:p>
          <a:p>
            <a:pPr lvl="1"/>
            <a:r>
              <a:rPr lang="fr-FR" dirty="0"/>
              <a:t>Report d'amortissement ne s'appliquant pas aux immobilisations ou leurs composants qui subissent une usure physique par le passage du temps, quel que soit l'usage qu'il en est fait</a:t>
            </a:r>
          </a:p>
          <a:p>
            <a:pPr lvl="2"/>
            <a:r>
              <a:rPr lang="fr-FR" dirty="0"/>
              <a:t>Exemples : structure d'un bâtiment, toiture</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3"/>
            <a:ext cx="7056000" cy="987018"/>
          </a:xfrm>
        </p:spPr>
        <p:txBody>
          <a:bodyPr>
            <a:normAutofit/>
          </a:bodyPr>
          <a:lstStyle/>
          <a:p>
            <a:r>
              <a:rPr lang="fr-FR" dirty="0"/>
              <a:t>Amortissement des biens non utilisés durant la crise COVID-19</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a:t>
            </a:fld>
            <a:endParaRPr lang="fr-FR" dirty="0"/>
          </a:p>
        </p:txBody>
      </p:sp>
    </p:spTree>
    <p:extLst>
      <p:ext uri="{BB962C8B-B14F-4D97-AF65-F5344CB8AC3E}">
        <p14:creationId xmlns:p14="http://schemas.microsoft.com/office/powerpoint/2010/main" val="298659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r>
              <a:rPr lang="fr-FR" dirty="0"/>
              <a:t>Liquidation judiciaire et vente aux enchères publiques</a:t>
            </a:r>
          </a:p>
          <a:p>
            <a:pPr lvl="1"/>
            <a:r>
              <a:rPr lang="fr-FR" dirty="0"/>
              <a:t>Interdiction de cession des actifs d’une société en liquidation aux parents des dirigeants de la personne morale débitrice</a:t>
            </a:r>
          </a:p>
          <a:p>
            <a:pPr lvl="1"/>
            <a:r>
              <a:rPr lang="fr-FR" dirty="0"/>
              <a:t>Interdiction applicable à la procédure d’enchère ou de surenchère dans le cadre de la vente aux enchère publics des actifs</a:t>
            </a:r>
          </a:p>
          <a:p>
            <a:pPr lvl="4"/>
            <a:endParaRPr lang="fr-FR" dirty="0"/>
          </a:p>
          <a:p>
            <a:r>
              <a:rPr lang="fr-FR" dirty="0"/>
              <a:t>Délit de présentation de comptes infidèles et comptes annuels consolidés</a:t>
            </a:r>
          </a:p>
          <a:p>
            <a:pPr lvl="1"/>
            <a:r>
              <a:rPr lang="fr-FR" dirty="0"/>
              <a:t>Pas d’application du délit de présentation ou de comptes infidèles aux comptes annuels consolidés </a:t>
            </a:r>
          </a:p>
          <a:p>
            <a:pPr lvl="2"/>
            <a:r>
              <a:rPr lang="fr-FR" dirty="0"/>
              <a:t>Par contre, sanctions pénales applicables en cas de non établissement et communications des comptes consolidés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150</a:t>
            </a:fld>
            <a:endParaRPr lang="fr-FR" dirty="0"/>
          </a:p>
        </p:txBody>
      </p:sp>
    </p:spTree>
    <p:extLst>
      <p:ext uri="{BB962C8B-B14F-4D97-AF65-F5344CB8AC3E}">
        <p14:creationId xmlns:p14="http://schemas.microsoft.com/office/powerpoint/2010/main" val="8699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0"/>
            <a:r>
              <a:rPr lang="fr-FR" dirty="0"/>
              <a:t>Registre des bénéficiaires effectifs</a:t>
            </a:r>
          </a:p>
          <a:p>
            <a:pPr lvl="1"/>
            <a:r>
              <a:rPr lang="fr-FR" dirty="0"/>
              <a:t>Obligation de déclaration des bénéficiaires effectifs depuis 08/2017 </a:t>
            </a:r>
          </a:p>
          <a:p>
            <a:pPr lvl="1"/>
            <a:r>
              <a:rPr lang="fr-FR" dirty="0"/>
              <a:t>Mise à disposition gratuite par l’INPI des informations relatives aux bénéficiaires effectifs</a:t>
            </a:r>
          </a:p>
          <a:p>
            <a:pPr lvl="4"/>
            <a:endParaRPr lang="fr-FR" dirty="0"/>
          </a:p>
          <a:p>
            <a:r>
              <a:rPr lang="fr-FR" dirty="0"/>
              <a:t>Co-gérant et fonction technique</a:t>
            </a:r>
          </a:p>
          <a:p>
            <a:pPr lvl="1"/>
            <a:r>
              <a:rPr lang="fr-FR" dirty="0"/>
              <a:t>Obligation pour chaque cogérants de participer à la gestion de la société dans tous ses aspects</a:t>
            </a:r>
          </a:p>
          <a:p>
            <a:pPr lvl="1"/>
            <a:r>
              <a:rPr lang="fr-FR" dirty="0"/>
              <a:t>Responsabilité engagée pour faute de gestion pour le cogérant qui ne revendique, dans les faits, que des fonctions techniques</a:t>
            </a:r>
          </a:p>
          <a:p>
            <a:pPr lvl="2"/>
            <a:r>
              <a:rPr lang="fr-FR" dirty="0"/>
              <a:t>Mais a bien la qualité de dirigeant de droit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151</a:t>
            </a:fld>
            <a:endParaRPr lang="fr-FR" dirty="0"/>
          </a:p>
        </p:txBody>
      </p:sp>
    </p:spTree>
    <p:extLst>
      <p:ext uri="{BB962C8B-B14F-4D97-AF65-F5344CB8AC3E}">
        <p14:creationId xmlns:p14="http://schemas.microsoft.com/office/powerpoint/2010/main" val="398768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0"/>
            <a:r>
              <a:rPr lang="fr-FR" dirty="0"/>
              <a:t>Comblement de passif et distribution de dividendes</a:t>
            </a:r>
          </a:p>
          <a:p>
            <a:pPr lvl="1"/>
            <a:r>
              <a:rPr lang="fr-FR" dirty="0"/>
              <a:t>Pouvoir de l’assemblée générale des associés de décider de la distribution de dividendes</a:t>
            </a:r>
          </a:p>
          <a:p>
            <a:pPr lvl="1"/>
            <a:r>
              <a:rPr lang="fr-FR" dirty="0"/>
              <a:t>Responsabilité du gérant/représentant moral de l’associé unique en cas de distribution décidé seul et à l’encontre de l’intérêt de la société</a:t>
            </a:r>
          </a:p>
          <a:p>
            <a:pPr lvl="4"/>
            <a:endParaRPr lang="fr-FR" dirty="0"/>
          </a:p>
          <a:p>
            <a:r>
              <a:rPr lang="fr-FR" dirty="0"/>
              <a:t>Réaffirmation de la libre révocation des dirigeants</a:t>
            </a:r>
          </a:p>
          <a:p>
            <a:pPr lvl="1"/>
            <a:r>
              <a:rPr lang="fr-FR" dirty="0"/>
              <a:t>Révocation à tout moment du directeur général délégué d’une SA par le conseil d’administration sur proposition du directeur général </a:t>
            </a:r>
          </a:p>
          <a:p>
            <a:pPr lvl="1"/>
            <a:r>
              <a:rPr lang="fr-FR" dirty="0"/>
              <a:t>Disposition d’ordre public, sans dérogation possible (ni statutaire ni extrastatutaire)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152</a:t>
            </a:fld>
            <a:endParaRPr lang="fr-FR" dirty="0"/>
          </a:p>
        </p:txBody>
      </p:sp>
    </p:spTree>
    <p:extLst>
      <p:ext uri="{BB962C8B-B14F-4D97-AF65-F5344CB8AC3E}">
        <p14:creationId xmlns:p14="http://schemas.microsoft.com/office/powerpoint/2010/main" val="417704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r>
              <a:rPr lang="fr-FR" dirty="0"/>
              <a:t>Président de SAS : reconduction tacite du mandat ?</a:t>
            </a:r>
          </a:p>
          <a:p>
            <a:pPr lvl="1"/>
            <a:r>
              <a:rPr lang="fr-FR" dirty="0"/>
              <a:t>Statuts de SAS devant indiquer la durée du mandat</a:t>
            </a:r>
          </a:p>
          <a:p>
            <a:pPr lvl="1"/>
            <a:r>
              <a:rPr lang="fr-FR" dirty="0"/>
              <a:t>Pas de reconduction tacite lorsque le mandat initial est à durée déterminée</a:t>
            </a:r>
          </a:p>
          <a:p>
            <a:pPr lvl="3"/>
            <a:endParaRPr lang="fr-FR" dirty="0"/>
          </a:p>
          <a:p>
            <a:r>
              <a:rPr lang="fr-FR" dirty="0"/>
              <a:t>Validité des délibérations d'une AG prises en l'absence de convocation du CAC </a:t>
            </a:r>
          </a:p>
          <a:p>
            <a:pPr lvl="1"/>
            <a:r>
              <a:rPr lang="fr-FR" dirty="0"/>
              <a:t>Obligation de convoquer les CAC aux assemblées générales des sociétés qui en sont dotées</a:t>
            </a:r>
          </a:p>
          <a:p>
            <a:pPr lvl="1"/>
            <a:r>
              <a:rPr lang="fr-FR" dirty="0"/>
              <a:t>A défaut, pas de nullité de l’assemblée, mais sanctions pénales à l’encontre des dirigeants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153</a:t>
            </a:fld>
            <a:endParaRPr lang="fr-FR" dirty="0"/>
          </a:p>
        </p:txBody>
      </p:sp>
    </p:spTree>
    <p:extLst>
      <p:ext uri="{BB962C8B-B14F-4D97-AF65-F5344CB8AC3E}">
        <p14:creationId xmlns:p14="http://schemas.microsoft.com/office/powerpoint/2010/main" val="34083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0"/>
            <a:r>
              <a:rPr lang="fr-FR" dirty="0"/>
              <a:t>Bail commercial : manquement du bailleur à son obligation de délivrance</a:t>
            </a:r>
          </a:p>
          <a:p>
            <a:pPr lvl="1"/>
            <a:r>
              <a:rPr lang="fr-FR" dirty="0"/>
              <a:t>Suspension du paiement du loyer en cas d’absence de jouissance paisible ou de manquement du bailleur à son obligation de délivrance</a:t>
            </a:r>
          </a:p>
          <a:p>
            <a:pPr lvl="1"/>
            <a:r>
              <a:rPr lang="fr-FR" dirty="0"/>
              <a:t>Situation du changement des serrures par le bailleur avant le début de l’activité du locataire</a:t>
            </a:r>
          </a:p>
          <a:p>
            <a:pPr lvl="3"/>
            <a:endParaRPr lang="fr-FR" dirty="0"/>
          </a:p>
          <a:p>
            <a:r>
              <a:rPr lang="fr-FR" dirty="0"/>
              <a:t>Droit de préférence en cas de vente</a:t>
            </a:r>
          </a:p>
          <a:p>
            <a:pPr lvl="1"/>
            <a:r>
              <a:rPr lang="fr-FR" dirty="0"/>
              <a:t>Droit de préférence pour un locataire d’un local commercial mis en vente</a:t>
            </a:r>
          </a:p>
          <a:p>
            <a:pPr lvl="1"/>
            <a:r>
              <a:rPr lang="fr-FR" dirty="0"/>
              <a:t>Pas de droit de préférence en cas de vente global de l’immeuble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154</a:t>
            </a:fld>
            <a:endParaRPr lang="fr-FR" dirty="0"/>
          </a:p>
        </p:txBody>
      </p:sp>
    </p:spTree>
    <p:extLst>
      <p:ext uri="{BB962C8B-B14F-4D97-AF65-F5344CB8AC3E}">
        <p14:creationId xmlns:p14="http://schemas.microsoft.com/office/powerpoint/2010/main" val="318734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0"/>
            <a:r>
              <a:rPr lang="fr-FR" dirty="0"/>
              <a:t>Etendue de l’accord de renouvellement du bail aux clauses et conditions antérieures</a:t>
            </a:r>
          </a:p>
          <a:p>
            <a:pPr lvl="1"/>
            <a:r>
              <a:rPr lang="fr-FR" dirty="0"/>
              <a:t>Accord sur le prix du loyer du bail renouvelé pouvant être conclu par les parties</a:t>
            </a:r>
          </a:p>
          <a:p>
            <a:pPr lvl="1"/>
            <a:r>
              <a:rPr lang="fr-FR" dirty="0"/>
              <a:t>Accord pouvant être tacite et résulter de la volonté de renouveler le bail aux mêmes conditions </a:t>
            </a:r>
          </a:p>
          <a:p>
            <a:pPr lvl="4"/>
            <a:endParaRPr lang="fr-FR" dirty="0"/>
          </a:p>
          <a:p>
            <a:r>
              <a:rPr lang="fr-FR" dirty="0"/>
              <a:t>COVID-19 et loyers commerciaux : perte du local loué</a:t>
            </a:r>
          </a:p>
          <a:p>
            <a:pPr lvl="1"/>
            <a:r>
              <a:rPr lang="fr-FR" dirty="0"/>
              <a:t>Interdiction d’accueil du public pendant la pandémie de COVID-19, caractérisant la perte fortuite des locaux loué</a:t>
            </a:r>
          </a:p>
          <a:p>
            <a:pPr lvl="1"/>
            <a:r>
              <a:rPr lang="fr-FR" dirty="0"/>
              <a:t>Pas de sanction du fait du non-paiement du loyer par le locataire en cas de perte fortuite des locaux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155</a:t>
            </a:fld>
            <a:endParaRPr lang="fr-FR" dirty="0"/>
          </a:p>
        </p:txBody>
      </p:sp>
    </p:spTree>
    <p:extLst>
      <p:ext uri="{BB962C8B-B14F-4D97-AF65-F5344CB8AC3E}">
        <p14:creationId xmlns:p14="http://schemas.microsoft.com/office/powerpoint/2010/main" val="407002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0"/>
            <a:r>
              <a:rPr lang="fr-FR" dirty="0"/>
              <a:t>Apport en nature à une SAS</a:t>
            </a:r>
          </a:p>
          <a:p>
            <a:pPr lvl="1"/>
            <a:r>
              <a:rPr lang="fr-FR" dirty="0"/>
              <a:t>Responsabilité solidaire des associés de SAS pendant 5 ans en cas de défaut dévaluation des apports en nature par un commissaire aux apports ou de valeur différente de celle retenue par ce dernier</a:t>
            </a:r>
          </a:p>
          <a:p>
            <a:pPr lvl="1"/>
            <a:r>
              <a:rPr lang="fr-FR" dirty="0"/>
              <a:t>Sanctions non applicables aux SAS avec un date de signature des statuts antérieure au 11 décembre 2016</a:t>
            </a:r>
          </a:p>
          <a:p>
            <a:pPr lvl="4"/>
            <a:endParaRPr lang="fr-FR" dirty="0"/>
          </a:p>
          <a:p>
            <a:pPr lvl="0"/>
            <a:r>
              <a:rPr lang="fr-FR" dirty="0"/>
              <a:t>Actions auto-détenues au-delà du délai maximal</a:t>
            </a:r>
          </a:p>
          <a:p>
            <a:pPr lvl="1"/>
            <a:r>
              <a:rPr lang="fr-FR" dirty="0"/>
              <a:t>Délai d’un an pour céder des actions auto-détenues irrégulièrement</a:t>
            </a:r>
          </a:p>
          <a:p>
            <a:pPr lvl="1"/>
            <a:r>
              <a:rPr lang="fr-FR" dirty="0"/>
              <a:t>Pas d’annulation des titres en cas de dépassement du délai </a:t>
            </a:r>
          </a:p>
          <a:p>
            <a:pPr lvl="2"/>
            <a:r>
              <a:rPr lang="fr-FR" dirty="0"/>
              <a:t>Possibilité de les céder au-delà du délai d’un an</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156</a:t>
            </a:fld>
            <a:endParaRPr lang="fr-FR" dirty="0"/>
          </a:p>
        </p:txBody>
      </p:sp>
    </p:spTree>
    <p:extLst>
      <p:ext uri="{BB962C8B-B14F-4D97-AF65-F5344CB8AC3E}">
        <p14:creationId xmlns:p14="http://schemas.microsoft.com/office/powerpoint/2010/main" val="69625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0"/>
            <a:r>
              <a:rPr lang="fr-FR" dirty="0"/>
              <a:t>Guide Marchés publics et relance économique </a:t>
            </a:r>
          </a:p>
          <a:p>
            <a:pPr lvl="1"/>
            <a:r>
              <a:rPr lang="fr-FR" dirty="0"/>
              <a:t>Publication de la nouvelle version du guide intitulé « Les marchés publics au service de la relance économique des entreprises : rebondir avec les marchés publics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 vous de voir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157</a:t>
            </a:fld>
            <a:endParaRPr lang="fr-FR" dirty="0"/>
          </a:p>
        </p:txBody>
      </p:sp>
    </p:spTree>
    <p:extLst>
      <p:ext uri="{BB962C8B-B14F-4D97-AF65-F5344CB8AC3E}">
        <p14:creationId xmlns:p14="http://schemas.microsoft.com/office/powerpoint/2010/main" val="63350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a:extLst>
              <a:ext uri="{FF2B5EF4-FFF2-40B4-BE49-F238E27FC236}">
                <a16:creationId xmlns:a16="http://schemas.microsoft.com/office/drawing/2014/main" id="{A5A8276A-4933-4A4B-8D3D-97C21A1EE19B}"/>
              </a:ext>
            </a:extLst>
          </p:cNvPr>
          <p:cNvSpPr>
            <a:spLocks noGrp="1"/>
          </p:cNvSpPr>
          <p:nvPr>
            <p:ph idx="1"/>
          </p:nvPr>
        </p:nvSpPr>
        <p:spPr>
          <a:xfrm>
            <a:off x="287933" y="960164"/>
            <a:ext cx="7920000" cy="4186101"/>
          </a:xfrm>
        </p:spPr>
        <p:txBody>
          <a:bodyPr/>
          <a:lstStyle/>
          <a:p>
            <a:r>
              <a:rPr lang="fr-FR" dirty="0"/>
              <a:t>Sociétés commerciales : l’AGOA </a:t>
            </a:r>
          </a:p>
          <a:p>
            <a:pPr lvl="1"/>
            <a:r>
              <a:rPr lang="fr-FR" dirty="0"/>
              <a:t>Pour les entreprises ayant une date de clôture au</a:t>
            </a:r>
            <a:br>
              <a:rPr lang="fr-FR" dirty="0"/>
            </a:br>
            <a:r>
              <a:rPr lang="fr-FR" dirty="0"/>
              <a:t>31 décembre 2020</a:t>
            </a:r>
          </a:p>
          <a:p>
            <a:pPr lvl="2"/>
            <a:r>
              <a:rPr lang="fr-FR" dirty="0"/>
              <a:t>Tenue de l’assemblée générale avant le 1</a:t>
            </a:r>
            <a:r>
              <a:rPr lang="fr-FR" baseline="30000" dirty="0"/>
              <a:t>er</a:t>
            </a:r>
            <a:r>
              <a:rPr lang="fr-FR" dirty="0"/>
              <a:t> juillet 2021</a:t>
            </a:r>
          </a:p>
          <a:p>
            <a:pPr lvl="2"/>
            <a:r>
              <a:rPr lang="fr-FR" dirty="0"/>
              <a:t>Désignation de CAC en cas de dépassement de certains seuils</a:t>
            </a:r>
          </a:p>
        </p:txBody>
      </p:sp>
      <p:sp>
        <p:nvSpPr>
          <p:cNvPr id="3" name="Titre 2">
            <a:extLst>
              <a:ext uri="{FF2B5EF4-FFF2-40B4-BE49-F238E27FC236}">
                <a16:creationId xmlns:a16="http://schemas.microsoft.com/office/drawing/2014/main" id="{F9890A78-B11F-4050-B061-BFEF5D010118}"/>
              </a:ext>
            </a:extLst>
          </p:cNvPr>
          <p:cNvSpPr>
            <a:spLocks noGrp="1"/>
          </p:cNvSpPr>
          <p:nvPr>
            <p:ph type="title"/>
          </p:nvPr>
        </p:nvSpPr>
        <p:spPr>
          <a:xfrm>
            <a:off x="1151933" y="237314"/>
            <a:ext cx="7056000" cy="626978"/>
          </a:xfrm>
        </p:spPr>
        <p:txBody>
          <a:bodyPr/>
          <a:lstStyle/>
          <a:p>
            <a:r>
              <a:rPr lang="fr-FR" dirty="0"/>
              <a:t>A vos agendas</a:t>
            </a:r>
          </a:p>
        </p:txBody>
      </p:sp>
      <p:sp>
        <p:nvSpPr>
          <p:cNvPr id="4" name="Espace réservé du numéro de diapositive 3">
            <a:extLst>
              <a:ext uri="{FF2B5EF4-FFF2-40B4-BE49-F238E27FC236}">
                <a16:creationId xmlns:a16="http://schemas.microsoft.com/office/drawing/2014/main" id="{C0D36472-F27E-4DB2-AAE1-A5D1F60A4E8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158</a:t>
            </a:fld>
            <a:endParaRPr lang="fr-FR" dirty="0"/>
          </a:p>
        </p:txBody>
      </p:sp>
    </p:spTree>
    <p:extLst>
      <p:ext uri="{BB962C8B-B14F-4D97-AF65-F5344CB8AC3E}">
        <p14:creationId xmlns:p14="http://schemas.microsoft.com/office/powerpoint/2010/main" val="303807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a:extLst>
              <a:ext uri="{FF2B5EF4-FFF2-40B4-BE49-F238E27FC236}">
                <a16:creationId xmlns:a16="http://schemas.microsoft.com/office/drawing/2014/main" id="{E0EFE177-54F7-49B8-B15D-508A98BBBB7B}"/>
              </a:ext>
            </a:extLst>
          </p:cNvPr>
          <p:cNvSpPr>
            <a:spLocks noGrp="1"/>
          </p:cNvSpPr>
          <p:nvPr>
            <p:ph idx="1"/>
          </p:nvPr>
        </p:nvSpPr>
        <p:spPr>
          <a:xfrm>
            <a:off x="287933" y="960164"/>
            <a:ext cx="7920000" cy="4186101"/>
          </a:xfrm>
        </p:spPr>
        <p:txBody>
          <a:bodyPr/>
          <a:lstStyle/>
          <a:p>
            <a:r>
              <a:rPr lang="fr-FR" dirty="0"/>
              <a:t>Sociétés commerciales : l’après approbation</a:t>
            </a:r>
          </a:p>
          <a:p>
            <a:pPr lvl="1"/>
            <a:r>
              <a:rPr lang="fr-FR" dirty="0"/>
              <a:t>Dépôt au greffe</a:t>
            </a:r>
          </a:p>
          <a:p>
            <a:pPr lvl="2"/>
            <a:r>
              <a:rPr lang="fr-FR" dirty="0"/>
              <a:t>Comptes annuels</a:t>
            </a:r>
          </a:p>
          <a:p>
            <a:pPr lvl="2"/>
            <a:r>
              <a:rPr lang="fr-FR" dirty="0"/>
              <a:t>Rapport de gestion (uniquement pour les sociétés cotées)</a:t>
            </a:r>
          </a:p>
          <a:p>
            <a:pPr lvl="2"/>
            <a:r>
              <a:rPr lang="fr-FR" dirty="0"/>
              <a:t>Proposition d’affectation des résultats et résolution votée</a:t>
            </a:r>
          </a:p>
          <a:p>
            <a:pPr lvl="2"/>
            <a:r>
              <a:rPr lang="fr-FR" dirty="0"/>
              <a:t>Rapport du CAC sur les comptes annuels</a:t>
            </a:r>
          </a:p>
          <a:p>
            <a:pPr lvl="1"/>
            <a:r>
              <a:rPr lang="fr-FR" dirty="0"/>
              <a:t>Dans le mois de l’AGO annuelle si dépôt papier</a:t>
            </a:r>
          </a:p>
          <a:p>
            <a:pPr lvl="2"/>
            <a:r>
              <a:rPr lang="fr-FR" dirty="0"/>
              <a:t>2 mois si réalisé par voie électronique</a:t>
            </a:r>
          </a:p>
          <a:p>
            <a:pPr lvl="4"/>
            <a:endParaRPr lang="fr-FR" dirty="0"/>
          </a:p>
          <a:p>
            <a:pPr lvl="1"/>
            <a:r>
              <a:rPr lang="fr-FR" dirty="0"/>
              <a:t>Formalités si capitaux propres inférieurs à la moitié du capital : AGE pour se prononcer sur la dissolution anticipée de la société</a:t>
            </a:r>
          </a:p>
          <a:p>
            <a:pPr lvl="2"/>
            <a:r>
              <a:rPr lang="fr-FR" dirty="0"/>
              <a:t>Dans les 4 mois qui suivent l’AG d’approbation des comptes</a:t>
            </a:r>
          </a:p>
        </p:txBody>
      </p:sp>
      <p:sp>
        <p:nvSpPr>
          <p:cNvPr id="3" name="Titre 2">
            <a:extLst>
              <a:ext uri="{FF2B5EF4-FFF2-40B4-BE49-F238E27FC236}">
                <a16:creationId xmlns:a16="http://schemas.microsoft.com/office/drawing/2014/main" id="{4CF0CFAF-2839-4E5E-9018-289AC1409C21}"/>
              </a:ext>
            </a:extLst>
          </p:cNvPr>
          <p:cNvSpPr>
            <a:spLocks noGrp="1"/>
          </p:cNvSpPr>
          <p:nvPr>
            <p:ph type="title"/>
          </p:nvPr>
        </p:nvSpPr>
        <p:spPr>
          <a:xfrm>
            <a:off x="1151933" y="237314"/>
            <a:ext cx="7056000" cy="626978"/>
          </a:xfrm>
        </p:spPr>
        <p:txBody>
          <a:bodyPr/>
          <a:lstStyle/>
          <a:p>
            <a:r>
              <a:rPr lang="fr-FR" dirty="0"/>
              <a:t>A vos agendas</a:t>
            </a:r>
          </a:p>
        </p:txBody>
      </p:sp>
      <p:sp>
        <p:nvSpPr>
          <p:cNvPr id="4" name="Espace réservé du numéro de diapositive 3">
            <a:extLst>
              <a:ext uri="{FF2B5EF4-FFF2-40B4-BE49-F238E27FC236}">
                <a16:creationId xmlns:a16="http://schemas.microsoft.com/office/drawing/2014/main" id="{ACCF390A-1250-41AB-A1A5-30F9838EE6ED}"/>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159</a:t>
            </a:fld>
            <a:endParaRPr lang="fr-FR" dirty="0"/>
          </a:p>
        </p:txBody>
      </p:sp>
    </p:spTree>
    <p:extLst>
      <p:ext uri="{BB962C8B-B14F-4D97-AF65-F5344CB8AC3E}">
        <p14:creationId xmlns:p14="http://schemas.microsoft.com/office/powerpoint/2010/main" val="4459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E01620C-E59D-4CD9-ADD7-2753AA3DA73B}"/>
              </a:ext>
            </a:extLst>
          </p:cNvPr>
          <p:cNvSpPr>
            <a:spLocks noGrp="1"/>
          </p:cNvSpPr>
          <p:nvPr>
            <p:ph idx="1"/>
          </p:nvPr>
        </p:nvSpPr>
        <p:spPr>
          <a:xfrm>
            <a:off x="287933" y="1312778"/>
            <a:ext cx="7920000" cy="3833487"/>
          </a:xfrm>
        </p:spPr>
        <p:txBody>
          <a:bodyPr/>
          <a:lstStyle/>
          <a:p>
            <a:pPr lvl="1"/>
            <a:r>
              <a:rPr lang="fr-FR" dirty="0"/>
              <a:t>Somme des amortissements effectivement pratiqués depuis l'acquisition ou la création d'un élément donné ne pouvant pas, à la clôture de chaque exercice, être inférieure au montant cumulé des amortissements calculés suivant le mode linéaire et répartis sur la durée normale d'utilisation</a:t>
            </a:r>
          </a:p>
          <a:p>
            <a:pPr lvl="2"/>
            <a:r>
              <a:rPr lang="fr-FR" dirty="0"/>
              <a:t>A défaut : perte définitive du droit de déduire fiscalement la fraction des amortissements qui aura été irrégulièrement différée</a:t>
            </a:r>
          </a:p>
          <a:p>
            <a:pPr lvl="1"/>
            <a:r>
              <a:rPr lang="fr-FR" dirty="0"/>
              <a:t>En cas de minoration et de report de la DAP en vue de tenir compte de la moindre consommation des avantages économiques</a:t>
            </a:r>
          </a:p>
          <a:p>
            <a:pPr lvl="2"/>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Comptabilisation d'un amortissement dérogatoire complémentaire pour respecter la règle fiscale de l'amortissement minimal</a:t>
            </a:r>
            <a:endParaRPr lang="fr-FR" dirty="0"/>
          </a:p>
        </p:txBody>
      </p:sp>
      <p:sp>
        <p:nvSpPr>
          <p:cNvPr id="3" name="Titre 2">
            <a:extLst>
              <a:ext uri="{FF2B5EF4-FFF2-40B4-BE49-F238E27FC236}">
                <a16:creationId xmlns:a16="http://schemas.microsoft.com/office/drawing/2014/main" id="{46CCEE74-8BF7-40D7-88A2-4CF17F517B7E}"/>
              </a:ext>
            </a:extLst>
          </p:cNvPr>
          <p:cNvSpPr>
            <a:spLocks noGrp="1"/>
          </p:cNvSpPr>
          <p:nvPr>
            <p:ph type="title"/>
          </p:nvPr>
        </p:nvSpPr>
        <p:spPr>
          <a:xfrm>
            <a:off x="1151933" y="237313"/>
            <a:ext cx="7056000" cy="987018"/>
          </a:xfrm>
        </p:spPr>
        <p:txBody>
          <a:bodyPr/>
          <a:lstStyle/>
          <a:p>
            <a:r>
              <a:rPr lang="fr-FR" dirty="0"/>
              <a:t>Amortissement des biens non utilisés durant la crise COVID-19</a:t>
            </a:r>
          </a:p>
        </p:txBody>
      </p:sp>
      <p:sp>
        <p:nvSpPr>
          <p:cNvPr id="4" name="Espace réservé du numéro de diapositive 3">
            <a:extLst>
              <a:ext uri="{FF2B5EF4-FFF2-40B4-BE49-F238E27FC236}">
                <a16:creationId xmlns:a16="http://schemas.microsoft.com/office/drawing/2014/main" id="{ED0195AF-7749-482E-8125-81EAB58CA256}"/>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a:t>
            </a:fld>
            <a:endParaRPr lang="fr-FR" dirty="0"/>
          </a:p>
        </p:txBody>
      </p:sp>
    </p:spTree>
    <p:extLst>
      <p:ext uri="{BB962C8B-B14F-4D97-AF65-F5344CB8AC3E}">
        <p14:creationId xmlns:p14="http://schemas.microsoft.com/office/powerpoint/2010/main" val="23714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a:extLst>
              <a:ext uri="{FF2B5EF4-FFF2-40B4-BE49-F238E27FC236}">
                <a16:creationId xmlns:a16="http://schemas.microsoft.com/office/drawing/2014/main" id="{E0EFE177-54F7-49B8-B15D-508A98BBBB7B}"/>
              </a:ext>
            </a:extLst>
          </p:cNvPr>
          <p:cNvSpPr>
            <a:spLocks noGrp="1"/>
          </p:cNvSpPr>
          <p:nvPr>
            <p:ph idx="1"/>
          </p:nvPr>
        </p:nvSpPr>
        <p:spPr>
          <a:xfrm>
            <a:off x="287933" y="960164"/>
            <a:ext cx="7920000" cy="4186101"/>
          </a:xfrm>
        </p:spPr>
        <p:txBody>
          <a:bodyPr/>
          <a:lstStyle/>
          <a:p>
            <a:r>
              <a:rPr lang="fr-FR" dirty="0"/>
              <a:t>Sociétés commerciales : dividendes</a:t>
            </a:r>
          </a:p>
          <a:p>
            <a:pPr lvl="1"/>
            <a:r>
              <a:rPr lang="fr-FR" dirty="0"/>
              <a:t>Mise en paiement</a:t>
            </a:r>
          </a:p>
          <a:p>
            <a:pPr lvl="2"/>
            <a:r>
              <a:rPr lang="fr-FR" dirty="0"/>
              <a:t>Paiement effectif ou crédit du compte courant</a:t>
            </a:r>
          </a:p>
          <a:p>
            <a:pPr lvl="2"/>
            <a:r>
              <a:rPr lang="fr-FR" dirty="0"/>
              <a:t>Avant le 30 septembre 2021</a:t>
            </a:r>
          </a:p>
          <a:p>
            <a:pPr lvl="1"/>
            <a:r>
              <a:rPr lang="fr-FR" dirty="0"/>
              <a:t>Déclaration n° 2777 relative à la retenue à la source sur les dividendes versés et au prélèvement obligatoire	</a:t>
            </a:r>
          </a:p>
          <a:p>
            <a:pPr lvl="2"/>
            <a:r>
              <a:rPr lang="fr-FR" dirty="0"/>
              <a:t>Dans les 15 premiers jours du mois qui suit le paiement des dividendes</a:t>
            </a:r>
          </a:p>
        </p:txBody>
      </p:sp>
      <p:sp>
        <p:nvSpPr>
          <p:cNvPr id="3" name="Titre 2">
            <a:extLst>
              <a:ext uri="{FF2B5EF4-FFF2-40B4-BE49-F238E27FC236}">
                <a16:creationId xmlns:a16="http://schemas.microsoft.com/office/drawing/2014/main" id="{4CF0CFAF-2839-4E5E-9018-289AC1409C21}"/>
              </a:ext>
            </a:extLst>
          </p:cNvPr>
          <p:cNvSpPr>
            <a:spLocks noGrp="1"/>
          </p:cNvSpPr>
          <p:nvPr>
            <p:ph type="title"/>
          </p:nvPr>
        </p:nvSpPr>
        <p:spPr>
          <a:xfrm>
            <a:off x="1151933" y="237314"/>
            <a:ext cx="7056000" cy="626978"/>
          </a:xfrm>
        </p:spPr>
        <p:txBody>
          <a:bodyPr/>
          <a:lstStyle/>
          <a:p>
            <a:r>
              <a:rPr lang="fr-FR" dirty="0"/>
              <a:t>A vos agendas</a:t>
            </a:r>
          </a:p>
        </p:txBody>
      </p:sp>
      <p:sp>
        <p:nvSpPr>
          <p:cNvPr id="4" name="Espace réservé du numéro de diapositive 3">
            <a:extLst>
              <a:ext uri="{FF2B5EF4-FFF2-40B4-BE49-F238E27FC236}">
                <a16:creationId xmlns:a16="http://schemas.microsoft.com/office/drawing/2014/main" id="{ACCF390A-1250-41AB-A1A5-30F9838EE6ED}"/>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160</a:t>
            </a:fld>
            <a:endParaRPr lang="fr-FR" dirty="0"/>
          </a:p>
        </p:txBody>
      </p:sp>
    </p:spTree>
    <p:extLst>
      <p:ext uri="{BB962C8B-B14F-4D97-AF65-F5344CB8AC3E}">
        <p14:creationId xmlns:p14="http://schemas.microsoft.com/office/powerpoint/2010/main" val="30829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9283" t="30306" r="22342" b="33326"/>
          <a:stretch/>
        </p:blipFill>
        <p:spPr>
          <a:xfrm>
            <a:off x="4662419" y="2070429"/>
            <a:ext cx="4050450" cy="1620180"/>
          </a:xfrm>
          <a:prstGeom prst="rect">
            <a:avLst/>
          </a:prstGeom>
        </p:spPr>
      </p:pic>
    </p:spTree>
    <p:extLst>
      <p:ext uri="{BB962C8B-B14F-4D97-AF65-F5344CB8AC3E}">
        <p14:creationId xmlns:p14="http://schemas.microsoft.com/office/powerpoint/2010/main" val="189981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lstStyle/>
          <a:p>
            <a:r>
              <a:rPr lang="fr-FR" dirty="0"/>
              <a:t>Norme professionnelle relative aux activités commerciales et aux actes d'intermédiaires</a:t>
            </a:r>
          </a:p>
          <a:p>
            <a:r>
              <a:rPr lang="fr-FR" dirty="0"/>
              <a:t>Examen de conformité fiscale :</a:t>
            </a:r>
            <a:br>
              <a:rPr lang="fr-FR" dirty="0"/>
            </a:br>
            <a:r>
              <a:rPr lang="fr-FR" dirty="0"/>
              <a:t>outils pour cette nouvelle mission !</a:t>
            </a:r>
          </a:p>
          <a:p>
            <a:r>
              <a:rPr lang="fr-FR" dirty="0"/>
              <a:t>Sortie de crise : les EC plus que jamais incontournables !</a:t>
            </a:r>
          </a:p>
          <a:p>
            <a:r>
              <a:rPr lang="fr-FR" dirty="0"/>
              <a:t>Elections et comptes de campagne</a:t>
            </a:r>
          </a:p>
          <a:p>
            <a:r>
              <a:rPr lang="fr-FR" dirty="0"/>
              <a:t>76ème Congrès de l’OEC</a:t>
            </a:r>
          </a:p>
          <a:p>
            <a:pPr lvl="3"/>
            <a:endParaRPr lang="fr-FR" altLang="fr-FR" dirty="0"/>
          </a:p>
          <a:p>
            <a:r>
              <a:rPr lang="fr-FR" altLang="fr-FR" dirty="0"/>
              <a:t>A vous de voir !</a:t>
            </a:r>
          </a:p>
          <a:p>
            <a:r>
              <a:rPr lang="fr-FR" altLang="fr-FR" dirty="0"/>
              <a:t>A vos agendas</a:t>
            </a:r>
          </a:p>
        </p:txBody>
      </p:sp>
      <p:sp>
        <p:nvSpPr>
          <p:cNvPr id="10243" name="Titre 2"/>
          <p:cNvSpPr>
            <a:spLocks noGrp="1"/>
          </p:cNvSpPr>
          <p:nvPr>
            <p:ph type="title"/>
          </p:nvPr>
        </p:nvSpPr>
        <p:spPr>
          <a:xfrm>
            <a:off x="1151933" y="237314"/>
            <a:ext cx="7056000" cy="626978"/>
          </a:xfrm>
        </p:spPr>
        <p:txBody>
          <a:bodyPr/>
          <a:lstStyle/>
          <a:p>
            <a:r>
              <a:rPr lang="fr-FR" altLang="fr-FR" dirty="0"/>
              <a:t>Au programme</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162</a:t>
            </a:fld>
            <a:endParaRPr lang="fr-FR" dirty="0"/>
          </a:p>
        </p:txBody>
      </p:sp>
    </p:spTree>
    <p:extLst>
      <p:ext uri="{BB962C8B-B14F-4D97-AF65-F5344CB8AC3E}">
        <p14:creationId xmlns:p14="http://schemas.microsoft.com/office/powerpoint/2010/main" val="33594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r>
              <a:rPr lang="fr-FR" dirty="0"/>
              <a:t>Rappels</a:t>
            </a:r>
          </a:p>
          <a:p>
            <a:pPr lvl="1"/>
            <a:r>
              <a:rPr lang="fr-FR" dirty="0"/>
              <a:t>Ordonnance du 19 septembre 1945 régissant en France la profession d’expertise comptable</a:t>
            </a:r>
          </a:p>
          <a:p>
            <a:pPr lvl="1"/>
            <a:r>
              <a:rPr lang="fr-FR" dirty="0"/>
              <a:t>Missions réservées à la profession</a:t>
            </a:r>
          </a:p>
          <a:p>
            <a:pPr lvl="2"/>
            <a:r>
              <a:rPr lang="fr-FR" dirty="0"/>
              <a:t>Réviser et apprécier les comptabilités des entreprises, etc.</a:t>
            </a:r>
          </a:p>
          <a:p>
            <a:pPr lvl="1"/>
            <a:r>
              <a:rPr lang="fr-FR" dirty="0"/>
              <a:t>Interdictions et incompatibilités </a:t>
            </a:r>
          </a:p>
          <a:p>
            <a:pPr lvl="2"/>
            <a:r>
              <a:rPr lang="fr-FR" dirty="0"/>
              <a:t>Agir en tant qu’agent d’affaires, etc.</a:t>
            </a:r>
          </a:p>
          <a:p>
            <a:pPr lvl="2"/>
            <a:r>
              <a:rPr lang="fr-FR" dirty="0"/>
              <a:t>Réaliser toute activité commerciale ou acte d’intermédiaire autre que ceux que comporte l’exercice de la profession</a:t>
            </a:r>
          </a:p>
          <a:p>
            <a:pPr lvl="3"/>
            <a:r>
              <a:rPr lang="fr-FR" dirty="0"/>
              <a:t>Autorisation toutefois sous conditions : indépendance, déontologie, caractère accessoire, norme professionnelle</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fontScale="90000"/>
          </a:bodyPr>
          <a:lstStyle/>
          <a:p>
            <a:r>
              <a:rPr lang="fr-FR" dirty="0"/>
              <a:t>Norme professionnelle relative aux activités commerciales et aux actes d'intermédiaires</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163</a:t>
            </a:fld>
            <a:endParaRPr lang="fr-FR" dirty="0"/>
          </a:p>
        </p:txBody>
      </p:sp>
    </p:spTree>
    <p:extLst>
      <p:ext uri="{BB962C8B-B14F-4D97-AF65-F5344CB8AC3E}">
        <p14:creationId xmlns:p14="http://schemas.microsoft.com/office/powerpoint/2010/main" val="40438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r>
              <a:rPr lang="fr-FR" dirty="0"/>
              <a:t>Quoi de neuf ?</a:t>
            </a:r>
          </a:p>
          <a:p>
            <a:pPr lvl="1"/>
            <a:r>
              <a:rPr lang="fr-FR" dirty="0"/>
              <a:t>Publication de la norme professionnelle afférente</a:t>
            </a:r>
          </a:p>
          <a:p>
            <a:pPr lvl="1"/>
            <a:r>
              <a:rPr lang="fr-FR" dirty="0"/>
              <a:t>Possibilité pour les EC d’exercer des activités commerciales et des actes d’intermédiaires</a:t>
            </a:r>
          </a:p>
          <a:p>
            <a:pPr lvl="1"/>
            <a:r>
              <a:rPr lang="fr-FR" dirty="0"/>
              <a:t>Pas de liste limitative d’activités commerciales ou d’actes d’intermédiaire autorisés</a:t>
            </a:r>
          </a:p>
          <a:p>
            <a:pPr lvl="1"/>
            <a:r>
              <a:rPr lang="fr-FR" dirty="0"/>
              <a:t>Respect des exigences requises à l’exercice de ces activités</a:t>
            </a:r>
          </a:p>
          <a:p>
            <a:pPr lvl="2"/>
            <a:r>
              <a:rPr lang="fr-FR" dirty="0"/>
              <a:t>Listées aux paragraphes 9 à 18 de la norme professionnelle</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fontScale="90000"/>
          </a:bodyPr>
          <a:lstStyle/>
          <a:p>
            <a:r>
              <a:rPr lang="fr-FR" dirty="0"/>
              <a:t>Norme professionnelle relative aux activités commerciales et aux actes d'intermédiaires</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164</a:t>
            </a:fld>
            <a:endParaRPr lang="fr-FR" dirty="0"/>
          </a:p>
        </p:txBody>
      </p:sp>
    </p:spTree>
    <p:extLst>
      <p:ext uri="{BB962C8B-B14F-4D97-AF65-F5344CB8AC3E}">
        <p14:creationId xmlns:p14="http://schemas.microsoft.com/office/powerpoint/2010/main" val="102822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pPr lvl="1"/>
            <a:r>
              <a:rPr lang="fr-FR" dirty="0"/>
              <a:t>Caractère connexe ou complémentaire</a:t>
            </a:r>
          </a:p>
          <a:p>
            <a:pPr lvl="1"/>
            <a:r>
              <a:rPr lang="fr-FR" dirty="0"/>
              <a:t>Activités ou actes ne pouvant pas constituer l’objet principal de l’activité de la structure d’expertise comptable</a:t>
            </a:r>
          </a:p>
          <a:p>
            <a:pPr lvl="4"/>
            <a:endParaRPr lang="fr-FR" dirty="0"/>
          </a:p>
          <a:p>
            <a:r>
              <a:rPr lang="fr-FR" dirty="0"/>
              <a:t>Quelle est la date d’entrée en vigueur ?</a:t>
            </a:r>
          </a:p>
          <a:p>
            <a:pPr lvl="1"/>
            <a:r>
              <a:rPr lang="fr-FR" dirty="0"/>
              <a:t>3 mai 2021 (lendemain de la publication au JO)</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fontScale="90000"/>
          </a:bodyPr>
          <a:lstStyle/>
          <a:p>
            <a:r>
              <a:rPr lang="fr-FR" dirty="0"/>
              <a:t>Norme professionnelle relative aux activités commerciales et aux actes d'intermédiaires</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165</a:t>
            </a:fld>
            <a:endParaRPr lang="fr-FR" dirty="0"/>
          </a:p>
        </p:txBody>
      </p:sp>
    </p:spTree>
    <p:extLst>
      <p:ext uri="{BB962C8B-B14F-4D97-AF65-F5344CB8AC3E}">
        <p14:creationId xmlns:p14="http://schemas.microsoft.com/office/powerpoint/2010/main" val="40444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r>
              <a:rPr lang="fr-FR" dirty="0"/>
              <a:t>Rappels</a:t>
            </a:r>
          </a:p>
          <a:p>
            <a:pPr lvl="1"/>
            <a:r>
              <a:rPr lang="fr-FR" dirty="0"/>
              <a:t>Examen de conformité fiscale</a:t>
            </a:r>
          </a:p>
          <a:p>
            <a:pPr lvl="2"/>
            <a:r>
              <a:rPr lang="fr-FR" dirty="0"/>
              <a:t>Démarche visant à garantir une plus grande sécurité juridique aux entreprises, tout en favorisant le civisme fiscal</a:t>
            </a:r>
          </a:p>
          <a:p>
            <a:pPr lvl="1"/>
            <a:r>
              <a:rPr lang="fr-FR" dirty="0"/>
              <a:t>Nouvelle mission pour les EC</a:t>
            </a:r>
          </a:p>
          <a:p>
            <a:pPr lvl="2"/>
            <a:r>
              <a:rPr lang="fr-FR" dirty="0"/>
              <a:t>Réalisée à la demande du client</a:t>
            </a:r>
          </a:p>
          <a:p>
            <a:pPr lvl="2"/>
            <a:r>
              <a:rPr lang="fr-FR" dirty="0"/>
              <a:t>Objectif : se prononcer sur la conformité des règles fiscales prévues dans un chemin d'audit et selon un cahier des charges défini réglementairement</a:t>
            </a:r>
          </a:p>
          <a:p>
            <a:pPr lvl="2"/>
            <a:r>
              <a:rPr lang="fr-FR" dirty="0"/>
              <a:t>Lettre de mission à signer</a:t>
            </a:r>
          </a:p>
          <a:p>
            <a:pPr lvl="2"/>
            <a:r>
              <a:rPr lang="fr-FR" dirty="0"/>
              <a:t>Compte rendu de mission à établir</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a:bodyPr>
          <a:lstStyle/>
          <a:p>
            <a:r>
              <a:rPr lang="fr-FR" dirty="0"/>
              <a:t>Examen de conformité fiscale : </a:t>
            </a:r>
            <a:br>
              <a:rPr lang="fr-FR" dirty="0"/>
            </a:br>
            <a:r>
              <a:rPr lang="fr-FR" dirty="0"/>
              <a:t>outils pour cette nouvelle mission !</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166</a:t>
            </a:fld>
            <a:endParaRPr lang="fr-FR" dirty="0"/>
          </a:p>
        </p:txBody>
      </p:sp>
    </p:spTree>
    <p:extLst>
      <p:ext uri="{BB962C8B-B14F-4D97-AF65-F5344CB8AC3E}">
        <p14:creationId xmlns:p14="http://schemas.microsoft.com/office/powerpoint/2010/main" val="6984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r>
              <a:rPr lang="fr-FR" dirty="0"/>
              <a:t>Quoi de neuf ?</a:t>
            </a:r>
          </a:p>
          <a:p>
            <a:pPr lvl="1"/>
            <a:r>
              <a:rPr lang="fr-FR" dirty="0"/>
              <a:t>Webinaire de présentation du CSOEC</a:t>
            </a:r>
          </a:p>
          <a:p>
            <a:pPr lvl="1"/>
            <a:r>
              <a:rPr lang="fr-FR" dirty="0"/>
              <a:t>Outils proposés par le CSOEC</a:t>
            </a:r>
          </a:p>
          <a:p>
            <a:pPr lvl="2"/>
            <a:r>
              <a:rPr lang="fr-FR" dirty="0"/>
              <a:t>Exemple de lettre de mission et exemple d’avenant</a:t>
            </a:r>
          </a:p>
          <a:p>
            <a:pPr lvl="2"/>
            <a:r>
              <a:rPr lang="fr-FR" dirty="0"/>
              <a:t>Fiche client afin d’informer les chefs d’entreprise de ce dispositif</a:t>
            </a:r>
          </a:p>
          <a:p>
            <a:pPr lvl="2"/>
            <a:r>
              <a:rPr lang="fr-FR" dirty="0"/>
              <a:t>Note de synthèse afin de présenter aux cabinets le dispositif de l’ECF</a:t>
            </a:r>
          </a:p>
          <a:p>
            <a:pPr lvl="2"/>
            <a:r>
              <a:rPr lang="fr-FR" dirty="0"/>
              <a:t>Fiche marketing afin d’aider les cabinets à commercialiser la mission auprès de leurs clients</a:t>
            </a:r>
          </a:p>
          <a:p>
            <a:pPr lvl="1"/>
            <a:r>
              <a:rPr lang="fr-FR" dirty="0"/>
              <a:t>2 formations relatives à l’ECF préparées par le CFPC </a:t>
            </a:r>
          </a:p>
          <a:p>
            <a:pPr lvl="1"/>
            <a:r>
              <a:rPr lang="fr-FR" dirty="0"/>
              <a:t>A venir : outil d’analyse du FEC et de réalisation de l’ECF</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a:bodyPr>
          <a:lstStyle/>
          <a:p>
            <a:r>
              <a:rPr lang="fr-FR" dirty="0"/>
              <a:t>Examen de conformité fiscale : </a:t>
            </a:r>
            <a:br>
              <a:rPr lang="fr-FR" dirty="0"/>
            </a:br>
            <a:r>
              <a:rPr lang="fr-FR" dirty="0"/>
              <a:t>outils pour cette nouvelle mission !</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167</a:t>
            </a:fld>
            <a:endParaRPr lang="fr-FR" dirty="0"/>
          </a:p>
        </p:txBody>
      </p:sp>
    </p:spTree>
    <p:extLst>
      <p:ext uri="{BB962C8B-B14F-4D97-AF65-F5344CB8AC3E}">
        <p14:creationId xmlns:p14="http://schemas.microsoft.com/office/powerpoint/2010/main" val="82474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r>
              <a:rPr lang="fr-FR" dirty="0"/>
              <a:t>Rappels</a:t>
            </a:r>
          </a:p>
          <a:p>
            <a:pPr lvl="1"/>
            <a:r>
              <a:rPr lang="fr-FR" dirty="0"/>
              <a:t>Aides exceptionnelles mises en place pour accompagner les entreprises : FSE, prêt garanti par l’Etat, activité partielle, etc.</a:t>
            </a:r>
          </a:p>
          <a:p>
            <a:pPr lvl="1"/>
            <a:r>
              <a:rPr lang="fr-FR" dirty="0"/>
              <a:t>Plan de relance exceptionnel lancé par le Gouvernement pour redresser rapidement et durablement l’économie française</a:t>
            </a:r>
          </a:p>
          <a:p>
            <a:pPr lvl="1"/>
            <a:r>
              <a:rPr lang="fr-FR" dirty="0"/>
              <a:t>50 propositions du CSOEC pour la relance de l’économie</a:t>
            </a:r>
          </a:p>
          <a:p>
            <a:pPr lvl="2"/>
            <a:r>
              <a:rPr lang="fr-FR" dirty="0"/>
              <a:t>Amélioration des dispositifs COVID existants</a:t>
            </a:r>
          </a:p>
          <a:p>
            <a:pPr lvl="2"/>
            <a:r>
              <a:rPr lang="fr-FR" dirty="0"/>
              <a:t>Mesures de relance de l'économie</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a:bodyPr>
          <a:lstStyle/>
          <a:p>
            <a:r>
              <a:rPr lang="fr-FR" dirty="0"/>
              <a:t>Sortie de crise : les EC plus que </a:t>
            </a:r>
            <a:br>
              <a:rPr lang="fr-FR" dirty="0"/>
            </a:br>
            <a:r>
              <a:rPr lang="fr-FR" dirty="0"/>
              <a:t>jamais incontournables !</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168</a:t>
            </a:fld>
            <a:endParaRPr lang="fr-FR" dirty="0"/>
          </a:p>
        </p:txBody>
      </p:sp>
    </p:spTree>
    <p:extLst>
      <p:ext uri="{BB962C8B-B14F-4D97-AF65-F5344CB8AC3E}">
        <p14:creationId xmlns:p14="http://schemas.microsoft.com/office/powerpoint/2010/main" val="57184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7720152-4E7B-41FB-BA7A-5764DF70F123}"/>
              </a:ext>
            </a:extLst>
          </p:cNvPr>
          <p:cNvSpPr>
            <a:spLocks noGrp="1"/>
          </p:cNvSpPr>
          <p:nvPr>
            <p:ph idx="1"/>
          </p:nvPr>
        </p:nvSpPr>
        <p:spPr>
          <a:xfrm>
            <a:off x="287933" y="1312778"/>
            <a:ext cx="7920000" cy="3833487"/>
          </a:xfrm>
        </p:spPr>
        <p:txBody>
          <a:bodyPr/>
          <a:lstStyle/>
          <a:p>
            <a:r>
              <a:rPr lang="fr-FR" dirty="0"/>
              <a:t>Quoi de neuf ?</a:t>
            </a:r>
          </a:p>
          <a:p>
            <a:pPr lvl="1"/>
            <a:r>
              <a:rPr lang="fr-FR" dirty="0"/>
              <a:t>Présentation par le ministre de l’Economie d’un plan d’action pour l’accompagnement des entreprises en sortie de crise</a:t>
            </a:r>
          </a:p>
          <a:p>
            <a:pPr lvl="1"/>
            <a:r>
              <a:rPr lang="fr-FR" dirty="0"/>
              <a:t>3 piliers : la détection précoce des difficultés, l’orientation et l’accompagnement</a:t>
            </a:r>
          </a:p>
          <a:p>
            <a:pPr lvl="1"/>
            <a:r>
              <a:rPr lang="fr-FR" dirty="0"/>
              <a:t>Dispositifs présentés</a:t>
            </a:r>
          </a:p>
          <a:p>
            <a:pPr lvl="2"/>
            <a:r>
              <a:rPr lang="fr-FR" dirty="0"/>
              <a:t>Prolongation des PGE jusqu’au 31 décembre 2021</a:t>
            </a:r>
          </a:p>
          <a:p>
            <a:pPr lvl="2"/>
            <a:r>
              <a:rPr lang="fr-FR" dirty="0"/>
              <a:t>Etalement des dettes COVID sur 10 ans</a:t>
            </a:r>
          </a:p>
          <a:p>
            <a:pPr lvl="2"/>
            <a:r>
              <a:rPr lang="fr-FR" dirty="0"/>
              <a:t>Mise en place d’une procédure collective simplifiée pour les petites entreprises</a:t>
            </a:r>
          </a:p>
        </p:txBody>
      </p:sp>
      <p:sp>
        <p:nvSpPr>
          <p:cNvPr id="3" name="Titre 2">
            <a:extLst>
              <a:ext uri="{FF2B5EF4-FFF2-40B4-BE49-F238E27FC236}">
                <a16:creationId xmlns:a16="http://schemas.microsoft.com/office/drawing/2014/main" id="{3DD51CCB-C808-44EF-BCAF-DD88E6E6201E}"/>
              </a:ext>
            </a:extLst>
          </p:cNvPr>
          <p:cNvSpPr>
            <a:spLocks noGrp="1"/>
          </p:cNvSpPr>
          <p:nvPr>
            <p:ph type="title"/>
          </p:nvPr>
        </p:nvSpPr>
        <p:spPr>
          <a:xfrm>
            <a:off x="1151933" y="237313"/>
            <a:ext cx="7056000" cy="987018"/>
          </a:xfrm>
        </p:spPr>
        <p:txBody>
          <a:bodyPr>
            <a:normAutofit/>
          </a:bodyPr>
          <a:lstStyle/>
          <a:p>
            <a:r>
              <a:rPr lang="fr-FR" dirty="0"/>
              <a:t>Sortie de crise : les EC plus que </a:t>
            </a:r>
            <a:br>
              <a:rPr lang="fr-FR" dirty="0"/>
            </a:br>
            <a:r>
              <a:rPr lang="fr-FR" dirty="0"/>
              <a:t>jamais incontournables !</a:t>
            </a:r>
          </a:p>
        </p:txBody>
      </p:sp>
      <p:sp>
        <p:nvSpPr>
          <p:cNvPr id="4" name="Espace réservé du numéro de diapositive 3">
            <a:extLst>
              <a:ext uri="{FF2B5EF4-FFF2-40B4-BE49-F238E27FC236}">
                <a16:creationId xmlns:a16="http://schemas.microsoft.com/office/drawing/2014/main" id="{9B5A290A-7ADE-4BE4-8169-EB33342C8A3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169</a:t>
            </a:fld>
            <a:endParaRPr lang="fr-FR" dirty="0"/>
          </a:p>
        </p:txBody>
      </p:sp>
    </p:spTree>
    <p:extLst>
      <p:ext uri="{BB962C8B-B14F-4D97-AF65-F5344CB8AC3E}">
        <p14:creationId xmlns:p14="http://schemas.microsoft.com/office/powerpoint/2010/main" val="203083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971692-1724-4FAA-8160-8AE6050BFF8F}"/>
              </a:ext>
            </a:extLst>
          </p:cNvPr>
          <p:cNvSpPr>
            <a:spLocks noGrp="1"/>
          </p:cNvSpPr>
          <p:nvPr>
            <p:ph idx="1"/>
          </p:nvPr>
        </p:nvSpPr>
        <p:spPr>
          <a:xfrm>
            <a:off x="287933" y="960164"/>
            <a:ext cx="7920000" cy="4186101"/>
          </a:xfrm>
        </p:spPr>
        <p:txBody>
          <a:bodyPr>
            <a:normAutofit lnSpcReduction="10000"/>
          </a:bodyPr>
          <a:lstStyle/>
          <a:p>
            <a:r>
              <a:rPr lang="fr-FR" dirty="0"/>
              <a:t>Amortissements non comptabilisés en raison d’une anomalie du logiciel de suivi des immobilisations</a:t>
            </a:r>
          </a:p>
          <a:p>
            <a:pPr lvl="1"/>
            <a:r>
              <a:rPr lang="fr-FR" dirty="0"/>
              <a:t>Erreur du logiciel pour la détermination des DAP</a:t>
            </a:r>
          </a:p>
          <a:p>
            <a:pPr lvl="1"/>
            <a:r>
              <a:rPr lang="fr-FR" dirty="0"/>
              <a:t>Non comptabilisation des DAP correctes pour N-3, N-2, N-1 et N</a:t>
            </a:r>
          </a:p>
          <a:p>
            <a:pPr lvl="1"/>
            <a:r>
              <a:rPr lang="fr-FR" dirty="0"/>
              <a:t>Liasse fiscale rectificative en N, intégrant les amortissements initialement non comptabilisés</a:t>
            </a:r>
          </a:p>
          <a:p>
            <a:pPr lvl="1"/>
            <a:r>
              <a:rPr lang="fr-FR" dirty="0"/>
              <a:t>Amortissements en question non déductibles</a:t>
            </a:r>
          </a:p>
          <a:p>
            <a:pPr lvl="2"/>
            <a:r>
              <a:rPr lang="fr-FR" dirty="0"/>
              <a:t>Ecritures comptables de la société non enregistrées avant l'expiration du délai de déclaration des résultats</a:t>
            </a:r>
          </a:p>
          <a:p>
            <a:pPr lvl="4"/>
            <a:endParaRPr lang="fr-FR" dirty="0"/>
          </a:p>
          <a:p>
            <a:r>
              <a:rPr lang="fr-FR" dirty="0"/>
              <a:t>Règlement comptable pour le secteur agricole</a:t>
            </a:r>
          </a:p>
          <a:p>
            <a:pPr lvl="1"/>
            <a:r>
              <a:rPr lang="fr-FR" dirty="0"/>
              <a:t>Règlement ANC n° 2021-01 du 7 mai 2021 relatif aux comptes annuels des coopératives agricoles et de leurs unions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a:t>
            </a:fld>
            <a:endParaRPr lang="fr-FR" dirty="0"/>
          </a:p>
        </p:txBody>
      </p:sp>
    </p:spTree>
    <p:extLst>
      <p:ext uri="{BB962C8B-B14F-4D97-AF65-F5344CB8AC3E}">
        <p14:creationId xmlns:p14="http://schemas.microsoft.com/office/powerpoint/2010/main" val="359262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510E21-D41B-4359-B23D-93DC0351FCB2}"/>
              </a:ext>
            </a:extLst>
          </p:cNvPr>
          <p:cNvSpPr>
            <a:spLocks noGrp="1"/>
          </p:cNvSpPr>
          <p:nvPr>
            <p:ph idx="1"/>
          </p:nvPr>
        </p:nvSpPr>
        <p:spPr>
          <a:xfrm>
            <a:off x="287933" y="1312778"/>
            <a:ext cx="7920000" cy="3833487"/>
          </a:xfrm>
        </p:spPr>
        <p:txBody>
          <a:bodyPr/>
          <a:lstStyle/>
          <a:p>
            <a:pPr lvl="1"/>
            <a:r>
              <a:rPr lang="fr-FR" dirty="0"/>
              <a:t>Mesure concernant particulièrement la profession</a:t>
            </a:r>
          </a:p>
          <a:p>
            <a:pPr lvl="2"/>
            <a:r>
              <a:rPr lang="fr-FR" dirty="0"/>
              <a:t>Les experts-comptables s’engagent à proposer sans surcoût à leurs clients un diagnostic de sortie de crise simple et rapide d’ici la fin de l’année 2021. A cette fin, un outil de diagnostic numérique sera mis gratuitement à la disposition des experts-comptables par le CSOEC. </a:t>
            </a:r>
            <a:br>
              <a:rPr lang="fr-FR" dirty="0"/>
            </a:br>
            <a:r>
              <a:rPr lang="fr-FR" dirty="0"/>
              <a:t>Il permettra de faciliter l’analyse de la situation financière des entreprises, qui servira à établir un plan d’action</a:t>
            </a:r>
          </a:p>
          <a:p>
            <a:pPr lvl="2"/>
            <a:r>
              <a:rPr lang="fr-FR" dirty="0"/>
              <a:t>Pour les entreprises qui n’ont pas d’expert-comptable, le CSOEC lance une plateforme en ligne afin de les mettre en relation avec des experts-comptables volontaires qui réaliseront gratuitement un diagnostic de détection des difficultés</a:t>
            </a:r>
          </a:p>
        </p:txBody>
      </p:sp>
      <p:sp>
        <p:nvSpPr>
          <p:cNvPr id="3" name="Titre 2">
            <a:extLst>
              <a:ext uri="{FF2B5EF4-FFF2-40B4-BE49-F238E27FC236}">
                <a16:creationId xmlns:a16="http://schemas.microsoft.com/office/drawing/2014/main" id="{4A194B25-A4B3-4D50-84C3-BFA9DC6980C7}"/>
              </a:ext>
            </a:extLst>
          </p:cNvPr>
          <p:cNvSpPr>
            <a:spLocks noGrp="1"/>
          </p:cNvSpPr>
          <p:nvPr>
            <p:ph type="title"/>
          </p:nvPr>
        </p:nvSpPr>
        <p:spPr>
          <a:xfrm>
            <a:off x="1151933" y="237313"/>
            <a:ext cx="7056000" cy="987018"/>
          </a:xfrm>
        </p:spPr>
        <p:txBody>
          <a:bodyPr/>
          <a:lstStyle/>
          <a:p>
            <a:r>
              <a:rPr lang="fr-FR" dirty="0"/>
              <a:t>Sortie de crise : les EC plus que </a:t>
            </a:r>
            <a:br>
              <a:rPr lang="fr-FR" dirty="0"/>
            </a:br>
            <a:r>
              <a:rPr lang="fr-FR" dirty="0"/>
              <a:t>jamais incontournables !</a:t>
            </a:r>
          </a:p>
        </p:txBody>
      </p:sp>
      <p:sp>
        <p:nvSpPr>
          <p:cNvPr id="4" name="Espace réservé du numéro de diapositive 3">
            <a:extLst>
              <a:ext uri="{FF2B5EF4-FFF2-40B4-BE49-F238E27FC236}">
                <a16:creationId xmlns:a16="http://schemas.microsoft.com/office/drawing/2014/main" id="{C50B9D2C-C693-4853-A1CA-E72545786E15}"/>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170</a:t>
            </a:fld>
            <a:endParaRPr lang="fr-FR" dirty="0"/>
          </a:p>
        </p:txBody>
      </p:sp>
    </p:spTree>
    <p:extLst>
      <p:ext uri="{BB962C8B-B14F-4D97-AF65-F5344CB8AC3E}">
        <p14:creationId xmlns:p14="http://schemas.microsoft.com/office/powerpoint/2010/main" val="299986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960164"/>
            <a:ext cx="7920000" cy="4186101"/>
          </a:xfrm>
        </p:spPr>
        <p:txBody>
          <a:bodyPr/>
          <a:lstStyle/>
          <a:p>
            <a:r>
              <a:rPr lang="fr-FR" dirty="0"/>
              <a:t>Rappels</a:t>
            </a:r>
          </a:p>
          <a:p>
            <a:pPr lvl="1"/>
            <a:r>
              <a:rPr lang="fr-FR" dirty="0"/>
              <a:t>Elections départementales et régionales fin juin 2021</a:t>
            </a:r>
          </a:p>
          <a:p>
            <a:pPr lvl="1"/>
            <a:r>
              <a:rPr lang="fr-FR" dirty="0"/>
              <a:t>Mission légale pour l’expert-comptable </a:t>
            </a:r>
          </a:p>
          <a:p>
            <a:pPr lvl="2"/>
            <a:r>
              <a:rPr lang="fr-FR" dirty="0"/>
              <a:t>Mettre le compte de campagne en état d'examen et s'assurer de la présence des pièces justificatives requises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normAutofit/>
          </a:bodyPr>
          <a:lstStyle/>
          <a:p>
            <a:r>
              <a:rPr lang="fr-FR" dirty="0"/>
              <a:t>Elections et comptes de campagne</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171</a:t>
            </a:fld>
            <a:endParaRPr lang="fr-FR" dirty="0"/>
          </a:p>
        </p:txBody>
      </p:sp>
    </p:spTree>
    <p:extLst>
      <p:ext uri="{BB962C8B-B14F-4D97-AF65-F5344CB8AC3E}">
        <p14:creationId xmlns:p14="http://schemas.microsoft.com/office/powerpoint/2010/main" val="298070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960164"/>
            <a:ext cx="7920000" cy="4186101"/>
          </a:xfrm>
        </p:spPr>
        <p:txBody>
          <a:bodyPr/>
          <a:lstStyle/>
          <a:p>
            <a:r>
              <a:rPr lang="fr-FR" dirty="0"/>
              <a:t>Quoi de neuf ?</a:t>
            </a:r>
          </a:p>
          <a:p>
            <a:pPr lvl="1"/>
            <a:r>
              <a:rPr lang="fr-FR" dirty="0"/>
              <a:t>Nouveau guide du candidat et du mandataire, spécial élections départementales et régionales de 2021, publié par la CNCCFP</a:t>
            </a:r>
          </a:p>
          <a:p>
            <a:pPr lvl="2"/>
            <a:r>
              <a:rPr lang="fr-FR" dirty="0"/>
              <a:t>Les règles de procédure </a:t>
            </a:r>
          </a:p>
          <a:p>
            <a:pPr lvl="2"/>
            <a:r>
              <a:rPr lang="fr-FR" dirty="0"/>
              <a:t>Les règles générales relatives aux comptes de campagne </a:t>
            </a:r>
          </a:p>
          <a:p>
            <a:pPr lvl="2"/>
            <a:r>
              <a:rPr lang="fr-FR" dirty="0"/>
              <a:t>Les recettes</a:t>
            </a:r>
          </a:p>
          <a:p>
            <a:pPr lvl="2"/>
            <a:r>
              <a:rPr lang="fr-FR" dirty="0"/>
              <a:t>Les dépenses</a:t>
            </a:r>
          </a:p>
          <a:p>
            <a:pPr lvl="1"/>
            <a:r>
              <a:rPr lang="fr-FR" dirty="0"/>
              <a:t>Fiche mission marketing « Accompagnement au compte de campagne » publiée par le CSOEC</a:t>
            </a:r>
          </a:p>
          <a:p>
            <a:pPr lvl="2"/>
            <a:r>
              <a:rPr lang="fr-FR" dirty="0"/>
              <a:t>Cabinet</a:t>
            </a:r>
          </a:p>
          <a:p>
            <a:pPr lvl="2"/>
            <a:r>
              <a:rPr lang="fr-FR" dirty="0"/>
              <a:t>Client</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normAutofit/>
          </a:bodyPr>
          <a:lstStyle/>
          <a:p>
            <a:r>
              <a:rPr lang="fr-FR" dirty="0"/>
              <a:t>Elections et comptes de campagne</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172</a:t>
            </a:fld>
            <a:endParaRPr lang="fr-FR" dirty="0"/>
          </a:p>
        </p:txBody>
      </p:sp>
    </p:spTree>
    <p:extLst>
      <p:ext uri="{BB962C8B-B14F-4D97-AF65-F5344CB8AC3E}">
        <p14:creationId xmlns:p14="http://schemas.microsoft.com/office/powerpoint/2010/main" val="336240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988E97E-70CB-4B33-B9B2-308AB002256D}"/>
              </a:ext>
            </a:extLst>
          </p:cNvPr>
          <p:cNvSpPr>
            <a:spLocks noGrp="1"/>
          </p:cNvSpPr>
          <p:nvPr>
            <p:ph idx="1"/>
          </p:nvPr>
        </p:nvSpPr>
        <p:spPr>
          <a:xfrm>
            <a:off x="287933" y="960164"/>
            <a:ext cx="7920000" cy="4186101"/>
          </a:xfrm>
        </p:spPr>
        <p:txBody>
          <a:bodyPr/>
          <a:lstStyle/>
          <a:p>
            <a:r>
              <a:rPr lang="fr-FR" dirty="0"/>
              <a:t>Rappels</a:t>
            </a:r>
          </a:p>
          <a:p>
            <a:pPr lvl="1"/>
            <a:r>
              <a:rPr lang="fr-FR" dirty="0"/>
              <a:t>Du 6 au 8 octobre 2021 à Bordeaux </a:t>
            </a:r>
          </a:p>
          <a:p>
            <a:pPr lvl="2"/>
            <a:r>
              <a:rPr lang="fr-FR" dirty="0"/>
              <a:t>Sous réserve de l'évolution de la situation sanitaire</a:t>
            </a:r>
          </a:p>
          <a:p>
            <a:pPr lvl="1"/>
            <a:r>
              <a:rPr lang="fr-FR" dirty="0"/>
              <a:t>Thème : la relance de l’économie</a:t>
            </a:r>
          </a:p>
          <a:p>
            <a:pPr lvl="2"/>
            <a:r>
              <a:rPr lang="fr-FR" dirty="0"/>
              <a:t>Placer l’EC au coeur de ce sujet pour confirmer sa qualité d’acteur incontournable pour aider à installer une relance aussi rapide que durable</a:t>
            </a:r>
          </a:p>
          <a:p>
            <a:pPr lvl="1"/>
            <a:r>
              <a:rPr lang="fr-FR" dirty="0"/>
              <a:t>Moments de réflexion et de prise de hauteur avec des économistes, des historiens et des comportementalistes</a:t>
            </a:r>
          </a:p>
          <a:p>
            <a:pPr lvl="1"/>
            <a:r>
              <a:rPr lang="fr-FR" dirty="0"/>
              <a:t>Instants plus concrets avec des témoignages et des interventions orientés « métier »</a:t>
            </a:r>
          </a:p>
        </p:txBody>
      </p:sp>
      <p:sp>
        <p:nvSpPr>
          <p:cNvPr id="5" name="Titre 4">
            <a:extLst>
              <a:ext uri="{FF2B5EF4-FFF2-40B4-BE49-F238E27FC236}">
                <a16:creationId xmlns:a16="http://schemas.microsoft.com/office/drawing/2014/main" id="{11677941-D25E-403A-B875-773A4D885DEC}"/>
              </a:ext>
            </a:extLst>
          </p:cNvPr>
          <p:cNvSpPr>
            <a:spLocks noGrp="1"/>
          </p:cNvSpPr>
          <p:nvPr>
            <p:ph type="title"/>
          </p:nvPr>
        </p:nvSpPr>
        <p:spPr>
          <a:xfrm>
            <a:off x="1151933" y="237314"/>
            <a:ext cx="7056000" cy="626978"/>
          </a:xfrm>
        </p:spPr>
        <p:txBody>
          <a:bodyPr/>
          <a:lstStyle/>
          <a:p>
            <a:r>
              <a:rPr lang="fr-FR" dirty="0"/>
              <a:t>76</a:t>
            </a:r>
            <a:r>
              <a:rPr lang="fr-FR" baseline="30000" dirty="0"/>
              <a:t>ème</a:t>
            </a:r>
            <a:r>
              <a:rPr lang="fr-FR" dirty="0"/>
              <a:t> Congrès de l’OEC</a:t>
            </a:r>
          </a:p>
        </p:txBody>
      </p:sp>
      <p:sp>
        <p:nvSpPr>
          <p:cNvPr id="4" name="Espace réservé du numéro de diapositive 3">
            <a:extLst>
              <a:ext uri="{FF2B5EF4-FFF2-40B4-BE49-F238E27FC236}">
                <a16:creationId xmlns:a16="http://schemas.microsoft.com/office/drawing/2014/main" id="{9C4466A7-24E1-4FAD-B7B2-85D3F41F6661}"/>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173</a:t>
            </a:fld>
            <a:endParaRPr lang="fr-FR" dirty="0"/>
          </a:p>
        </p:txBody>
      </p:sp>
    </p:spTree>
    <p:extLst>
      <p:ext uri="{BB962C8B-B14F-4D97-AF65-F5344CB8AC3E}">
        <p14:creationId xmlns:p14="http://schemas.microsoft.com/office/powerpoint/2010/main" val="376759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008B35B6-26A7-4080-A39B-B5FED0B65265}"/>
              </a:ext>
            </a:extLst>
          </p:cNvPr>
          <p:cNvSpPr>
            <a:spLocks noGrp="1"/>
          </p:cNvSpPr>
          <p:nvPr>
            <p:ph idx="1"/>
          </p:nvPr>
        </p:nvSpPr>
        <p:spPr>
          <a:xfrm>
            <a:off x="287933" y="960164"/>
            <a:ext cx="7920000" cy="4186101"/>
          </a:xfrm>
        </p:spPr>
        <p:txBody>
          <a:bodyPr/>
          <a:lstStyle/>
          <a:p>
            <a:r>
              <a:rPr lang="fr-FR" dirty="0"/>
              <a:t>Quoi de neuf ?</a:t>
            </a:r>
          </a:p>
          <a:p>
            <a:pPr lvl="1"/>
            <a:r>
              <a:rPr lang="fr-FR" dirty="0"/>
              <a:t>Programmé publié</a:t>
            </a:r>
          </a:p>
          <a:p>
            <a:pPr lvl="1"/>
            <a:r>
              <a:rPr lang="fr-FR" dirty="0"/>
              <a:t>Grandes conférences </a:t>
            </a:r>
          </a:p>
          <a:p>
            <a:pPr lvl="2"/>
            <a:r>
              <a:rPr lang="fr-FR" dirty="0"/>
              <a:t>La prévention des difficultés : beaucoup de nouveautés mais on peut encore mieux faire !</a:t>
            </a:r>
          </a:p>
          <a:p>
            <a:pPr lvl="2"/>
            <a:r>
              <a:rPr lang="fr-FR" dirty="0"/>
              <a:t>Le full service est enfin là !</a:t>
            </a:r>
          </a:p>
          <a:p>
            <a:pPr lvl="2"/>
            <a:r>
              <a:rPr lang="fr-FR" dirty="0"/>
              <a:t>Le marché de la conformité : et si l’ECF n’était que le 1er épisode d’une longue série ?</a:t>
            </a:r>
          </a:p>
          <a:p>
            <a:pPr lvl="1"/>
            <a:r>
              <a:rPr lang="fr-FR" dirty="0"/>
              <a:t>Ateliers profession</a:t>
            </a:r>
          </a:p>
          <a:p>
            <a:pPr lvl="1"/>
            <a:r>
              <a:rPr lang="fr-FR" dirty="0"/>
              <a:t>Ateliers partenaires</a:t>
            </a:r>
          </a:p>
          <a:p>
            <a:pPr lvl="1"/>
            <a:r>
              <a:rPr lang="fr-FR" dirty="0">
                <a:hlinkClick r:id="rId3"/>
              </a:rPr>
              <a:t>https://congres.experts-comptables.com</a:t>
            </a:r>
            <a:r>
              <a:rPr lang="fr-FR" dirty="0"/>
              <a:t> </a:t>
            </a:r>
          </a:p>
        </p:txBody>
      </p:sp>
      <p:sp>
        <p:nvSpPr>
          <p:cNvPr id="5" name="Titre 4">
            <a:extLst>
              <a:ext uri="{FF2B5EF4-FFF2-40B4-BE49-F238E27FC236}">
                <a16:creationId xmlns:a16="http://schemas.microsoft.com/office/drawing/2014/main" id="{7C26FCC5-CDD4-49CF-B6B5-26B4436565C3}"/>
              </a:ext>
            </a:extLst>
          </p:cNvPr>
          <p:cNvSpPr>
            <a:spLocks noGrp="1"/>
          </p:cNvSpPr>
          <p:nvPr>
            <p:ph type="title"/>
          </p:nvPr>
        </p:nvSpPr>
        <p:spPr>
          <a:xfrm>
            <a:off x="1151933" y="237314"/>
            <a:ext cx="7056000" cy="626978"/>
          </a:xfrm>
        </p:spPr>
        <p:txBody>
          <a:bodyPr/>
          <a:lstStyle/>
          <a:p>
            <a:r>
              <a:rPr lang="fr-FR" dirty="0"/>
              <a:t>76</a:t>
            </a:r>
            <a:r>
              <a:rPr lang="fr-FR" baseline="30000" dirty="0"/>
              <a:t>ème</a:t>
            </a:r>
            <a:r>
              <a:rPr lang="fr-FR" dirty="0"/>
              <a:t> Congrès de l’OEC</a:t>
            </a:r>
          </a:p>
        </p:txBody>
      </p:sp>
      <p:sp>
        <p:nvSpPr>
          <p:cNvPr id="4" name="Espace réservé du numéro de diapositive 3">
            <a:extLst>
              <a:ext uri="{FF2B5EF4-FFF2-40B4-BE49-F238E27FC236}">
                <a16:creationId xmlns:a16="http://schemas.microsoft.com/office/drawing/2014/main" id="{1D75336B-64B3-4559-92ED-34BE5358437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174</a:t>
            </a:fld>
            <a:endParaRPr lang="fr-FR" dirty="0"/>
          </a:p>
        </p:txBody>
      </p:sp>
    </p:spTree>
    <p:extLst>
      <p:ext uri="{BB962C8B-B14F-4D97-AF65-F5344CB8AC3E}">
        <p14:creationId xmlns:p14="http://schemas.microsoft.com/office/powerpoint/2010/main" val="6572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lstStyle/>
          <a:p>
            <a:r>
              <a:rPr lang="fr-FR" dirty="0"/>
              <a:t>Expert-comptable : tiers de confiance !</a:t>
            </a:r>
          </a:p>
          <a:p>
            <a:pPr lvl="1"/>
            <a:r>
              <a:rPr lang="fr-FR" dirty="0"/>
              <a:t>Statut associé de nombreuses fois à l’EC et ayant évolué</a:t>
            </a:r>
          </a:p>
          <a:p>
            <a:pPr lvl="1"/>
            <a:r>
              <a:rPr lang="fr-FR" dirty="0"/>
              <a:t>Attestations pour le fonds de solidarité, l’aide aux coûts fixes, l’aide aux remontées mécaniques </a:t>
            </a:r>
          </a:p>
          <a:p>
            <a:pPr lvl="3"/>
            <a:endParaRPr lang="fr-FR" dirty="0"/>
          </a:p>
          <a:p>
            <a:r>
              <a:rPr lang="fr-FR" dirty="0"/>
              <a:t>Contrôle qualité reporté</a:t>
            </a:r>
          </a:p>
          <a:p>
            <a:pPr lvl="1"/>
            <a:r>
              <a:rPr lang="fr-FR" dirty="0"/>
              <a:t>Rythme de travail exceptionnel des cabinets depuis plus d’un an</a:t>
            </a:r>
          </a:p>
          <a:p>
            <a:pPr lvl="1"/>
            <a:r>
              <a:rPr lang="fr-FR" dirty="0"/>
              <a:t>Contrôles qualité 2020 adaptés (mais pas à l’arrêt)</a:t>
            </a:r>
          </a:p>
          <a:p>
            <a:pPr lvl="1"/>
            <a:r>
              <a:rPr lang="fr-FR" dirty="0"/>
              <a:t>Demande possible de report exceptionnel des contrôles qualité au 2</a:t>
            </a:r>
            <a:r>
              <a:rPr lang="fr-FR" baseline="30000" dirty="0"/>
              <a:t>nd</a:t>
            </a:r>
            <a:r>
              <a:rPr lang="fr-FR" dirty="0"/>
              <a:t> semestre 2021 pour les cabinets qui en expriment le besoin</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175</a:t>
            </a:fld>
            <a:endParaRPr lang="fr-FR" dirty="0"/>
          </a:p>
        </p:txBody>
      </p:sp>
    </p:spTree>
    <p:extLst>
      <p:ext uri="{BB962C8B-B14F-4D97-AF65-F5344CB8AC3E}">
        <p14:creationId xmlns:p14="http://schemas.microsoft.com/office/powerpoint/2010/main" val="5962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lstStyle/>
          <a:p>
            <a:r>
              <a:rPr lang="fr-FR" dirty="0"/>
              <a:t>Jurisprudence</a:t>
            </a:r>
          </a:p>
          <a:p>
            <a:pPr lvl="1"/>
            <a:r>
              <a:rPr lang="fr-FR" dirty="0"/>
              <a:t>Contrôle fiscal, stress, dommages et intérêts, responsabilité de l’EC</a:t>
            </a:r>
          </a:p>
          <a:p>
            <a:pPr lvl="2"/>
            <a:r>
              <a:rPr lang="fr-FR" dirty="0"/>
              <a:t>Demande de réparation de la part d’un client au titre du « stress » subi suite à un redressement fiscal</a:t>
            </a:r>
          </a:p>
          <a:p>
            <a:pPr lvl="2"/>
            <a:r>
              <a:rPr lang="fr-FR" dirty="0"/>
              <a:t>Impossible pour une société, personne morale, de subir un stress et de demander une réparation en la matière</a:t>
            </a:r>
          </a:p>
          <a:p>
            <a:pPr lvl="2"/>
            <a:r>
              <a:rPr lang="fr-FR" dirty="0"/>
              <a:t>Possibilité de prétendre à obtenir la réparation d'un préjudice moral</a:t>
            </a:r>
          </a:p>
          <a:p>
            <a:pPr lvl="3"/>
            <a:r>
              <a:rPr lang="fr-FR" dirty="0"/>
              <a:t>Mais celui-ci ne pouvant pas résulter d’un stress</a:t>
            </a:r>
          </a:p>
          <a:p>
            <a:pPr lvl="1"/>
            <a:r>
              <a:rPr lang="fr-FR" dirty="0"/>
              <a:t>Rémunération du président de SA et responsabilité du CAC</a:t>
            </a:r>
          </a:p>
          <a:p>
            <a:pPr lvl="2"/>
            <a:r>
              <a:rPr lang="fr-FR" dirty="0"/>
              <a:t>Faute du CAC lorsqu’il ne réalise pas de diligences pour vérifier la rémunération du dirigeant </a:t>
            </a:r>
          </a:p>
          <a:p>
            <a:pPr lvl="3"/>
            <a:r>
              <a:rPr lang="fr-FR" dirty="0"/>
              <a:t>Lorsque le président-directeur général d'une SA augmente sa rémunération de façon substantielle sans décision du CA</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176</a:t>
            </a:fld>
            <a:endParaRPr lang="fr-FR" dirty="0"/>
          </a:p>
        </p:txBody>
      </p:sp>
    </p:spTree>
    <p:extLst>
      <p:ext uri="{BB962C8B-B14F-4D97-AF65-F5344CB8AC3E}">
        <p14:creationId xmlns:p14="http://schemas.microsoft.com/office/powerpoint/2010/main" val="23132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normAutofit lnSpcReduction="10000"/>
          </a:bodyPr>
          <a:lstStyle/>
          <a:p>
            <a:pPr lvl="1"/>
            <a:r>
              <a:rPr lang="fr-FR" dirty="0"/>
              <a:t>Plus-value lors d'une cession de parts et responsabilité de l’EC</a:t>
            </a:r>
          </a:p>
          <a:p>
            <a:pPr lvl="2"/>
            <a:r>
              <a:rPr lang="fr-FR" dirty="0"/>
              <a:t>Mission confiée un EC de répondre à une demande de renseignements</a:t>
            </a:r>
          </a:p>
          <a:p>
            <a:pPr lvl="2"/>
            <a:r>
              <a:rPr lang="fr-FR" dirty="0"/>
              <a:t>Mise en demeure par l’administration de communiquer les déclarations 2074, 2074-I et 2075 au titre des revenus de 2012</a:t>
            </a:r>
          </a:p>
          <a:p>
            <a:pPr lvl="2"/>
            <a:r>
              <a:rPr lang="fr-FR" dirty="0"/>
              <a:t>Rectification sur l’IR 2012 et l’ISF 2012 et 2013, avec une majoration de 40 % en l’absence de dépôt de la déclaration 2074 dans le délai légal</a:t>
            </a:r>
          </a:p>
          <a:p>
            <a:pPr lvl="2"/>
            <a:r>
              <a:rPr lang="fr-FR" dirty="0"/>
              <a:t>Assignation de l’EC par les clients lui reprochant de ne pas avoir transmis à l’administration fiscale la déclaration relative à la plus-value sur titres réalisée consécutivement à la cession et d’avoir omis de faire état, dans les déclarations fiscales, de la plus-value de cession</a:t>
            </a:r>
          </a:p>
          <a:p>
            <a:pPr lvl="2"/>
            <a:r>
              <a:rPr lang="fr-FR" dirty="0"/>
              <a:t>Responsabilité écartée pour la majoration de 40 %</a:t>
            </a:r>
          </a:p>
          <a:p>
            <a:pPr lvl="3"/>
            <a:r>
              <a:rPr lang="fr-FR" dirty="0"/>
              <a:t>Pas de preuve apportée par les clients de lui avoir adressé la déclaration</a:t>
            </a:r>
          </a:p>
          <a:p>
            <a:pPr lvl="2"/>
            <a:r>
              <a:rPr lang="fr-FR" dirty="0"/>
              <a:t>Responsabilité retenue pour les intérêts de retard</a:t>
            </a:r>
          </a:p>
          <a:p>
            <a:pPr lvl="3"/>
            <a:r>
              <a:rPr lang="fr-FR" dirty="0"/>
              <a:t>Défaut de déclaration par l’EC de la plus-value</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177</a:t>
            </a:fld>
            <a:endParaRPr lang="fr-FR" dirty="0"/>
          </a:p>
        </p:txBody>
      </p:sp>
    </p:spTree>
    <p:extLst>
      <p:ext uri="{BB962C8B-B14F-4D97-AF65-F5344CB8AC3E}">
        <p14:creationId xmlns:p14="http://schemas.microsoft.com/office/powerpoint/2010/main" val="98804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lstStyle/>
          <a:p>
            <a:pPr lvl="1"/>
            <a:r>
              <a:rPr lang="fr-FR" dirty="0"/>
              <a:t>Prix de cession, mission confiée et responsabilité de l’évaluateur</a:t>
            </a:r>
          </a:p>
          <a:p>
            <a:pPr lvl="2"/>
            <a:r>
              <a:rPr lang="fr-FR" dirty="0"/>
              <a:t>Cession de parts sociales conditionnée au fait que le montant des « capitaux propres consolidés contractuels » de la société émettrice ne soit pas inférieur de plus de 15 % à celui constaté un an plus tôt</a:t>
            </a:r>
          </a:p>
          <a:p>
            <a:pPr lvl="2"/>
            <a:r>
              <a:rPr lang="fr-FR" dirty="0"/>
              <a:t>Expert nommé par les parties : dégradation de plus de 15 % actée</a:t>
            </a:r>
          </a:p>
          <a:p>
            <a:pPr lvl="2"/>
            <a:r>
              <a:rPr lang="fr-FR" dirty="0"/>
              <a:t>Assignation par le vendeur</a:t>
            </a:r>
          </a:p>
          <a:p>
            <a:pPr lvl="3"/>
            <a:r>
              <a:rPr lang="fr-FR" dirty="0"/>
              <a:t>L’expert aurait dû, selon lui, appliquer la même méthode comptable pour déterminer le montant des capitaux propres à chacune de ces dates</a:t>
            </a:r>
          </a:p>
          <a:p>
            <a:pPr lvl="2"/>
            <a:r>
              <a:rPr lang="fr-FR" dirty="0"/>
              <a:t>Montant des capitaux propres initiaux convenu entre les parties</a:t>
            </a:r>
          </a:p>
          <a:p>
            <a:pPr lvl="3"/>
            <a:r>
              <a:rPr lang="fr-FR" dirty="0"/>
              <a:t>Pas de vérification à réaliser par l’expert pour cette date</a:t>
            </a:r>
          </a:p>
          <a:p>
            <a:pPr lvl="2"/>
            <a:r>
              <a:rPr lang="fr-FR" dirty="0"/>
              <a:t>Pas d’erreur commise par l’expert</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178</a:t>
            </a:fld>
            <a:endParaRPr lang="fr-FR" dirty="0"/>
          </a:p>
        </p:txBody>
      </p:sp>
    </p:spTree>
    <p:extLst>
      <p:ext uri="{BB962C8B-B14F-4D97-AF65-F5344CB8AC3E}">
        <p14:creationId xmlns:p14="http://schemas.microsoft.com/office/powerpoint/2010/main" val="358494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lstStyle/>
          <a:p>
            <a:pPr lvl="1"/>
            <a:r>
              <a:rPr lang="fr-FR" dirty="0"/>
              <a:t>Affectation du résultat, absence d’AG et devoir de conseil de l’EC</a:t>
            </a:r>
          </a:p>
          <a:p>
            <a:pPr lvl="2"/>
            <a:r>
              <a:rPr lang="fr-FR" dirty="0"/>
              <a:t>Résultat affecté comptablement par l’EC en compte courant d’associé</a:t>
            </a:r>
          </a:p>
          <a:p>
            <a:pPr lvl="3"/>
            <a:r>
              <a:rPr lang="fr-FR" dirty="0"/>
              <a:t>Sans PV d’AG et alors que la société est à l’IS</a:t>
            </a:r>
          </a:p>
          <a:p>
            <a:pPr lvl="2"/>
            <a:r>
              <a:rPr lang="fr-FR" dirty="0"/>
              <a:t>Client redressé par l’administration fiscale : bénéfice distribué</a:t>
            </a:r>
          </a:p>
          <a:p>
            <a:pPr lvl="2"/>
            <a:r>
              <a:rPr lang="fr-FR" dirty="0"/>
              <a:t>Responsabilité du cabinet retenue…</a:t>
            </a:r>
          </a:p>
          <a:p>
            <a:pPr lvl="3"/>
            <a:r>
              <a:rPr lang="fr-FR" dirty="0"/>
              <a:t>Le cabinet n’a pas « informé » et « attiré l’attention de son client sur la nécessité d’exercer une option pour l’affectation à donner aux bénéfices de l’exercice 2007, ce qui exigeait la tenue d’une assemblée générale » </a:t>
            </a:r>
          </a:p>
          <a:p>
            <a:pPr lvl="3"/>
            <a:r>
              <a:rPr lang="fr-FR" dirty="0"/>
              <a:t>Il aurait dû « éclairer la société sur les avantages et les inconvénients respectifs de ces choix » et « lui en signaler les implications fiscales »</a:t>
            </a:r>
          </a:p>
          <a:p>
            <a:pPr lvl="2"/>
            <a:r>
              <a:rPr lang="fr-FR" dirty="0"/>
              <a:t>…mais en partie atténuée</a:t>
            </a:r>
          </a:p>
          <a:p>
            <a:pPr lvl="3"/>
            <a:r>
              <a:rPr lang="fr-FR" dirty="0"/>
              <a:t>Faute commise par le client ayant contribué à la survenance de son dommage </a:t>
            </a:r>
          </a:p>
          <a:p>
            <a:pPr lvl="4"/>
            <a:r>
              <a:rPr lang="fr-FR" dirty="0"/>
              <a:t>Absence de convocation d’une AGOA</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179</a:t>
            </a:fld>
            <a:endParaRPr lang="fr-FR" dirty="0"/>
          </a:p>
        </p:txBody>
      </p:sp>
    </p:spTree>
    <p:extLst>
      <p:ext uri="{BB962C8B-B14F-4D97-AF65-F5344CB8AC3E}">
        <p14:creationId xmlns:p14="http://schemas.microsoft.com/office/powerpoint/2010/main" val="200719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971692-1724-4FAA-8160-8AE6050BFF8F}"/>
              </a:ext>
            </a:extLst>
          </p:cNvPr>
          <p:cNvSpPr>
            <a:spLocks noGrp="1"/>
          </p:cNvSpPr>
          <p:nvPr>
            <p:ph idx="1"/>
          </p:nvPr>
        </p:nvSpPr>
        <p:spPr>
          <a:xfrm>
            <a:off x="287933" y="960164"/>
            <a:ext cx="7920000" cy="4186101"/>
          </a:xfrm>
        </p:spPr>
        <p:txBody>
          <a:bodyPr>
            <a:normAutofit fontScale="92500"/>
          </a:bodyPr>
          <a:lstStyle/>
          <a:p>
            <a:r>
              <a:rPr lang="fr-FR" dirty="0"/>
              <a:t>Eléments comptables à prendre en compte dans le calcul </a:t>
            </a:r>
            <a:br>
              <a:rPr lang="fr-FR" dirty="0"/>
            </a:br>
            <a:r>
              <a:rPr lang="fr-FR" dirty="0"/>
              <a:t>de la VA pour le plafonnement de la CET</a:t>
            </a:r>
          </a:p>
          <a:p>
            <a:pPr lvl="1"/>
            <a:r>
              <a:rPr lang="fr-FR" dirty="0"/>
              <a:t>Liste limitative des catégories d'éléments comptables à prendre en compte fixée l'article 1647 B sexies du CGI</a:t>
            </a:r>
          </a:p>
          <a:p>
            <a:pPr lvl="1"/>
            <a:r>
              <a:rPr lang="fr-FR" dirty="0"/>
              <a:t>Dispositions applicables = celles du PCG pour les comptes individuels</a:t>
            </a:r>
          </a:p>
          <a:p>
            <a:pPr lvl="2"/>
            <a:r>
              <a:rPr lang="fr-FR" dirty="0"/>
              <a:t>Et non les normes comptables applicables à l'établissement des comptes consolidés</a:t>
            </a:r>
          </a:p>
          <a:p>
            <a:pPr lvl="4"/>
            <a:endParaRPr lang="fr-FR" dirty="0"/>
          </a:p>
          <a:p>
            <a:r>
              <a:rPr lang="fr-FR" dirty="0"/>
              <a:t>CSE et report de l’enveloppe attribuée aux salariés et non consommée au cours de l’exercice N</a:t>
            </a:r>
          </a:p>
          <a:p>
            <a:pPr lvl="1"/>
            <a:r>
              <a:rPr lang="fr-FR" dirty="0"/>
              <a:t>Pas de provision pour charges à enregistrer dans les comptes annuels du CSE au 31 décembre N, au titre du report de l’enveloppe de l’exercice N sur l’exercice N+1</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lstStyle/>
          <a:p>
            <a:r>
              <a:rPr lang="fr-FR"/>
              <a:t>A vous de voir !</a:t>
            </a:r>
            <a:endParaRPr lang="fr-FR" dirty="0"/>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a:t>
            </a:fld>
            <a:endParaRPr lang="fr-FR" dirty="0"/>
          </a:p>
        </p:txBody>
      </p:sp>
    </p:spTree>
    <p:extLst>
      <p:ext uri="{BB962C8B-B14F-4D97-AF65-F5344CB8AC3E}">
        <p14:creationId xmlns:p14="http://schemas.microsoft.com/office/powerpoint/2010/main" val="21582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normAutofit lnSpcReduction="10000"/>
          </a:bodyPr>
          <a:lstStyle/>
          <a:p>
            <a:pPr lvl="1"/>
            <a:r>
              <a:rPr lang="fr-FR" dirty="0"/>
              <a:t>Etendue des contrôles et responsabilité de l’EC</a:t>
            </a:r>
          </a:p>
          <a:p>
            <a:pPr lvl="2"/>
            <a:r>
              <a:rPr lang="fr-FR" dirty="0"/>
              <a:t>Refus de l’administration pour un remboursement d’un crédit de TVA</a:t>
            </a:r>
          </a:p>
          <a:p>
            <a:pPr lvl="3"/>
            <a:r>
              <a:rPr lang="fr-FR" dirty="0"/>
              <a:t>Montant de TVA déductible sur les achats non déclaré</a:t>
            </a:r>
          </a:p>
          <a:p>
            <a:pPr lvl="2"/>
            <a:r>
              <a:rPr lang="fr-FR" dirty="0"/>
              <a:t>Assignation de l’EC pour ne pas avoir alerté le client</a:t>
            </a:r>
          </a:p>
          <a:p>
            <a:pPr lvl="2"/>
            <a:r>
              <a:rPr lang="fr-FR" dirty="0"/>
              <a:t>Responsabilité retenue</a:t>
            </a:r>
          </a:p>
          <a:p>
            <a:pPr lvl="3"/>
            <a:r>
              <a:rPr lang="fr-FR" dirty="0"/>
              <a:t>Bilan établi par l’EC faisant figurer le montant de la TVA récupérable à l'actif du bilan et la dette de TVA au passif </a:t>
            </a:r>
          </a:p>
          <a:p>
            <a:pPr lvl="3"/>
            <a:r>
              <a:rPr lang="fr-FR" dirty="0"/>
              <a:t>Nombre très limité d'opérations</a:t>
            </a:r>
          </a:p>
          <a:p>
            <a:pPr lvl="4"/>
            <a:r>
              <a:rPr lang="fr-FR" dirty="0"/>
              <a:t>Rapprochement à effectuer aisément avec les déclarations mensuelles de TVA</a:t>
            </a:r>
          </a:p>
          <a:p>
            <a:pPr lvl="2"/>
            <a:r>
              <a:rPr lang="fr-FR" dirty="0"/>
              <a:t>Diligences pour une mission d'établissement des comptes annuels </a:t>
            </a:r>
          </a:p>
          <a:p>
            <a:pPr lvl="3"/>
            <a:r>
              <a:rPr lang="fr-FR" dirty="0"/>
              <a:t>Vérifier, au minimum par sondages, que les mentions relatives à la TVA récupérable figurant au bilan ont donné lieu à des déclarations</a:t>
            </a:r>
          </a:p>
          <a:p>
            <a:pPr lvl="3"/>
            <a:r>
              <a:rPr lang="fr-FR" dirty="0"/>
              <a:t>Le cas échéant, alerter le client sur les anomalies</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180</a:t>
            </a:fld>
            <a:endParaRPr lang="fr-FR" dirty="0"/>
          </a:p>
        </p:txBody>
      </p:sp>
    </p:spTree>
    <p:extLst>
      <p:ext uri="{BB962C8B-B14F-4D97-AF65-F5344CB8AC3E}">
        <p14:creationId xmlns:p14="http://schemas.microsoft.com/office/powerpoint/2010/main" val="111273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658C87-AFCB-4A01-8DFF-DFC7A7173526}"/>
              </a:ext>
            </a:extLst>
          </p:cNvPr>
          <p:cNvSpPr>
            <a:spLocks noGrp="1"/>
          </p:cNvSpPr>
          <p:nvPr>
            <p:ph idx="1"/>
          </p:nvPr>
        </p:nvSpPr>
        <p:spPr>
          <a:xfrm>
            <a:off x="287933" y="960164"/>
            <a:ext cx="7920000" cy="4186101"/>
          </a:xfrm>
        </p:spPr>
        <p:txBody>
          <a:bodyPr/>
          <a:lstStyle/>
          <a:p>
            <a:pPr lvl="1"/>
            <a:r>
              <a:rPr lang="fr-FR" dirty="0"/>
              <a:t>Prescription et responsabilité de l’EC</a:t>
            </a:r>
          </a:p>
          <a:p>
            <a:pPr lvl="2"/>
            <a:r>
              <a:rPr lang="fr-FR" dirty="0"/>
              <a:t>Rectification de la part de l’administration fiscale portant sur la TVA en juin 2009, puis un avis de mise en recouvrement en décembre 2009</a:t>
            </a:r>
          </a:p>
          <a:p>
            <a:pPr lvl="2"/>
            <a:r>
              <a:rPr lang="fr-FR" dirty="0"/>
              <a:t>Réclamations contentieuses adressées par la société en mars 2010 et en novembre 2011</a:t>
            </a:r>
          </a:p>
          <a:p>
            <a:pPr lvl="2"/>
            <a:r>
              <a:rPr lang="fr-FR" dirty="0"/>
              <a:t>Mise en jeu de la responsabilité de l’EC en janvier 2015</a:t>
            </a:r>
          </a:p>
          <a:p>
            <a:pPr lvl="2"/>
            <a:r>
              <a:rPr lang="fr-FR" dirty="0"/>
              <a:t>Délai de prescription de 5 ans</a:t>
            </a:r>
          </a:p>
          <a:p>
            <a:pPr lvl="2"/>
            <a:r>
              <a:rPr lang="fr-FR" dirty="0"/>
              <a:t>Prescription ne courant pas du jour de l’avis de mise en recouvrement réceptionné en décembre 2009, mais à compter de la date où le dommage de la société était réalisé</a:t>
            </a:r>
          </a:p>
          <a:p>
            <a:pPr lvl="3"/>
            <a:r>
              <a:rPr lang="fr-FR" dirty="0"/>
              <a:t>Donc les impositions supplémentaires mises à sa charge à raison des manquements de la société d’EC, l’administration ayant rejeté les réclamations contentieuses de mars 2010 et novembre 2011</a:t>
            </a:r>
          </a:p>
        </p:txBody>
      </p:sp>
      <p:sp>
        <p:nvSpPr>
          <p:cNvPr id="3" name="Titre 2">
            <a:extLst>
              <a:ext uri="{FF2B5EF4-FFF2-40B4-BE49-F238E27FC236}">
                <a16:creationId xmlns:a16="http://schemas.microsoft.com/office/drawing/2014/main" id="{551EA63C-24D3-4986-9C81-4A087B0EBD8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205D86F-8718-449C-A412-C751DB79F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181</a:t>
            </a:fld>
            <a:endParaRPr lang="fr-FR" dirty="0"/>
          </a:p>
        </p:txBody>
      </p:sp>
    </p:spTree>
    <p:extLst>
      <p:ext uri="{BB962C8B-B14F-4D97-AF65-F5344CB8AC3E}">
        <p14:creationId xmlns:p14="http://schemas.microsoft.com/office/powerpoint/2010/main" val="1568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09A77BE-602C-4E77-A4F5-D3A1A7E57C84}"/>
              </a:ext>
            </a:extLst>
          </p:cNvPr>
          <p:cNvSpPr>
            <a:spLocks noGrp="1"/>
          </p:cNvSpPr>
          <p:nvPr>
            <p:ph idx="1"/>
          </p:nvPr>
        </p:nvSpPr>
        <p:spPr>
          <a:xfrm>
            <a:off x="287933" y="960164"/>
            <a:ext cx="7920000" cy="4186101"/>
          </a:xfrm>
        </p:spPr>
        <p:txBody>
          <a:bodyPr>
            <a:normAutofit lnSpcReduction="10000"/>
          </a:bodyPr>
          <a:lstStyle/>
          <a:p>
            <a:pPr lvl="1"/>
            <a:r>
              <a:rPr lang="fr-FR" dirty="0"/>
              <a:t>Conseil, périmètre de la mission conclue et responsabilité de l’EC</a:t>
            </a:r>
          </a:p>
          <a:p>
            <a:pPr lvl="2"/>
            <a:r>
              <a:rPr lang="fr-FR" dirty="0"/>
              <a:t>Montage lié à une transmission de société proposé par un EC</a:t>
            </a:r>
          </a:p>
          <a:p>
            <a:pPr lvl="3"/>
            <a:r>
              <a:rPr lang="fr-FR" dirty="0"/>
              <a:t>EURL créée, puis cession de la participation à l’EURL et conclusion entre l'EURL et la société une convention d'assistance technique prévoyant la facturation de prestations d’assistance </a:t>
            </a:r>
          </a:p>
          <a:p>
            <a:pPr lvl="2"/>
            <a:r>
              <a:rPr lang="fr-FR" dirty="0"/>
              <a:t>Redressement fiscal subi : mise en cause de la réalité des prestations</a:t>
            </a:r>
          </a:p>
          <a:p>
            <a:pPr lvl="2"/>
            <a:r>
              <a:rPr lang="fr-FR" dirty="0"/>
              <a:t>Assignation de l’EC par le client pour ne pas lui avoir conseiller de mettre en place une intégration fiscale	</a:t>
            </a:r>
          </a:p>
          <a:p>
            <a:pPr lvl="3"/>
            <a:r>
              <a:rPr lang="fr-FR" dirty="0"/>
              <a:t>Ce qui aurait évité le redressement fiscal !</a:t>
            </a:r>
          </a:p>
          <a:p>
            <a:pPr lvl="2"/>
            <a:r>
              <a:rPr lang="fr-FR" dirty="0"/>
              <a:t>Responsabilité écartée</a:t>
            </a:r>
          </a:p>
          <a:p>
            <a:pPr lvl="3"/>
            <a:r>
              <a:rPr lang="fr-FR" dirty="0"/>
              <a:t>L’EC consulté sur la réalisation d’une opération juridique doit informer son client des incidences fiscales de l’opération, mais sa responsabilité doit s’apprécier au regard de la mission qui lui a été confiée</a:t>
            </a:r>
          </a:p>
          <a:p>
            <a:pPr lvl="3"/>
            <a:r>
              <a:rPr lang="fr-FR" dirty="0"/>
              <a:t>La proposition de conclure une convention d’intégration fiscale ne relevait pas de cette obligation d’information</a:t>
            </a:r>
          </a:p>
        </p:txBody>
      </p:sp>
      <p:sp>
        <p:nvSpPr>
          <p:cNvPr id="10" name="Titre 9">
            <a:extLst>
              <a:ext uri="{FF2B5EF4-FFF2-40B4-BE49-F238E27FC236}">
                <a16:creationId xmlns:a16="http://schemas.microsoft.com/office/drawing/2014/main" id="{3095A6B4-8207-40CF-8EA9-CFF01170E183}"/>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A3182AB3-19ED-490F-AF5B-02F28AF939B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182</a:t>
            </a:fld>
            <a:endParaRPr lang="fr-FR" dirty="0"/>
          </a:p>
        </p:txBody>
      </p:sp>
    </p:spTree>
    <p:extLst>
      <p:ext uri="{BB962C8B-B14F-4D97-AF65-F5344CB8AC3E}">
        <p14:creationId xmlns:p14="http://schemas.microsoft.com/office/powerpoint/2010/main" val="216406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lstStyle/>
          <a:p>
            <a:r>
              <a:rPr lang="fr-FR" dirty="0"/>
              <a:t>Rappels</a:t>
            </a:r>
          </a:p>
          <a:p>
            <a:pPr lvl="1"/>
            <a:r>
              <a:rPr lang="fr-FR" dirty="0"/>
              <a:t>Circonstances exceptionnelles liées au COVID-19 en 2020</a:t>
            </a:r>
          </a:p>
          <a:p>
            <a:pPr lvl="1"/>
            <a:r>
              <a:rPr lang="fr-FR" dirty="0"/>
              <a:t>Calendriers des épreuves du DCG, du DSCG et du DEC 2020 modifiés et adaptés</a:t>
            </a:r>
          </a:p>
          <a:p>
            <a:pPr lvl="1"/>
            <a:r>
              <a:rPr lang="fr-FR" dirty="0"/>
              <a:t>Calendriers des épreuves en 2021 soumis aux conditions sanitaires permettant un déroulement normal</a:t>
            </a:r>
          </a:p>
        </p:txBody>
      </p:sp>
      <p:sp>
        <p:nvSpPr>
          <p:cNvPr id="10243" name="Titre 2"/>
          <p:cNvSpPr>
            <a:spLocks noGrp="1"/>
          </p:cNvSpPr>
          <p:nvPr>
            <p:ph type="title"/>
          </p:nvPr>
        </p:nvSpPr>
        <p:spPr>
          <a:xfrm>
            <a:off x="1151933" y="237314"/>
            <a:ext cx="7056000" cy="626978"/>
          </a:xfrm>
        </p:spPr>
        <p:txBody>
          <a:bodyPr/>
          <a:lstStyle/>
          <a:p>
            <a:r>
              <a:rPr lang="fr-FR" altLang="fr-FR" dirty="0"/>
              <a:t>A vos agendas</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183</a:t>
            </a:fld>
            <a:endParaRPr lang="fr-FR" dirty="0"/>
          </a:p>
        </p:txBody>
      </p:sp>
    </p:spTree>
    <p:extLst>
      <p:ext uri="{BB962C8B-B14F-4D97-AF65-F5344CB8AC3E}">
        <p14:creationId xmlns:p14="http://schemas.microsoft.com/office/powerpoint/2010/main" val="31540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352984C-0DD2-41B5-AAD9-29181DBB185F}"/>
              </a:ext>
            </a:extLst>
          </p:cNvPr>
          <p:cNvSpPr>
            <a:spLocks noGrp="1"/>
          </p:cNvSpPr>
          <p:nvPr>
            <p:ph idx="1"/>
          </p:nvPr>
        </p:nvSpPr>
        <p:spPr>
          <a:xfrm>
            <a:off x="287933" y="960164"/>
            <a:ext cx="7920000" cy="4186101"/>
          </a:xfrm>
        </p:spPr>
        <p:txBody>
          <a:bodyPr/>
          <a:lstStyle/>
          <a:p>
            <a:r>
              <a:rPr lang="fr-FR" dirty="0"/>
              <a:t>DSCG</a:t>
            </a:r>
          </a:p>
          <a:p>
            <a:pPr lvl="1"/>
            <a:r>
              <a:rPr lang="fr-FR" dirty="0"/>
              <a:t>Calendrier et modalités d’inscription</a:t>
            </a:r>
          </a:p>
          <a:p>
            <a:pPr lvl="2"/>
            <a:r>
              <a:rPr lang="fr-FR" dirty="0"/>
              <a:t>Du mercredi 7 juillet 2021 au mercredi 25 août 2021 à 23h59 </a:t>
            </a:r>
          </a:p>
          <a:p>
            <a:pPr lvl="3"/>
            <a:r>
              <a:rPr lang="fr-FR" dirty="0"/>
              <a:t>Obligatoirement et exclusivement par Internet, à partir du site Cyclades</a:t>
            </a:r>
          </a:p>
          <a:p>
            <a:pPr lvl="2"/>
            <a:r>
              <a:rPr lang="fr-FR" dirty="0"/>
              <a:t>Date limite du paiement en ligne en règlement des droits d'inscription au service gestionnaire : mercredi 25 août 2021 à 23h59 </a:t>
            </a:r>
          </a:p>
          <a:p>
            <a:pPr lvl="1"/>
            <a:r>
              <a:rPr lang="fr-FR" dirty="0"/>
              <a:t>Epreuves</a:t>
            </a:r>
          </a:p>
          <a:p>
            <a:pPr lvl="2"/>
            <a:r>
              <a:rPr lang="fr-FR" dirty="0"/>
              <a:t>Ecrites : mardi 19, mercredi 20 et jeudi 21 octobre 2021</a:t>
            </a:r>
          </a:p>
          <a:p>
            <a:pPr lvl="3"/>
            <a:r>
              <a:rPr lang="fr-FR" dirty="0"/>
              <a:t>Calendrier détaillé dans le Mémo Pratic</a:t>
            </a:r>
          </a:p>
          <a:p>
            <a:pPr lvl="2"/>
            <a:r>
              <a:rPr lang="fr-FR" dirty="0"/>
              <a:t>Orales : à partir du lundi 25 octobre 2021</a:t>
            </a:r>
          </a:p>
        </p:txBody>
      </p:sp>
      <p:sp>
        <p:nvSpPr>
          <p:cNvPr id="3" name="Titre 2">
            <a:extLst>
              <a:ext uri="{FF2B5EF4-FFF2-40B4-BE49-F238E27FC236}">
                <a16:creationId xmlns:a16="http://schemas.microsoft.com/office/drawing/2014/main" id="{8930F89A-A9B3-4C8C-9CB3-EE13E9835F66}"/>
              </a:ext>
            </a:extLst>
          </p:cNvPr>
          <p:cNvSpPr>
            <a:spLocks noGrp="1"/>
          </p:cNvSpPr>
          <p:nvPr>
            <p:ph type="title"/>
          </p:nvPr>
        </p:nvSpPr>
        <p:spPr>
          <a:xfrm>
            <a:off x="1151933" y="237314"/>
            <a:ext cx="7056000" cy="626978"/>
          </a:xfrm>
        </p:spPr>
        <p:txBody>
          <a:bodyPr/>
          <a:lstStyle/>
          <a:p>
            <a:r>
              <a:rPr lang="fr-FR" altLang="fr-FR" dirty="0"/>
              <a:t>A vos agendas</a:t>
            </a:r>
            <a:endParaRPr lang="fr-FR" dirty="0"/>
          </a:p>
        </p:txBody>
      </p:sp>
      <p:sp>
        <p:nvSpPr>
          <p:cNvPr id="4" name="Espace réservé du numéro de diapositive 3">
            <a:extLst>
              <a:ext uri="{FF2B5EF4-FFF2-40B4-BE49-F238E27FC236}">
                <a16:creationId xmlns:a16="http://schemas.microsoft.com/office/drawing/2014/main" id="{69CBE589-DE5A-491A-AFC2-93CFB24EBA99}"/>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184</a:t>
            </a:fld>
            <a:endParaRPr lang="fr-FR" dirty="0"/>
          </a:p>
        </p:txBody>
      </p:sp>
    </p:spTree>
    <p:extLst>
      <p:ext uri="{BB962C8B-B14F-4D97-AF65-F5344CB8AC3E}">
        <p14:creationId xmlns:p14="http://schemas.microsoft.com/office/powerpoint/2010/main" val="11172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74CC8F4-790F-4915-9406-8718BCCC018F}"/>
              </a:ext>
            </a:extLst>
          </p:cNvPr>
          <p:cNvSpPr>
            <a:spLocks noGrp="1"/>
          </p:cNvSpPr>
          <p:nvPr>
            <p:ph idx="1"/>
          </p:nvPr>
        </p:nvSpPr>
        <p:spPr>
          <a:xfrm>
            <a:off x="287933" y="960164"/>
            <a:ext cx="7920000" cy="4186101"/>
          </a:xfrm>
        </p:spPr>
        <p:txBody>
          <a:bodyPr/>
          <a:lstStyle/>
          <a:p>
            <a:r>
              <a:rPr lang="fr-FR" dirty="0"/>
              <a:t>DEC – 2nde session </a:t>
            </a:r>
          </a:p>
          <a:p>
            <a:pPr lvl="1"/>
            <a:r>
              <a:rPr lang="fr-FR" dirty="0"/>
              <a:t>Calendrier d’inscription</a:t>
            </a:r>
          </a:p>
          <a:p>
            <a:pPr lvl="2"/>
            <a:r>
              <a:rPr lang="fr-FR" dirty="0"/>
              <a:t>Ouverture des inscriptions : lundi 12 juillet 2021</a:t>
            </a:r>
          </a:p>
          <a:p>
            <a:pPr lvl="2"/>
            <a:r>
              <a:rPr lang="fr-FR" dirty="0"/>
              <a:t>Fermeture et clôture des inscriptions : mardi 31 août 2021</a:t>
            </a:r>
          </a:p>
          <a:p>
            <a:pPr lvl="1"/>
            <a:r>
              <a:rPr lang="fr-FR" dirty="0"/>
              <a:t>Modalités d’inscription</a:t>
            </a:r>
          </a:p>
          <a:p>
            <a:pPr lvl="2"/>
            <a:r>
              <a:rPr lang="fr-FR" dirty="0"/>
              <a:t>Télécharger le dossier d'inscription disponible sur le site du SIEC </a:t>
            </a:r>
          </a:p>
          <a:p>
            <a:pPr lvl="2"/>
            <a:r>
              <a:rPr lang="fr-FR" dirty="0"/>
              <a:t>Le renvoyer par voie postale dans les délais impartis, accompagné des pièces justificatives</a:t>
            </a:r>
          </a:p>
        </p:txBody>
      </p:sp>
      <p:sp>
        <p:nvSpPr>
          <p:cNvPr id="3" name="Titre 2">
            <a:extLst>
              <a:ext uri="{FF2B5EF4-FFF2-40B4-BE49-F238E27FC236}">
                <a16:creationId xmlns:a16="http://schemas.microsoft.com/office/drawing/2014/main" id="{E776DDEC-4BD8-4DE8-8B70-DD7799DDD852}"/>
              </a:ext>
            </a:extLst>
          </p:cNvPr>
          <p:cNvSpPr>
            <a:spLocks noGrp="1"/>
          </p:cNvSpPr>
          <p:nvPr>
            <p:ph type="title"/>
          </p:nvPr>
        </p:nvSpPr>
        <p:spPr>
          <a:xfrm>
            <a:off x="1151933" y="237314"/>
            <a:ext cx="7056000" cy="626978"/>
          </a:xfrm>
        </p:spPr>
        <p:txBody>
          <a:bodyPr/>
          <a:lstStyle/>
          <a:p>
            <a:r>
              <a:rPr lang="fr-FR" altLang="fr-FR" dirty="0"/>
              <a:t>A vos agendas</a:t>
            </a:r>
            <a:endParaRPr lang="fr-FR" dirty="0"/>
          </a:p>
        </p:txBody>
      </p:sp>
      <p:sp>
        <p:nvSpPr>
          <p:cNvPr id="4" name="Espace réservé du numéro de diapositive 3">
            <a:extLst>
              <a:ext uri="{FF2B5EF4-FFF2-40B4-BE49-F238E27FC236}">
                <a16:creationId xmlns:a16="http://schemas.microsoft.com/office/drawing/2014/main" id="{B35F8041-C86E-4CB5-B05B-2798E49046D6}"/>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185</a:t>
            </a:fld>
            <a:endParaRPr lang="fr-FR" dirty="0"/>
          </a:p>
        </p:txBody>
      </p:sp>
    </p:spTree>
    <p:extLst>
      <p:ext uri="{BB962C8B-B14F-4D97-AF65-F5344CB8AC3E}">
        <p14:creationId xmlns:p14="http://schemas.microsoft.com/office/powerpoint/2010/main" val="13108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74CC8F4-790F-4915-9406-8718BCCC018F}"/>
              </a:ext>
            </a:extLst>
          </p:cNvPr>
          <p:cNvSpPr>
            <a:spLocks noGrp="1"/>
          </p:cNvSpPr>
          <p:nvPr>
            <p:ph idx="1"/>
          </p:nvPr>
        </p:nvSpPr>
        <p:spPr>
          <a:xfrm>
            <a:off x="287933" y="960164"/>
            <a:ext cx="7920000" cy="4186101"/>
          </a:xfrm>
        </p:spPr>
        <p:txBody>
          <a:bodyPr/>
          <a:lstStyle/>
          <a:p>
            <a:r>
              <a:rPr lang="fr-FR" dirty="0"/>
              <a:t>DEC – 2nde session </a:t>
            </a:r>
          </a:p>
          <a:p>
            <a:pPr lvl="1"/>
            <a:r>
              <a:rPr lang="fr-FR" dirty="0"/>
              <a:t>Epreuves</a:t>
            </a:r>
          </a:p>
          <a:p>
            <a:pPr lvl="2"/>
            <a:r>
              <a:rPr lang="fr-FR" dirty="0"/>
              <a:t>Epreuve de déontologie : mardi 16 novembre 2021 (10h30-11h30) </a:t>
            </a:r>
          </a:p>
          <a:p>
            <a:pPr lvl="2"/>
            <a:r>
              <a:rPr lang="fr-FR" dirty="0"/>
              <a:t>Epreuve de révision : mardi 16 novembre (14h00-18h30)</a:t>
            </a:r>
          </a:p>
          <a:p>
            <a:pPr lvl="2"/>
            <a:r>
              <a:rPr lang="fr-FR" dirty="0"/>
              <a:t>Epreuve orale : du 8 au 10 novembre (lundi, mardi, mercredi), le 15 puis du 17 au 19 novembre (lundi, mercredi, jeudi, vendredi) et du 22 au 26 novembre (lundi, mardi, mercredi, jeudi, vendredi)</a:t>
            </a:r>
          </a:p>
          <a:p>
            <a:pPr lvl="2"/>
            <a:r>
              <a:rPr lang="fr-FR" dirty="0"/>
              <a:t>Résultats : vendredi 14 janvier 2022</a:t>
            </a:r>
          </a:p>
        </p:txBody>
      </p:sp>
      <p:sp>
        <p:nvSpPr>
          <p:cNvPr id="3" name="Titre 2">
            <a:extLst>
              <a:ext uri="{FF2B5EF4-FFF2-40B4-BE49-F238E27FC236}">
                <a16:creationId xmlns:a16="http://schemas.microsoft.com/office/drawing/2014/main" id="{E776DDEC-4BD8-4DE8-8B70-DD7799DDD852}"/>
              </a:ext>
            </a:extLst>
          </p:cNvPr>
          <p:cNvSpPr>
            <a:spLocks noGrp="1"/>
          </p:cNvSpPr>
          <p:nvPr>
            <p:ph type="title"/>
          </p:nvPr>
        </p:nvSpPr>
        <p:spPr>
          <a:xfrm>
            <a:off x="1151933" y="237314"/>
            <a:ext cx="7056000" cy="626978"/>
          </a:xfrm>
        </p:spPr>
        <p:txBody>
          <a:bodyPr/>
          <a:lstStyle/>
          <a:p>
            <a:r>
              <a:rPr lang="fr-FR" altLang="fr-FR" dirty="0"/>
              <a:t>A vos agendas</a:t>
            </a:r>
            <a:endParaRPr lang="fr-FR" dirty="0"/>
          </a:p>
        </p:txBody>
      </p:sp>
      <p:sp>
        <p:nvSpPr>
          <p:cNvPr id="4" name="Espace réservé du numéro de diapositive 3">
            <a:extLst>
              <a:ext uri="{FF2B5EF4-FFF2-40B4-BE49-F238E27FC236}">
                <a16:creationId xmlns:a16="http://schemas.microsoft.com/office/drawing/2014/main" id="{B35F8041-C86E-4CB5-B05B-2798E49046D6}"/>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186</a:t>
            </a:fld>
            <a:endParaRPr lang="fr-FR" dirty="0"/>
          </a:p>
        </p:txBody>
      </p:sp>
    </p:spTree>
    <p:extLst>
      <p:ext uri="{BB962C8B-B14F-4D97-AF65-F5344CB8AC3E}">
        <p14:creationId xmlns:p14="http://schemas.microsoft.com/office/powerpoint/2010/main" val="19632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26588" t="27590" r="11375" b="31026"/>
          <a:stretch/>
        </p:blipFill>
        <p:spPr>
          <a:xfrm>
            <a:off x="4618096" y="1972207"/>
            <a:ext cx="4166781" cy="1816623"/>
          </a:xfrm>
          <a:prstGeom prst="rect">
            <a:avLst/>
          </a:prstGeom>
        </p:spPr>
      </p:pic>
    </p:spTree>
    <p:extLst>
      <p:ext uri="{BB962C8B-B14F-4D97-AF65-F5344CB8AC3E}">
        <p14:creationId xmlns:p14="http://schemas.microsoft.com/office/powerpoint/2010/main" val="24198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F70D51-C558-417E-92E8-45868A9429DA}"/>
              </a:ext>
            </a:extLst>
          </p:cNvPr>
          <p:cNvSpPr>
            <a:spLocks noGrp="1"/>
          </p:cNvSpPr>
          <p:nvPr>
            <p:ph idx="1"/>
          </p:nvPr>
        </p:nvSpPr>
        <p:spPr>
          <a:xfrm>
            <a:off x="287933" y="960164"/>
            <a:ext cx="7920000" cy="4186101"/>
          </a:xfrm>
        </p:spPr>
        <p:txBody>
          <a:bodyPr/>
          <a:lstStyle/>
          <a:p>
            <a:r>
              <a:rPr lang="fr-FR" dirty="0"/>
              <a:t>Numérique : A vous de voir !</a:t>
            </a:r>
          </a:p>
          <a:p>
            <a:pPr lvl="4"/>
            <a:endParaRPr lang="fr-FR" dirty="0"/>
          </a:p>
          <a:p>
            <a:r>
              <a:rPr lang="fr-FR" dirty="0"/>
              <a:t>Entreprises : A vous de voir !</a:t>
            </a:r>
          </a:p>
        </p:txBody>
      </p:sp>
      <p:sp>
        <p:nvSpPr>
          <p:cNvPr id="2" name="Titre 1">
            <a:extLst>
              <a:ext uri="{FF2B5EF4-FFF2-40B4-BE49-F238E27FC236}">
                <a16:creationId xmlns:a16="http://schemas.microsoft.com/office/drawing/2014/main" id="{B6AF7120-9CF2-4140-B861-CB6F348FC53E}"/>
              </a:ext>
            </a:extLst>
          </p:cNvPr>
          <p:cNvSpPr>
            <a:spLocks noGrp="1"/>
          </p:cNvSpPr>
          <p:nvPr>
            <p:ph type="title"/>
          </p:nvPr>
        </p:nvSpPr>
        <p:spPr>
          <a:xfrm>
            <a:off x="1151933" y="237314"/>
            <a:ext cx="7056000" cy="626978"/>
          </a:xfrm>
        </p:spPr>
        <p:txBody>
          <a:bodyPr/>
          <a:lstStyle/>
          <a:p>
            <a:r>
              <a:rPr lang="fr-FR" dirty="0"/>
              <a:t>Au programme</a:t>
            </a:r>
          </a:p>
        </p:txBody>
      </p:sp>
      <p:sp>
        <p:nvSpPr>
          <p:cNvPr id="6" name="Espace réservé du numéro de diapositive 5">
            <a:extLst>
              <a:ext uri="{FF2B5EF4-FFF2-40B4-BE49-F238E27FC236}">
                <a16:creationId xmlns:a16="http://schemas.microsoft.com/office/drawing/2014/main" id="{B0E7F078-D8AB-464F-967E-82A12CB87EA1}"/>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188</a:t>
            </a:fld>
            <a:endParaRPr lang="fr-FR" dirty="0"/>
          </a:p>
        </p:txBody>
      </p:sp>
    </p:spTree>
    <p:extLst>
      <p:ext uri="{BB962C8B-B14F-4D97-AF65-F5344CB8AC3E}">
        <p14:creationId xmlns:p14="http://schemas.microsoft.com/office/powerpoint/2010/main" val="33405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0E050FB-4B9E-4F9B-B48D-FD2A192034DF}"/>
              </a:ext>
            </a:extLst>
          </p:cNvPr>
          <p:cNvSpPr>
            <a:spLocks noGrp="1"/>
          </p:cNvSpPr>
          <p:nvPr>
            <p:ph idx="1"/>
          </p:nvPr>
        </p:nvSpPr>
        <p:spPr>
          <a:xfrm>
            <a:off x="287933" y="960164"/>
            <a:ext cx="7920000" cy="4186101"/>
          </a:xfrm>
        </p:spPr>
        <p:txBody>
          <a:bodyPr>
            <a:normAutofit lnSpcReduction="10000"/>
          </a:bodyPr>
          <a:lstStyle/>
          <a:p>
            <a:r>
              <a:rPr lang="fr-FR" dirty="0"/>
              <a:t>Facturation électronique chez les TPE-PME</a:t>
            </a:r>
          </a:p>
          <a:p>
            <a:pPr lvl="1"/>
            <a:r>
              <a:rPr lang="fr-FR" dirty="0"/>
              <a:t>Obligatoire depuis le 1</a:t>
            </a:r>
            <a:r>
              <a:rPr lang="fr-FR" baseline="30000" dirty="0"/>
              <a:t>er</a:t>
            </a:r>
            <a:r>
              <a:rPr lang="fr-FR" dirty="0"/>
              <a:t> janvier 2020 pour les toutes entreprises traitant avec des entités du secteur public </a:t>
            </a:r>
          </a:p>
          <a:p>
            <a:pPr lvl="2"/>
            <a:r>
              <a:rPr lang="fr-FR" dirty="0"/>
              <a:t>Plateforme Chorus Pro</a:t>
            </a:r>
          </a:p>
          <a:p>
            <a:pPr lvl="1"/>
            <a:r>
              <a:rPr lang="fr-FR" dirty="0"/>
              <a:t>Bientôt imposée aussi au secteur privé (entre 2023 et 2025)</a:t>
            </a:r>
          </a:p>
          <a:p>
            <a:pPr lvl="1"/>
            <a:r>
              <a:rPr lang="fr-FR" dirty="0"/>
              <a:t>Nombreux avantages à cette modalité pratique</a:t>
            </a:r>
          </a:p>
          <a:p>
            <a:pPr lvl="1"/>
            <a:r>
              <a:rPr lang="fr-FR" dirty="0"/>
              <a:t>Sujet primordial à anticiper</a:t>
            </a:r>
          </a:p>
          <a:p>
            <a:pPr lvl="4"/>
            <a:endParaRPr lang="fr-FR" dirty="0"/>
          </a:p>
          <a:p>
            <a:r>
              <a:rPr lang="fr-FR" dirty="0"/>
              <a:t>Chèque numérique de 500 €</a:t>
            </a:r>
          </a:p>
          <a:p>
            <a:pPr lvl="1"/>
            <a:r>
              <a:rPr lang="fr-FR" dirty="0"/>
              <a:t>Pour les TPE et leurs dépenses de numérisation entre le</a:t>
            </a:r>
            <a:br>
              <a:rPr lang="fr-FR" dirty="0"/>
            </a:br>
            <a:r>
              <a:rPr lang="fr-FR" dirty="0"/>
              <a:t>30 octobre 2020 et le 30 juin 2021</a:t>
            </a:r>
          </a:p>
          <a:p>
            <a:pPr lvl="1"/>
            <a:r>
              <a:rPr lang="fr-FR" dirty="0"/>
              <a:t>Dossier à déposer au plus tard le 31 juillet 2021 inclus</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Numérique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189</a:t>
            </a:fld>
            <a:endParaRPr lang="fr-FR" dirty="0"/>
          </a:p>
        </p:txBody>
      </p:sp>
    </p:spTree>
    <p:extLst>
      <p:ext uri="{BB962C8B-B14F-4D97-AF65-F5344CB8AC3E}">
        <p14:creationId xmlns:p14="http://schemas.microsoft.com/office/powerpoint/2010/main" val="127425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971692-1724-4FAA-8160-8AE6050BFF8F}"/>
              </a:ext>
            </a:extLst>
          </p:cNvPr>
          <p:cNvSpPr>
            <a:spLocks noGrp="1"/>
          </p:cNvSpPr>
          <p:nvPr>
            <p:ph idx="1"/>
          </p:nvPr>
        </p:nvSpPr>
        <p:spPr>
          <a:xfrm>
            <a:off x="287933" y="960164"/>
            <a:ext cx="7920000" cy="4186101"/>
          </a:xfrm>
        </p:spPr>
        <p:txBody>
          <a:bodyPr>
            <a:normAutofit/>
          </a:bodyPr>
          <a:lstStyle/>
          <a:p>
            <a:r>
              <a:rPr lang="fr-FR" dirty="0"/>
              <a:t>Annexe des comptes annuels des associations, etc.</a:t>
            </a:r>
          </a:p>
          <a:p>
            <a:pPr lvl="1"/>
            <a:r>
              <a:rPr lang="fr-FR" dirty="0"/>
              <a:t>Questionnaire de contrôle publié par la CNCC, sous EXCEL</a:t>
            </a:r>
          </a:p>
          <a:p>
            <a:pPr lvl="1"/>
            <a:r>
              <a:rPr lang="fr-FR" dirty="0"/>
              <a:t>Vérification des informations et mentions requises par le PCG et celles prévues par le règlement ANC n° 2018-06 applicable à compter des exercices ouverts le 1</a:t>
            </a:r>
            <a:r>
              <a:rPr lang="fr-FR" baseline="30000" dirty="0"/>
              <a:t>er</a:t>
            </a:r>
            <a:r>
              <a:rPr lang="fr-FR" dirty="0"/>
              <a:t> janvier 2020</a:t>
            </a:r>
          </a:p>
          <a:p>
            <a:pPr lvl="2"/>
            <a:endParaRPr lang="fr-FR" dirty="0"/>
          </a:p>
          <a:p>
            <a:r>
              <a:rPr lang="fr-FR" dirty="0"/>
              <a:t>CROD et CER des associations, etc. faisant « APG »</a:t>
            </a:r>
          </a:p>
          <a:p>
            <a:pPr lvl="1"/>
            <a:r>
              <a:rPr lang="fr-FR" dirty="0"/>
              <a:t>Questionnaire de contrôle publié par la CNCC, sous EXCEL</a:t>
            </a:r>
          </a:p>
          <a:p>
            <a:pPr lvl="1"/>
            <a:r>
              <a:rPr lang="fr-FR" dirty="0"/>
              <a:t>Vérification de la conformité de ces états par rapport aux dispositions du règlement ANC n° 2018-06 applicable à compter des exercices ouverts le 1</a:t>
            </a:r>
            <a:r>
              <a:rPr lang="fr-FR" baseline="30000" dirty="0"/>
              <a:t>er</a:t>
            </a:r>
            <a:r>
              <a:rPr lang="fr-FR" dirty="0"/>
              <a:t> janvier 2020</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lstStyle/>
          <a:p>
            <a:r>
              <a:rPr lang="fr-FR"/>
              <a:t>A vous de voir !</a:t>
            </a:r>
            <a:endParaRPr lang="fr-FR" dirty="0"/>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a:t>
            </a:fld>
            <a:endParaRPr lang="fr-FR" dirty="0"/>
          </a:p>
        </p:txBody>
      </p:sp>
    </p:spTree>
    <p:extLst>
      <p:ext uri="{BB962C8B-B14F-4D97-AF65-F5344CB8AC3E}">
        <p14:creationId xmlns:p14="http://schemas.microsoft.com/office/powerpoint/2010/main" val="36632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0E050FB-4B9E-4F9B-B48D-FD2A192034DF}"/>
              </a:ext>
            </a:extLst>
          </p:cNvPr>
          <p:cNvSpPr>
            <a:spLocks noGrp="1"/>
          </p:cNvSpPr>
          <p:nvPr>
            <p:ph idx="1"/>
          </p:nvPr>
        </p:nvSpPr>
        <p:spPr>
          <a:xfrm>
            <a:off x="287933" y="960164"/>
            <a:ext cx="7920000" cy="4186101"/>
          </a:xfrm>
        </p:spPr>
        <p:txBody>
          <a:bodyPr>
            <a:normAutofit lnSpcReduction="10000"/>
          </a:bodyPr>
          <a:lstStyle/>
          <a:p>
            <a:r>
              <a:rPr lang="fr-FR" dirty="0"/>
              <a:t>PME et systèmes interconnectés </a:t>
            </a:r>
          </a:p>
          <a:p>
            <a:pPr lvl="1"/>
            <a:r>
              <a:rPr lang="fr-FR" dirty="0"/>
              <a:t>Seulement 10 % des sociétés de 10 personnes ou plus disposant de systèmes interconnectés</a:t>
            </a:r>
          </a:p>
          <a:p>
            <a:pPr lvl="1"/>
            <a:r>
              <a:rPr lang="fr-FR" dirty="0"/>
              <a:t>4 % des sociétés ayant recours à l’impression 3D et 8 % à un robot</a:t>
            </a:r>
          </a:p>
          <a:p>
            <a:pPr lvl="2"/>
            <a:r>
              <a:rPr lang="fr-FR" dirty="0"/>
              <a:t>2 fois plus souvent un robot industriel qu’un robot de service</a:t>
            </a:r>
          </a:p>
          <a:p>
            <a:pPr lvl="4"/>
            <a:endParaRPr lang="fr-FR" dirty="0"/>
          </a:p>
          <a:p>
            <a:r>
              <a:rPr lang="fr-FR" dirty="0"/>
              <a:t>Guide de prévention contre les arnaques</a:t>
            </a:r>
          </a:p>
          <a:p>
            <a:pPr lvl="1"/>
            <a:r>
              <a:rPr lang="fr-FR" dirty="0"/>
              <a:t>Pour alerter les consommateurs et les entreprises face à des manœuvres frauduleuses</a:t>
            </a:r>
          </a:p>
          <a:p>
            <a:pPr lvl="4"/>
            <a:endParaRPr lang="fr-FR" dirty="0"/>
          </a:p>
          <a:p>
            <a:r>
              <a:rPr lang="fr-FR" dirty="0"/>
              <a:t>Responsabilité numérique des entreprises</a:t>
            </a:r>
          </a:p>
          <a:p>
            <a:pPr lvl="1"/>
            <a:r>
              <a:rPr lang="fr-FR" dirty="0"/>
              <a:t>Synthèse de travaux et formulation de recommandations</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Numérique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190</a:t>
            </a:fld>
            <a:endParaRPr lang="fr-FR" dirty="0"/>
          </a:p>
        </p:txBody>
      </p:sp>
    </p:spTree>
    <p:extLst>
      <p:ext uri="{BB962C8B-B14F-4D97-AF65-F5344CB8AC3E}">
        <p14:creationId xmlns:p14="http://schemas.microsoft.com/office/powerpoint/2010/main" val="247167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DCE673D-67FB-4336-BCFB-F91EEF4C2E15}"/>
              </a:ext>
            </a:extLst>
          </p:cNvPr>
          <p:cNvSpPr>
            <a:spLocks noGrp="1"/>
          </p:cNvSpPr>
          <p:nvPr>
            <p:ph idx="1"/>
          </p:nvPr>
        </p:nvSpPr>
        <p:spPr>
          <a:xfrm>
            <a:off x="287933" y="960164"/>
            <a:ext cx="7920000" cy="4186101"/>
          </a:xfrm>
        </p:spPr>
        <p:txBody>
          <a:bodyPr/>
          <a:lstStyle/>
          <a:p>
            <a:r>
              <a:rPr lang="fr-FR" dirty="0"/>
              <a:t>Chute du CA pendant le 1</a:t>
            </a:r>
            <a:r>
              <a:rPr lang="fr-FR" baseline="30000" dirty="0"/>
              <a:t>er</a:t>
            </a:r>
            <a:r>
              <a:rPr lang="fr-FR" dirty="0"/>
              <a:t> confinement</a:t>
            </a:r>
          </a:p>
          <a:p>
            <a:pPr lvl="1"/>
            <a:r>
              <a:rPr lang="fr-FR" dirty="0"/>
              <a:t>Baisse de 16,4 % du CA au 1</a:t>
            </a:r>
            <a:r>
              <a:rPr lang="fr-FR" baseline="30000" dirty="0"/>
              <a:t>er</a:t>
            </a:r>
            <a:r>
              <a:rPr lang="fr-FR" dirty="0"/>
              <a:t> semestre 2020 pour les entreprises de 10 salariés et plus</a:t>
            </a:r>
          </a:p>
          <a:p>
            <a:pPr lvl="2"/>
            <a:r>
              <a:rPr lang="fr-FR" dirty="0"/>
              <a:t>« Chute inédite »</a:t>
            </a:r>
          </a:p>
          <a:p>
            <a:pPr lvl="1"/>
            <a:r>
              <a:rPr lang="fr-FR" dirty="0"/>
              <a:t>Suspension de leur activité durant cette période pour 34 % des sociétés de 10 salariés et plus</a:t>
            </a:r>
          </a:p>
          <a:p>
            <a:pPr lvl="1"/>
            <a:r>
              <a:rPr lang="fr-FR" dirty="0"/>
              <a:t>Durée moyenne de fermeture = 58 jours</a:t>
            </a:r>
          </a:p>
          <a:p>
            <a:pPr lvl="4"/>
            <a:endParaRPr lang="fr-FR" dirty="0"/>
          </a:p>
          <a:p>
            <a:r>
              <a:rPr lang="fr-FR" dirty="0"/>
              <a:t>Evolution des PME : rapport annuel</a:t>
            </a:r>
          </a:p>
          <a:p>
            <a:pPr lvl="1"/>
            <a:r>
              <a:rPr lang="fr-FR" dirty="0"/>
              <a:t>Situations paradoxales en 2020</a:t>
            </a:r>
          </a:p>
          <a:p>
            <a:pPr lvl="2"/>
            <a:r>
              <a:rPr lang="fr-FR" dirty="0"/>
              <a:t>Essor continu de l’envie d’entreprendre</a:t>
            </a:r>
          </a:p>
          <a:p>
            <a:pPr lvl="2"/>
            <a:r>
              <a:rPr lang="fr-FR" dirty="0"/>
              <a:t>Repli sur le marché national d’un certain nombre d’exportateurs</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Entreprises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191</a:t>
            </a:fld>
            <a:endParaRPr lang="fr-FR" dirty="0"/>
          </a:p>
        </p:txBody>
      </p:sp>
    </p:spTree>
    <p:extLst>
      <p:ext uri="{BB962C8B-B14F-4D97-AF65-F5344CB8AC3E}">
        <p14:creationId xmlns:p14="http://schemas.microsoft.com/office/powerpoint/2010/main" val="386740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DCE673D-67FB-4336-BCFB-F91EEF4C2E15}"/>
              </a:ext>
            </a:extLst>
          </p:cNvPr>
          <p:cNvSpPr>
            <a:spLocks noGrp="1"/>
          </p:cNvSpPr>
          <p:nvPr>
            <p:ph idx="1"/>
          </p:nvPr>
        </p:nvSpPr>
        <p:spPr>
          <a:xfrm>
            <a:off x="287933" y="960164"/>
            <a:ext cx="7920000" cy="4186101"/>
          </a:xfrm>
        </p:spPr>
        <p:txBody>
          <a:bodyPr/>
          <a:lstStyle/>
          <a:p>
            <a:r>
              <a:rPr lang="fr-FR" dirty="0"/>
              <a:t>Baromètre trimestriel : croissance des PME-TPE</a:t>
            </a:r>
          </a:p>
          <a:p>
            <a:pPr lvl="1"/>
            <a:r>
              <a:rPr lang="fr-FR" dirty="0"/>
              <a:t>28 % des dirigeants estimant que leur chiffre d’affaires aura égalé ou dépassé, en 2021, le niveau d’avant-crise</a:t>
            </a:r>
          </a:p>
          <a:p>
            <a:pPr lvl="1"/>
            <a:r>
              <a:rPr lang="fr-FR" dirty="0"/>
              <a:t>Meilleures perspectives au second trimestre 2021 en termes de trésorerie, d’investissement et de croissance</a:t>
            </a:r>
          </a:p>
          <a:p>
            <a:pPr lvl="4"/>
            <a:endParaRPr lang="fr-FR" dirty="0"/>
          </a:p>
          <a:p>
            <a:r>
              <a:rPr lang="fr-FR" dirty="0"/>
              <a:t>Créations d’entreprises</a:t>
            </a:r>
          </a:p>
          <a:p>
            <a:pPr lvl="1"/>
            <a:r>
              <a:rPr lang="fr-FR" dirty="0"/>
              <a:t>1</a:t>
            </a:r>
            <a:r>
              <a:rPr lang="fr-FR" baseline="30000" dirty="0"/>
              <a:t>er</a:t>
            </a:r>
            <a:r>
              <a:rPr lang="fr-FR" dirty="0"/>
              <a:t> trim. 2021 : 275.616 entreprises (+31 % par rapport au T1 2020)</a:t>
            </a:r>
          </a:p>
          <a:p>
            <a:pPr lvl="1"/>
            <a:r>
              <a:rPr lang="fr-FR" dirty="0"/>
              <a:t>Mars 2021 : 84.652 nouvelles entreprises, soit une baisse de 0,8 %</a:t>
            </a:r>
          </a:p>
          <a:p>
            <a:pPr lvl="1"/>
            <a:r>
              <a:rPr lang="fr-FR" dirty="0"/>
              <a:t>Avril 2021 : + 3,8 % pour les créations d'entreprises classiques et +0,8 % pour les micro-entreprises</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Entreprises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192</a:t>
            </a:fld>
            <a:endParaRPr lang="fr-FR" dirty="0"/>
          </a:p>
        </p:txBody>
      </p:sp>
    </p:spTree>
    <p:extLst>
      <p:ext uri="{BB962C8B-B14F-4D97-AF65-F5344CB8AC3E}">
        <p14:creationId xmlns:p14="http://schemas.microsoft.com/office/powerpoint/2010/main" val="233820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DCE673D-67FB-4336-BCFB-F91EEF4C2E15}"/>
              </a:ext>
            </a:extLst>
          </p:cNvPr>
          <p:cNvSpPr>
            <a:spLocks noGrp="1"/>
          </p:cNvSpPr>
          <p:nvPr>
            <p:ph idx="1"/>
          </p:nvPr>
        </p:nvSpPr>
        <p:spPr>
          <a:xfrm>
            <a:off x="287933" y="960164"/>
            <a:ext cx="7920000" cy="4186101"/>
          </a:xfrm>
        </p:spPr>
        <p:txBody>
          <a:bodyPr>
            <a:normAutofit lnSpcReduction="10000"/>
          </a:bodyPr>
          <a:lstStyle/>
          <a:p>
            <a:r>
              <a:rPr lang="fr-FR" dirty="0"/>
              <a:t>Pérennité des sociétés par rapport aux EI</a:t>
            </a:r>
          </a:p>
          <a:p>
            <a:pPr lvl="1"/>
            <a:r>
              <a:rPr lang="fr-FR" dirty="0"/>
              <a:t>Entreprises créées au premier semestre 2014 en France, hors régime de l’A-E : 61 % encore actives 5 ans après leur création</a:t>
            </a:r>
          </a:p>
          <a:p>
            <a:pPr lvl="1"/>
            <a:r>
              <a:rPr lang="fr-FR" dirty="0"/>
              <a:t>Proportion stable par rapport à la génération 2010</a:t>
            </a:r>
          </a:p>
          <a:p>
            <a:pPr lvl="1"/>
            <a:r>
              <a:rPr lang="fr-FR" sz="2000" dirty="0">
                <a:effectLst/>
                <a:latin typeface="Calibri" panose="020F0502020204030204" pitchFamily="34" charset="0"/>
                <a:ea typeface="Times New Roman" panose="02020603050405020304" pitchFamily="18" charset="0"/>
                <a:cs typeface="Times New Roman" panose="02020603050405020304" pitchFamily="18" charset="0"/>
              </a:rPr>
              <a:t>Sociétés plus pérennes que les entreprises individuelles</a:t>
            </a:r>
            <a:endParaRPr lang="fr-FR" dirty="0"/>
          </a:p>
          <a:p>
            <a:pPr lvl="3"/>
            <a:endParaRPr lang="fr-FR" dirty="0"/>
          </a:p>
          <a:p>
            <a:r>
              <a:rPr lang="fr-FR" dirty="0"/>
              <a:t>Synthèse des mesures en faveur des structures de l’ESS</a:t>
            </a:r>
          </a:p>
          <a:p>
            <a:pPr lvl="1"/>
            <a:r>
              <a:rPr lang="fr-FR" dirty="0"/>
              <a:t>Document récapitulatif publié par le Gouvernement</a:t>
            </a:r>
          </a:p>
          <a:p>
            <a:pPr lvl="3"/>
            <a:endParaRPr lang="fr-FR" dirty="0"/>
          </a:p>
          <a:p>
            <a:r>
              <a:rPr lang="fr-FR" dirty="0"/>
              <a:t>Guide pour les entreprises industrielles</a:t>
            </a:r>
          </a:p>
          <a:p>
            <a:pPr lvl="1"/>
            <a:r>
              <a:rPr lang="fr-FR" dirty="0"/>
              <a:t>Guide spécial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présentant les dispositifs mis en place par l’Etat pour soutenir ce type d’entreprises</a:t>
            </a:r>
            <a:endParaRPr lang="fr-FR" dirty="0"/>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Entreprises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193</a:t>
            </a:fld>
            <a:endParaRPr lang="fr-FR" dirty="0"/>
          </a:p>
        </p:txBody>
      </p:sp>
    </p:spTree>
    <p:extLst>
      <p:ext uri="{BB962C8B-B14F-4D97-AF65-F5344CB8AC3E}">
        <p14:creationId xmlns:p14="http://schemas.microsoft.com/office/powerpoint/2010/main" val="2149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DCE673D-67FB-4336-BCFB-F91EEF4C2E15}"/>
              </a:ext>
            </a:extLst>
          </p:cNvPr>
          <p:cNvSpPr>
            <a:spLocks noGrp="1"/>
          </p:cNvSpPr>
          <p:nvPr>
            <p:ph idx="1"/>
          </p:nvPr>
        </p:nvSpPr>
        <p:spPr>
          <a:xfrm>
            <a:off x="287933" y="960164"/>
            <a:ext cx="7920000" cy="4186101"/>
          </a:xfrm>
        </p:spPr>
        <p:txBody>
          <a:bodyPr>
            <a:normAutofit lnSpcReduction="10000"/>
          </a:bodyPr>
          <a:lstStyle/>
          <a:p>
            <a:r>
              <a:rPr lang="fr-FR" dirty="0"/>
              <a:t>Trésorerie des entreprises</a:t>
            </a:r>
          </a:p>
          <a:p>
            <a:pPr lvl="1"/>
            <a:r>
              <a:rPr lang="fr-FR" dirty="0"/>
              <a:t>Accumulation de liquidités dans les comptes des entreprises cotées, grâce au fort soutien public</a:t>
            </a:r>
          </a:p>
          <a:p>
            <a:pPr lvl="1"/>
            <a:r>
              <a:rPr lang="fr-FR" dirty="0"/>
              <a:t>Prudence des agents économiques</a:t>
            </a:r>
          </a:p>
          <a:p>
            <a:pPr lvl="3"/>
            <a:endParaRPr lang="fr-FR" dirty="0"/>
          </a:p>
          <a:p>
            <a:r>
              <a:rPr lang="fr-FR" dirty="0"/>
              <a:t>Prolongation du PGE</a:t>
            </a:r>
          </a:p>
          <a:p>
            <a:pPr lvl="1"/>
            <a:r>
              <a:rPr lang="fr-FR" dirty="0"/>
              <a:t>Souscription possible jusqu’à la fin de l’année 2021</a:t>
            </a:r>
          </a:p>
          <a:p>
            <a:pPr lvl="3"/>
            <a:endParaRPr lang="fr-FR" dirty="0"/>
          </a:p>
          <a:p>
            <a:r>
              <a:rPr lang="fr-FR" dirty="0"/>
              <a:t>Prêt rebond digital</a:t>
            </a:r>
          </a:p>
          <a:p>
            <a:pPr lvl="1"/>
            <a:r>
              <a:rPr lang="fr-FR" dirty="0"/>
              <a:t>Proposé par différentes régions en partenariat avec Bpifrance</a:t>
            </a:r>
          </a:p>
          <a:p>
            <a:pPr lvl="1"/>
            <a:r>
              <a:rPr lang="fr-FR" dirty="0"/>
              <a:t>Montant compris entre 10.000 € et 50.000 €</a:t>
            </a:r>
          </a:p>
          <a:p>
            <a:pPr lvl="1"/>
            <a:r>
              <a:rPr lang="fr-FR" dirty="0"/>
              <a:t>Processus 100 % numérique</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Entreprises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194</a:t>
            </a:fld>
            <a:endParaRPr lang="fr-FR" dirty="0"/>
          </a:p>
        </p:txBody>
      </p:sp>
    </p:spTree>
    <p:extLst>
      <p:ext uri="{BB962C8B-B14F-4D97-AF65-F5344CB8AC3E}">
        <p14:creationId xmlns:p14="http://schemas.microsoft.com/office/powerpoint/2010/main" val="380847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DCE673D-67FB-4336-BCFB-F91EEF4C2E15}"/>
              </a:ext>
            </a:extLst>
          </p:cNvPr>
          <p:cNvSpPr>
            <a:spLocks noGrp="1"/>
          </p:cNvSpPr>
          <p:nvPr>
            <p:ph idx="1"/>
          </p:nvPr>
        </p:nvSpPr>
        <p:spPr>
          <a:xfrm>
            <a:off x="287933" y="960164"/>
            <a:ext cx="7920000" cy="4186101"/>
          </a:xfrm>
        </p:spPr>
        <p:txBody>
          <a:bodyPr/>
          <a:lstStyle/>
          <a:p>
            <a:r>
              <a:rPr lang="fr-FR" dirty="0"/>
              <a:t>Accès des TPE-PME aux crédits bancaires</a:t>
            </a:r>
          </a:p>
          <a:p>
            <a:pPr lvl="1"/>
            <a:r>
              <a:rPr lang="fr-FR" dirty="0"/>
              <a:t>Crédits d’investissement obtenus pour 91 % des TPE-PME sur la période 2012-2020 </a:t>
            </a:r>
          </a:p>
          <a:p>
            <a:pPr lvl="1"/>
            <a:r>
              <a:rPr lang="fr-FR" dirty="0"/>
              <a:t>76 % pour les crédits de trésorerie</a:t>
            </a:r>
          </a:p>
          <a:p>
            <a:pPr lvl="4"/>
            <a:endParaRPr lang="fr-FR" dirty="0"/>
          </a:p>
          <a:p>
            <a:r>
              <a:rPr lang="fr-FR" dirty="0"/>
              <a:t>Rapport sur les fonds propres des TPE-PME</a:t>
            </a:r>
          </a:p>
          <a:p>
            <a:pPr lvl="1"/>
            <a:r>
              <a:rPr lang="fr-FR" dirty="0"/>
              <a:t>Avant la crise de la COVID : amélioration de la situation en fonds propres pour les TPE et les PME</a:t>
            </a:r>
          </a:p>
          <a:p>
            <a:pPr lvl="1"/>
            <a:r>
              <a:rPr lang="fr-FR" dirty="0"/>
              <a:t>Fort impact de la crise sur la structure financière des entreprises</a:t>
            </a:r>
          </a:p>
          <a:p>
            <a:pPr lvl="1"/>
            <a:r>
              <a:rPr lang="fr-FR" dirty="0"/>
              <a:t>Nécessité de renforcer les fonds propres pour conforter la solvabilité des TPE et PME profitables sur le long terme mais fragilisées par une hausse de leur endettement</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Entreprises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195</a:t>
            </a:fld>
            <a:endParaRPr lang="fr-FR" dirty="0"/>
          </a:p>
        </p:txBody>
      </p:sp>
    </p:spTree>
    <p:extLst>
      <p:ext uri="{BB962C8B-B14F-4D97-AF65-F5344CB8AC3E}">
        <p14:creationId xmlns:p14="http://schemas.microsoft.com/office/powerpoint/2010/main" val="13448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DCE673D-67FB-4336-BCFB-F91EEF4C2E15}"/>
              </a:ext>
            </a:extLst>
          </p:cNvPr>
          <p:cNvSpPr>
            <a:spLocks noGrp="1"/>
          </p:cNvSpPr>
          <p:nvPr>
            <p:ph idx="1"/>
          </p:nvPr>
        </p:nvSpPr>
        <p:spPr>
          <a:xfrm>
            <a:off x="287933" y="960164"/>
            <a:ext cx="7920000" cy="4186101"/>
          </a:xfrm>
        </p:spPr>
        <p:txBody>
          <a:bodyPr/>
          <a:lstStyle/>
          <a:p>
            <a:r>
              <a:rPr lang="fr-FR" dirty="0"/>
              <a:t>COFACE – Défaillances d’entreprises en France</a:t>
            </a:r>
          </a:p>
          <a:p>
            <a:pPr lvl="1"/>
            <a:r>
              <a:rPr lang="fr-FR" dirty="0"/>
              <a:t>Près de 54.000 défaillances « prévues » en France en 2020… mais 31.490 procédures effectivement initiées durant cette année</a:t>
            </a:r>
          </a:p>
          <a:p>
            <a:pPr lvl="1"/>
            <a:r>
              <a:rPr lang="fr-FR" dirty="0"/>
              <a:t>22.500 défaillances « manquantes » </a:t>
            </a:r>
          </a:p>
          <a:p>
            <a:pPr lvl="2"/>
            <a:r>
              <a:rPr lang="fr-FR" dirty="0"/>
              <a:t>A venir progressivement d’ici à 2022</a:t>
            </a:r>
          </a:p>
          <a:p>
            <a:pPr lvl="3"/>
            <a:endParaRPr lang="fr-FR" dirty="0"/>
          </a:p>
          <a:p>
            <a:r>
              <a:rPr lang="fr-FR" dirty="0"/>
              <a:t>ALTARES – Entreprises asymptomatiques au COVID ?</a:t>
            </a:r>
          </a:p>
          <a:p>
            <a:pPr lvl="1"/>
            <a:r>
              <a:rPr lang="fr-FR" dirty="0"/>
              <a:t>Plus faible niveau de défaillances d’entreprises en 2020 depuis </a:t>
            </a:r>
            <a:br>
              <a:rPr lang="fr-FR" dirty="0"/>
            </a:br>
            <a:r>
              <a:rPr lang="fr-FR" dirty="0"/>
              <a:t>30 ans (32.184) </a:t>
            </a:r>
          </a:p>
          <a:p>
            <a:pPr lvl="1"/>
            <a:r>
              <a:rPr lang="fr-FR" dirty="0"/>
              <a:t>Niveau encore bas au T1 2021 (-32 %)</a:t>
            </a:r>
          </a:p>
          <a:p>
            <a:pPr lvl="2"/>
            <a:r>
              <a:rPr lang="fr-FR" dirty="0"/>
              <a:t>Mais inflexion sur mars avec une forte augmentation du taux de liquidations directes d'entreprises</a:t>
            </a:r>
          </a:p>
        </p:txBody>
      </p:sp>
      <p:sp>
        <p:nvSpPr>
          <p:cNvPr id="3" name="Titre 2">
            <a:extLst>
              <a:ext uri="{FF2B5EF4-FFF2-40B4-BE49-F238E27FC236}">
                <a16:creationId xmlns:a16="http://schemas.microsoft.com/office/drawing/2014/main" id="{1B3597BF-F6C2-4187-8604-AA2FCA3E831E}"/>
              </a:ext>
            </a:extLst>
          </p:cNvPr>
          <p:cNvSpPr>
            <a:spLocks noGrp="1"/>
          </p:cNvSpPr>
          <p:nvPr>
            <p:ph type="title"/>
          </p:nvPr>
        </p:nvSpPr>
        <p:spPr>
          <a:xfrm>
            <a:off x="1151933" y="237314"/>
            <a:ext cx="7056000" cy="626978"/>
          </a:xfrm>
        </p:spPr>
        <p:txBody>
          <a:bodyPr/>
          <a:lstStyle/>
          <a:p>
            <a:r>
              <a:rPr lang="fr-FR" dirty="0"/>
              <a:t>Entreprises : A vous de voir !</a:t>
            </a:r>
          </a:p>
        </p:txBody>
      </p:sp>
      <p:sp>
        <p:nvSpPr>
          <p:cNvPr id="4" name="Espace réservé du numéro de diapositive 3">
            <a:extLst>
              <a:ext uri="{FF2B5EF4-FFF2-40B4-BE49-F238E27FC236}">
                <a16:creationId xmlns:a16="http://schemas.microsoft.com/office/drawing/2014/main" id="{9E7A02EA-B1AE-4905-8A61-AA76788FB1E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196</a:t>
            </a:fld>
            <a:endParaRPr lang="fr-FR" dirty="0"/>
          </a:p>
        </p:txBody>
      </p:sp>
    </p:spTree>
    <p:extLst>
      <p:ext uri="{BB962C8B-B14F-4D97-AF65-F5344CB8AC3E}">
        <p14:creationId xmlns:p14="http://schemas.microsoft.com/office/powerpoint/2010/main" val="323918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7933" t="25480" r="16693" b="29928"/>
          <a:stretch/>
        </p:blipFill>
        <p:spPr>
          <a:xfrm>
            <a:off x="4464397" y="2002941"/>
            <a:ext cx="4011777" cy="1755156"/>
          </a:xfrm>
          <a:prstGeom prst="rect">
            <a:avLst/>
          </a:prstGeom>
        </p:spPr>
      </p:pic>
    </p:spTree>
    <p:extLst>
      <p:ext uri="{BB962C8B-B14F-4D97-AF65-F5344CB8AC3E}">
        <p14:creationId xmlns:p14="http://schemas.microsoft.com/office/powerpoint/2010/main" val="20186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6D36E5-13A7-4A51-9A8B-E1ED510E1A03}"/>
              </a:ext>
            </a:extLst>
          </p:cNvPr>
          <p:cNvSpPr>
            <a:spLocks noGrp="1"/>
          </p:cNvSpPr>
          <p:nvPr>
            <p:ph idx="1"/>
          </p:nvPr>
        </p:nvSpPr>
        <p:spPr/>
        <p:txBody>
          <a:bodyPr/>
          <a:lstStyle/>
          <a:p>
            <a:r>
              <a:rPr lang="fr-FR" altLang="fr-FR" dirty="0"/>
              <a:t>Rappels </a:t>
            </a:r>
          </a:p>
          <a:p>
            <a:pPr lvl="1"/>
            <a:r>
              <a:rPr lang="fr-FR" altLang="fr-FR" dirty="0"/>
              <a:t>Principaux barèmes, taux, plafonds, seuils, indices, etc. </a:t>
            </a:r>
          </a:p>
          <a:p>
            <a:pPr lvl="2"/>
            <a:r>
              <a:rPr lang="fr-FR" altLang="fr-FR" dirty="0"/>
              <a:t>Fiscal</a:t>
            </a:r>
          </a:p>
          <a:p>
            <a:pPr lvl="2"/>
            <a:r>
              <a:rPr lang="fr-FR" altLang="fr-FR" dirty="0"/>
              <a:t>Social</a:t>
            </a:r>
          </a:p>
          <a:p>
            <a:pPr lvl="2"/>
            <a:r>
              <a:rPr lang="fr-FR" altLang="fr-FR" dirty="0"/>
              <a:t>Comptable et juridique</a:t>
            </a:r>
          </a:p>
          <a:p>
            <a:pPr lvl="2"/>
            <a:r>
              <a:rPr lang="fr-FR" altLang="fr-FR" dirty="0"/>
              <a:t>Finance et économie</a:t>
            </a:r>
            <a:endParaRPr lang="en-US" altLang="fr-FR" dirty="0"/>
          </a:p>
          <a:p>
            <a:pPr lvl="4"/>
            <a:endParaRPr lang="fr-FR" altLang="fr-FR" dirty="0"/>
          </a:p>
          <a:p>
            <a:pPr lvl="1"/>
            <a:r>
              <a:rPr lang="fr-FR" altLang="fr-FR" dirty="0"/>
              <a:t>« Chiffres utiles » ayant changé depuis le précédent numéro</a:t>
            </a:r>
          </a:p>
          <a:p>
            <a:pPr lvl="2"/>
            <a:r>
              <a:rPr lang="fr-FR" altLang="fr-FR" dirty="0"/>
              <a:t>Actualisations, nouveautés, etc.</a:t>
            </a:r>
          </a:p>
          <a:p>
            <a:pPr lvl="2"/>
            <a:r>
              <a:rPr lang="fr-FR" altLang="fr-FR" dirty="0"/>
              <a:t>Identifiés avec le symbole : </a:t>
            </a:r>
          </a:p>
        </p:txBody>
      </p:sp>
      <p:sp>
        <p:nvSpPr>
          <p:cNvPr id="2" name="Titre 1">
            <a:extLst>
              <a:ext uri="{FF2B5EF4-FFF2-40B4-BE49-F238E27FC236}">
                <a16:creationId xmlns:a16="http://schemas.microsoft.com/office/drawing/2014/main" id="{BD005479-CB80-4FC4-AC28-26DD9931D892}"/>
              </a:ext>
            </a:extLst>
          </p:cNvPr>
          <p:cNvSpPr>
            <a:spLocks noGrp="1"/>
          </p:cNvSpPr>
          <p:nvPr>
            <p:ph type="title"/>
          </p:nvPr>
        </p:nvSpPr>
        <p:spPr/>
        <p:txBody>
          <a:bodyPr/>
          <a:lstStyle/>
          <a:p>
            <a:r>
              <a:rPr lang="fr-FR" altLang="fr-FR" dirty="0"/>
              <a:t>Chiffres utiles</a:t>
            </a:r>
            <a:endParaRPr lang="fr-FR" dirty="0"/>
          </a:p>
        </p:txBody>
      </p:sp>
      <p:pic>
        <p:nvPicPr>
          <p:cNvPr id="4" name="Picture 5">
            <a:extLst>
              <a:ext uri="{FF2B5EF4-FFF2-40B4-BE49-F238E27FC236}">
                <a16:creationId xmlns:a16="http://schemas.microsoft.com/office/drawing/2014/main" id="{A56D12F9-E9FF-4A3C-B4D9-7E3B9369C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433" y="4499744"/>
            <a:ext cx="1905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6">
            <a:extLst>
              <a:ext uri="{FF2B5EF4-FFF2-40B4-BE49-F238E27FC236}">
                <a16:creationId xmlns:a16="http://schemas.microsoft.com/office/drawing/2014/main" id="{ADDFD047-0619-418E-ADA2-801AAEA07130}"/>
              </a:ext>
            </a:extLst>
          </p:cNvPr>
          <p:cNvSpPr>
            <a:spLocks noGrp="1"/>
          </p:cNvSpPr>
          <p:nvPr>
            <p:ph type="sldNum" sz="quarter" idx="4"/>
          </p:nvPr>
        </p:nvSpPr>
        <p:spPr/>
        <p:txBody>
          <a:bodyPr/>
          <a:lstStyle/>
          <a:p>
            <a:pPr>
              <a:defRPr/>
            </a:pPr>
            <a:fld id="{42DFD4EF-7DF6-4614-8D83-7691420D2A62}" type="slidenum">
              <a:rPr lang="fr-FR" smtClean="0"/>
              <a:pPr>
                <a:defRPr/>
              </a:pPr>
              <a:t>198</a:t>
            </a:fld>
            <a:endParaRPr lang="fr-FR" dirty="0"/>
          </a:p>
        </p:txBody>
      </p:sp>
    </p:spTree>
    <p:extLst>
      <p:ext uri="{BB962C8B-B14F-4D97-AF65-F5344CB8AC3E}">
        <p14:creationId xmlns:p14="http://schemas.microsoft.com/office/powerpoint/2010/main" val="359967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6D36E5-13A7-4A51-9A8B-E1ED510E1A03}"/>
              </a:ext>
            </a:extLst>
          </p:cNvPr>
          <p:cNvSpPr>
            <a:spLocks noGrp="1"/>
          </p:cNvSpPr>
          <p:nvPr>
            <p:ph idx="1"/>
          </p:nvPr>
        </p:nvSpPr>
        <p:spPr>
          <a:xfrm>
            <a:off x="287933" y="960164"/>
            <a:ext cx="7920000" cy="4186101"/>
          </a:xfrm>
        </p:spPr>
        <p:txBody>
          <a:bodyPr/>
          <a:lstStyle/>
          <a:p>
            <a:r>
              <a:rPr lang="fr-FR" altLang="fr-FR" dirty="0"/>
              <a:t>Quoi de neuf ?</a:t>
            </a:r>
          </a:p>
          <a:p>
            <a:pPr lvl="1"/>
            <a:r>
              <a:rPr lang="fr-FR" altLang="fr-FR" dirty="0"/>
              <a:t>Principales actualisations, nouveautés, etc. </a:t>
            </a:r>
          </a:p>
          <a:p>
            <a:pPr lvl="2"/>
            <a:r>
              <a:rPr lang="fr-FR" altLang="fr-FR" dirty="0"/>
              <a:t>Fiscal</a:t>
            </a:r>
          </a:p>
          <a:p>
            <a:pPr lvl="3"/>
            <a:r>
              <a:rPr lang="fr-FR" dirty="0"/>
              <a:t>Cadeaux clientèle et salariés</a:t>
            </a:r>
          </a:p>
          <a:p>
            <a:pPr lvl="2"/>
            <a:r>
              <a:rPr lang="fr-FR" dirty="0"/>
              <a:t>Social</a:t>
            </a:r>
          </a:p>
          <a:p>
            <a:pPr lvl="3"/>
            <a:r>
              <a:rPr lang="fr-FR" dirty="0"/>
              <a:t>Charges sociales au 1</a:t>
            </a:r>
            <a:r>
              <a:rPr lang="fr-FR" baseline="30000" dirty="0"/>
              <a:t>er</a:t>
            </a:r>
            <a:r>
              <a:rPr lang="fr-FR" dirty="0"/>
              <a:t> juin 2021</a:t>
            </a:r>
          </a:p>
          <a:p>
            <a:pPr lvl="2"/>
            <a:r>
              <a:rPr lang="fr-FR" altLang="fr-FR" dirty="0"/>
              <a:t>Finance et économie</a:t>
            </a:r>
          </a:p>
          <a:p>
            <a:pPr lvl="3"/>
            <a:r>
              <a:rPr lang="fr-FR" dirty="0"/>
              <a:t>Taux des comptes courants d’associés</a:t>
            </a:r>
          </a:p>
          <a:p>
            <a:pPr lvl="3"/>
            <a:r>
              <a:rPr lang="fr-FR" dirty="0"/>
              <a:t>Indice de référence des loyers (IRL)</a:t>
            </a:r>
          </a:p>
          <a:p>
            <a:pPr lvl="3"/>
            <a:r>
              <a:rPr lang="fr-FR" dirty="0"/>
              <a:t>Cours des principales monnaies étrangères</a:t>
            </a:r>
          </a:p>
        </p:txBody>
      </p:sp>
      <p:sp>
        <p:nvSpPr>
          <p:cNvPr id="2" name="Titre 1">
            <a:extLst>
              <a:ext uri="{FF2B5EF4-FFF2-40B4-BE49-F238E27FC236}">
                <a16:creationId xmlns:a16="http://schemas.microsoft.com/office/drawing/2014/main" id="{BD005479-CB80-4FC4-AC28-26DD9931D892}"/>
              </a:ext>
            </a:extLst>
          </p:cNvPr>
          <p:cNvSpPr>
            <a:spLocks noGrp="1"/>
          </p:cNvSpPr>
          <p:nvPr>
            <p:ph type="title"/>
          </p:nvPr>
        </p:nvSpPr>
        <p:spPr>
          <a:xfrm>
            <a:off x="1151933" y="237314"/>
            <a:ext cx="7056000" cy="626978"/>
          </a:xfrm>
        </p:spPr>
        <p:txBody>
          <a:bodyPr/>
          <a:lstStyle/>
          <a:p>
            <a:r>
              <a:rPr lang="fr-FR" altLang="fr-FR" dirty="0"/>
              <a:t>Chiffres utiles</a:t>
            </a:r>
            <a:endParaRPr lang="fr-FR" dirty="0"/>
          </a:p>
        </p:txBody>
      </p:sp>
      <p:sp>
        <p:nvSpPr>
          <p:cNvPr id="6" name="Espace réservé du numéro de diapositive 5">
            <a:extLst>
              <a:ext uri="{FF2B5EF4-FFF2-40B4-BE49-F238E27FC236}">
                <a16:creationId xmlns:a16="http://schemas.microsoft.com/office/drawing/2014/main" id="{DC0544BB-AC36-4A38-B9DB-8B40994B6CD0}"/>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199</a:t>
            </a:fld>
            <a:endParaRPr lang="fr-FR" dirty="0"/>
          </a:p>
        </p:txBody>
      </p:sp>
    </p:spTree>
    <p:extLst>
      <p:ext uri="{BB962C8B-B14F-4D97-AF65-F5344CB8AC3E}">
        <p14:creationId xmlns:p14="http://schemas.microsoft.com/office/powerpoint/2010/main" val="229637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fr-FR" altLang="fr-FR" dirty="0"/>
              <a:t>Chaque trimestre :</a:t>
            </a:r>
          </a:p>
          <a:p>
            <a:pPr lvl="1"/>
            <a:r>
              <a:rPr lang="fr-FR" altLang="fr-FR" dirty="0"/>
              <a:t>Un synopsis pour l’animateur</a:t>
            </a:r>
          </a:p>
          <a:p>
            <a:pPr lvl="1"/>
            <a:r>
              <a:rPr lang="fr-FR" altLang="fr-FR" dirty="0"/>
              <a:t>5 Mémo Pratic</a:t>
            </a:r>
          </a:p>
          <a:p>
            <a:pPr lvl="1"/>
            <a:r>
              <a:rPr lang="fr-FR" altLang="fr-FR" dirty="0"/>
              <a:t>Un site internet :</a:t>
            </a:r>
            <a:r>
              <a:rPr lang="fr-FR" altLang="fr-FR" dirty="0">
                <a:solidFill>
                  <a:srgbClr val="FF0000"/>
                </a:solidFill>
              </a:rPr>
              <a:t> </a:t>
            </a:r>
            <a:r>
              <a:rPr lang="fr-FR" altLang="fr-FR" dirty="0">
                <a:solidFill>
                  <a:srgbClr val="F5A125"/>
                </a:solidFill>
                <a:hlinkClick r:id="rId3"/>
              </a:rPr>
              <a:t>www.actucoll.com</a:t>
            </a:r>
            <a:endParaRPr lang="fr-FR" altLang="fr-FR" dirty="0"/>
          </a:p>
          <a:p>
            <a:pPr lvl="3"/>
            <a:endParaRPr lang="fr-FR" altLang="fr-FR" dirty="0"/>
          </a:p>
          <a:p>
            <a:r>
              <a:rPr lang="fr-FR" altLang="fr-FR" dirty="0"/>
              <a:t>Le mot de passe de ce trimestre pour accéder au site :</a:t>
            </a:r>
          </a:p>
          <a:p>
            <a:pPr marL="742950" lvl="1" indent="-342900"/>
            <a:r>
              <a:rPr lang="fr-FR" altLang="fr-FR" sz="2400" b="1" dirty="0">
                <a:solidFill>
                  <a:srgbClr val="CC0000"/>
                </a:solidFill>
              </a:rPr>
              <a:t>PLFR21$1</a:t>
            </a:r>
            <a:endParaRPr lang="fr-FR" sz="2400" b="1" dirty="0">
              <a:solidFill>
                <a:srgbClr val="CC0000"/>
              </a:solidFill>
            </a:endParaRPr>
          </a:p>
          <a:p>
            <a:pPr lvl="3"/>
            <a:endParaRPr lang="fr-FR" altLang="fr-FR" dirty="0"/>
          </a:p>
          <a:p>
            <a:r>
              <a:rPr lang="fr-FR" altLang="fr-FR" u="sng" dirty="0"/>
              <a:t>NB :</a:t>
            </a:r>
            <a:r>
              <a:rPr lang="fr-FR" altLang="fr-FR" dirty="0"/>
              <a:t> pour une correcte diffusion du diaporama, pensez à télécharger la police Segoe UI !</a:t>
            </a:r>
            <a:endParaRPr lang="fr-FR" b="1" i="1" dirty="0">
              <a:solidFill>
                <a:srgbClr val="CC0000"/>
              </a:solidFill>
            </a:endParaRPr>
          </a:p>
        </p:txBody>
      </p:sp>
      <p:sp>
        <p:nvSpPr>
          <p:cNvPr id="7171"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fr-FR" altLang="fr-FR" dirty="0"/>
              <a:t>Actu Collaborateurs, c’est quoi ?</a:t>
            </a:r>
          </a:p>
        </p:txBody>
      </p:sp>
      <p:sp>
        <p:nvSpPr>
          <p:cNvPr id="2" name="Espace réservé du numéro de diapositive 1">
            <a:extLst>
              <a:ext uri="{FF2B5EF4-FFF2-40B4-BE49-F238E27FC236}">
                <a16:creationId xmlns:a16="http://schemas.microsoft.com/office/drawing/2014/main" id="{AAA8D0AC-AB1B-41F7-BD9D-F0D4417654C5}"/>
              </a:ext>
            </a:extLst>
          </p:cNvPr>
          <p:cNvSpPr>
            <a:spLocks noGrp="1"/>
          </p:cNvSpPr>
          <p:nvPr>
            <p:ph type="sldNum" sz="quarter" idx="4"/>
          </p:nvPr>
        </p:nvSpPr>
        <p:spPr/>
        <p:txBody>
          <a:bodyPr/>
          <a:lstStyle/>
          <a:p>
            <a:pPr>
              <a:defRPr/>
            </a:pPr>
            <a:fld id="{42DFD4EF-7DF6-4614-8D83-7691420D2A62}" type="slidenum">
              <a:rPr lang="fr-FR" smtClean="0"/>
              <a:pPr>
                <a:defRPr/>
              </a:pPr>
              <a:t>2</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971692-1724-4FAA-8160-8AE6050BFF8F}"/>
              </a:ext>
            </a:extLst>
          </p:cNvPr>
          <p:cNvSpPr>
            <a:spLocks noGrp="1"/>
          </p:cNvSpPr>
          <p:nvPr>
            <p:ph idx="1"/>
          </p:nvPr>
        </p:nvSpPr>
        <p:spPr>
          <a:xfrm>
            <a:off x="287933" y="960164"/>
            <a:ext cx="7920000" cy="4186101"/>
          </a:xfrm>
        </p:spPr>
        <p:txBody>
          <a:bodyPr>
            <a:normAutofit/>
          </a:bodyPr>
          <a:lstStyle/>
          <a:p>
            <a:r>
              <a:rPr lang="fr-FR" dirty="0"/>
              <a:t>OGEC et comptabilisation du coût de la rémunération des personnels enseignants</a:t>
            </a:r>
          </a:p>
          <a:p>
            <a:pPr lvl="1"/>
            <a:r>
              <a:rPr lang="fr-FR" dirty="0"/>
              <a:t>Coût du personnel enseignant rémunéré par l’Etat ne pouvant pas être comptabilisé dans les comptes annuels de l’OGEC au titre des contributions volontaires en nature</a:t>
            </a:r>
          </a:p>
          <a:p>
            <a:pPr lvl="3"/>
            <a:endParaRPr lang="fr-FR" dirty="0"/>
          </a:p>
          <a:p>
            <a:r>
              <a:rPr lang="fr-FR" dirty="0"/>
              <a:t>Clubs sportifs et fait générateur du mécénat</a:t>
            </a:r>
          </a:p>
          <a:p>
            <a:pPr lvl="1"/>
            <a:r>
              <a:rPr lang="fr-FR" dirty="0"/>
              <a:t>Montant octroyé au titre du mécénat à comptabiliser en totalité en produits au compte de résultat de l’exercice de signature de la convention</a:t>
            </a:r>
          </a:p>
          <a:p>
            <a:pPr lvl="2"/>
            <a:r>
              <a:rPr lang="fr-FR" dirty="0"/>
              <a:t>En l’absence de conditions suspensives</a:t>
            </a:r>
          </a:p>
          <a:p>
            <a:pPr lvl="1"/>
            <a:r>
              <a:rPr lang="fr-FR" dirty="0"/>
              <a:t>Dépréciation éventuelle à la clôture</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20</a:t>
            </a:fld>
            <a:endParaRPr lang="fr-FR" dirty="0"/>
          </a:p>
        </p:txBody>
      </p:sp>
    </p:spTree>
    <p:extLst>
      <p:ext uri="{BB962C8B-B14F-4D97-AF65-F5344CB8AC3E}">
        <p14:creationId xmlns:p14="http://schemas.microsoft.com/office/powerpoint/2010/main" val="6018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493" y="2232447"/>
            <a:ext cx="2409442" cy="151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lnSpcReduction="10000"/>
          </a:bodyPr>
          <a:lstStyle/>
          <a:p>
            <a:pPr lvl="1">
              <a:buFont typeface="Calibri" panose="020F0502020204030204" pitchFamily="34" charset="0"/>
              <a:buAutoNum type="arabicPeriod"/>
            </a:pPr>
            <a:r>
              <a:rPr lang="fr-FR" altLang="fr-FR" dirty="0"/>
              <a:t>Pour la présentation des « dettes COVID », le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CSOEC recommande l’établissement d’un tableau additionnel dans l’annexe des comptes annuels, récapitulant les effets des augmentations de postes de dettes, qu’il s’agisse de dettes nouvelles (PGE, etc.) ou de dettes générées par l’obtention d’un report de paiement</a:t>
            </a:r>
            <a:r>
              <a:rPr lang="fr-FR" altLang="fr-FR" dirty="0"/>
              <a:t>.</a:t>
            </a:r>
          </a:p>
          <a:p>
            <a:pPr lvl="2"/>
            <a:r>
              <a:rPr lang="fr-FR" altLang="fr-FR" dirty="0"/>
              <a:t>Vrai</a:t>
            </a:r>
          </a:p>
          <a:p>
            <a:pPr lvl="2"/>
            <a:r>
              <a:rPr lang="fr-FR" altLang="fr-FR" dirty="0"/>
              <a:t>Faux</a:t>
            </a:r>
          </a:p>
          <a:p>
            <a:pPr lvl="2"/>
            <a:endParaRPr lang="fr-FR" altLang="fr-FR" dirty="0"/>
          </a:p>
          <a:p>
            <a:pPr lvl="1">
              <a:buFont typeface="Calibri" panose="020F0502020204030204" pitchFamily="34" charset="0"/>
              <a:buAutoNum type="arabicPeriod"/>
            </a:pPr>
            <a:r>
              <a:rPr lang="fr-FR" altLang="fr-FR" dirty="0"/>
              <a:t>En raison du COVID-19, les entreprises peuvent </a:t>
            </a:r>
            <a:r>
              <a:rPr lang="fr-FR" dirty="0"/>
              <a:t>reporter les dotations aux  amortissements concernant les immobilisations liées à la structure d'un bâtiment ou à leurs composants (toiture, etc.)</a:t>
            </a:r>
            <a:r>
              <a:rPr lang="fr-FR" altLang="fr-FR" dirty="0"/>
              <a:t>.</a:t>
            </a:r>
          </a:p>
          <a:p>
            <a:pPr lvl="2"/>
            <a:r>
              <a:rPr lang="fr-FR" altLang="fr-FR" dirty="0"/>
              <a:t>Vrai</a:t>
            </a:r>
          </a:p>
          <a:p>
            <a:pPr lvl="2"/>
            <a:r>
              <a:rPr lang="fr-FR" altLang="fr-FR" dirty="0"/>
              <a:t>Faux</a:t>
            </a:r>
          </a:p>
        </p:txBody>
      </p:sp>
      <p:sp>
        <p:nvSpPr>
          <p:cNvPr id="4" name="Espace réservé du numéro de diapositive 3">
            <a:extLst>
              <a:ext uri="{FF2B5EF4-FFF2-40B4-BE49-F238E27FC236}">
                <a16:creationId xmlns:a16="http://schemas.microsoft.com/office/drawing/2014/main" id="{ADED2DD2-75AF-4C44-BE26-41049BFDEB54}"/>
              </a:ext>
            </a:extLst>
          </p:cNvPr>
          <p:cNvSpPr>
            <a:spLocks noGrp="1"/>
          </p:cNvSpPr>
          <p:nvPr>
            <p:ph type="sldNum" sz="quarter" idx="4"/>
          </p:nvPr>
        </p:nvSpPr>
        <p:spPr/>
        <p:txBody>
          <a:bodyPr/>
          <a:lstStyle/>
          <a:p>
            <a:pPr>
              <a:defRPr/>
            </a:pPr>
            <a:fld id="{42DFD4EF-7DF6-4614-8D83-7691420D2A62}" type="slidenum">
              <a:rPr lang="fr-FR" smtClean="0"/>
              <a:pPr>
                <a:defRPr/>
              </a:pPr>
              <a:t>201</a:t>
            </a:fld>
            <a:endParaRPr lang="fr-FR" dirty="0"/>
          </a:p>
        </p:txBody>
      </p:sp>
    </p:spTree>
    <p:extLst>
      <p:ext uri="{BB962C8B-B14F-4D97-AF65-F5344CB8AC3E}">
        <p14:creationId xmlns:p14="http://schemas.microsoft.com/office/powerpoint/2010/main" val="3541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a:bodyPr>
          <a:lstStyle/>
          <a:p>
            <a:pPr lvl="1">
              <a:buFont typeface="Calibri" panose="020F0502020204030204" pitchFamily="34" charset="0"/>
              <a:buAutoNum type="arabicPeriod" startAt="3"/>
            </a:pPr>
            <a:r>
              <a:rPr lang="fr-FR" altLang="fr-FR" dirty="0"/>
              <a:t>Pour les entreprises non couvertes par le « FSE », l’aide « coûts fixes », etc., une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aide spécifique est instituée pour soutenir les entreprises ayant repris un fonds de commerce en 2020 et dont l’activité est particulièrement affectée par l’épidémie de COVID-19</a:t>
            </a:r>
            <a:r>
              <a:rPr lang="fr-FR" altLang="fr-FR" dirty="0"/>
              <a:t>.</a:t>
            </a:r>
          </a:p>
          <a:p>
            <a:pPr lvl="2"/>
            <a:r>
              <a:rPr lang="fr-FR" altLang="fr-FR" dirty="0"/>
              <a:t>Vrai</a:t>
            </a:r>
          </a:p>
          <a:p>
            <a:pPr lvl="2"/>
            <a:r>
              <a:rPr lang="fr-FR" altLang="fr-FR" dirty="0"/>
              <a:t>Faux</a:t>
            </a:r>
          </a:p>
          <a:p>
            <a:pPr lvl="2"/>
            <a:endParaRPr lang="fr-FR" altLang="fr-FR" dirty="0"/>
          </a:p>
          <a:p>
            <a:pPr lvl="1">
              <a:buFont typeface="Calibri" panose="020F0502020204030204" pitchFamily="34" charset="0"/>
              <a:buAutoNum type="arabicPeriod" startAt="3"/>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L’Etat a décidé de soutenir les entreprises très </a:t>
            </a:r>
            <a:r>
              <a:rPr lang="fr-FR" dirty="0">
                <a:latin typeface="Calibri" panose="020F0502020204030204" pitchFamily="34" charset="0"/>
                <a:cs typeface="Times New Roman" panose="02020603050405020304" pitchFamily="18" charset="0"/>
              </a:rPr>
              <a:t>touchées par la crise COVID-19 en leur allouant automatiquement un plan de règlement de leurs dettes fiscales sur une durée de 5 à 10 ans</a:t>
            </a:r>
            <a:r>
              <a:rPr lang="fr-FR" altLang="fr-FR" dirty="0"/>
              <a:t>.</a:t>
            </a:r>
          </a:p>
          <a:p>
            <a:pPr lvl="2"/>
            <a:r>
              <a:rPr lang="fr-FR" altLang="fr-FR" dirty="0"/>
              <a:t>Vrai</a:t>
            </a:r>
          </a:p>
          <a:p>
            <a:pPr lvl="2"/>
            <a:r>
              <a:rPr lang="fr-FR" altLang="fr-FR" dirty="0"/>
              <a:t>Faux</a:t>
            </a:r>
          </a:p>
        </p:txBody>
      </p:sp>
      <p:sp>
        <p:nvSpPr>
          <p:cNvPr id="4" name="Espace réservé du numéro de diapositive 3">
            <a:extLst>
              <a:ext uri="{FF2B5EF4-FFF2-40B4-BE49-F238E27FC236}">
                <a16:creationId xmlns:a16="http://schemas.microsoft.com/office/drawing/2014/main" id="{252C7502-6513-445A-8A4C-2B25FB982233}"/>
              </a:ext>
            </a:extLst>
          </p:cNvPr>
          <p:cNvSpPr>
            <a:spLocks noGrp="1"/>
          </p:cNvSpPr>
          <p:nvPr>
            <p:ph type="sldNum" sz="quarter" idx="4"/>
          </p:nvPr>
        </p:nvSpPr>
        <p:spPr/>
        <p:txBody>
          <a:bodyPr/>
          <a:lstStyle/>
          <a:p>
            <a:pPr>
              <a:defRPr/>
            </a:pPr>
            <a:fld id="{42DFD4EF-7DF6-4614-8D83-7691420D2A62}" type="slidenum">
              <a:rPr lang="fr-FR" smtClean="0"/>
              <a:pPr>
                <a:defRPr/>
              </a:pPr>
              <a:t>202</a:t>
            </a:fld>
            <a:endParaRPr lang="fr-FR" dirty="0"/>
          </a:p>
        </p:txBody>
      </p:sp>
    </p:spTree>
    <p:extLst>
      <p:ext uri="{BB962C8B-B14F-4D97-AF65-F5344CB8AC3E}">
        <p14:creationId xmlns:p14="http://schemas.microsoft.com/office/powerpoint/2010/main" val="32264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lnSpcReduction="10000"/>
          </a:bodyPr>
          <a:lstStyle/>
          <a:p>
            <a:pPr lvl="1">
              <a:buFont typeface="Calibri" panose="020F0502020204030204" pitchFamily="34" charset="0"/>
              <a:buAutoNum type="arabicPeriod" startAt="5"/>
            </a:pPr>
            <a:r>
              <a:rPr lang="fr-FR" altLang="fr-FR" dirty="0"/>
              <a:t>Pour renforcer les fonds propres des entreprises, le taux de la </a:t>
            </a:r>
            <a:r>
              <a:rPr lang="fr-FR" dirty="0"/>
              <a:t>réduction d’IR pour les personnes physiques qui souscrivent, directement ou indirectement, au capital initial de PME, a été porté à 50 % à compter du 9 mai 2021, sans limite annuelle de montant.</a:t>
            </a:r>
            <a:endParaRPr lang="fr-FR" altLang="fr-FR" dirty="0"/>
          </a:p>
          <a:p>
            <a:pPr lvl="2"/>
            <a:r>
              <a:rPr lang="fr-FR" altLang="fr-FR" dirty="0"/>
              <a:t>Vrai </a:t>
            </a:r>
          </a:p>
          <a:p>
            <a:pPr lvl="2"/>
            <a:r>
              <a:rPr lang="fr-FR" altLang="fr-FR" dirty="0"/>
              <a:t>Faux</a:t>
            </a:r>
          </a:p>
          <a:p>
            <a:pPr lvl="2"/>
            <a:endParaRPr lang="fr-FR" altLang="fr-FR" dirty="0"/>
          </a:p>
          <a:p>
            <a:pPr lvl="1">
              <a:buFont typeface="Calibri" panose="020F0502020204030204" pitchFamily="34" charset="0"/>
              <a:buAutoNum type="arabicPeriod" startAt="5"/>
            </a:pPr>
            <a:r>
              <a:rPr lang="fr-FR" altLang="fr-FR" dirty="0"/>
              <a:t>Compte tenu du contexte sanitaire persistant,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l’entrée en vigueur des règles tendant à la diminution de l’allocation d’activité partielle et de l’indemnité d’activité partielle a une nouvelle fois été reportée et s’appliquera à compter du 1</a:t>
            </a:r>
            <a:r>
              <a:rPr lang="fr-FR" sz="2000" baseline="30000" dirty="0">
                <a:effectLst/>
                <a:latin typeface="Calibri" panose="020F0502020204030204" pitchFamily="34" charset="0"/>
                <a:ea typeface="Times New Roman" panose="02020603050405020304" pitchFamily="18" charset="0"/>
                <a:cs typeface="Times New Roman" panose="02020603050405020304" pitchFamily="18" charset="0"/>
              </a:rPr>
              <a:t>er</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novembre 2021</a:t>
            </a:r>
            <a:r>
              <a:rPr lang="fr-FR" altLang="fr-FR" dirty="0"/>
              <a:t>.</a:t>
            </a:r>
          </a:p>
          <a:p>
            <a:pPr lvl="2"/>
            <a:r>
              <a:rPr lang="fr-FR" altLang="fr-FR" dirty="0"/>
              <a:t>Vrai </a:t>
            </a:r>
          </a:p>
          <a:p>
            <a:pPr lvl="2"/>
            <a:r>
              <a:rPr lang="fr-FR" altLang="fr-FR" dirty="0"/>
              <a:t>Faux</a:t>
            </a:r>
          </a:p>
        </p:txBody>
      </p:sp>
      <p:sp>
        <p:nvSpPr>
          <p:cNvPr id="4" name="Espace réservé du numéro de diapositive 3">
            <a:extLst>
              <a:ext uri="{FF2B5EF4-FFF2-40B4-BE49-F238E27FC236}">
                <a16:creationId xmlns:a16="http://schemas.microsoft.com/office/drawing/2014/main" id="{A262394D-E08A-4CB5-A98C-B8EE6EFCEEBF}"/>
              </a:ext>
            </a:extLst>
          </p:cNvPr>
          <p:cNvSpPr>
            <a:spLocks noGrp="1"/>
          </p:cNvSpPr>
          <p:nvPr>
            <p:ph type="sldNum" sz="quarter" idx="4"/>
          </p:nvPr>
        </p:nvSpPr>
        <p:spPr/>
        <p:txBody>
          <a:bodyPr/>
          <a:lstStyle/>
          <a:p>
            <a:pPr>
              <a:defRPr/>
            </a:pPr>
            <a:fld id="{42DFD4EF-7DF6-4614-8D83-7691420D2A62}" type="slidenum">
              <a:rPr lang="fr-FR" smtClean="0"/>
              <a:pPr>
                <a:defRPr/>
              </a:pPr>
              <a:t>203</a:t>
            </a:fld>
            <a:endParaRPr lang="fr-FR" dirty="0"/>
          </a:p>
        </p:txBody>
      </p:sp>
    </p:spTree>
    <p:extLst>
      <p:ext uri="{BB962C8B-B14F-4D97-AF65-F5344CB8AC3E}">
        <p14:creationId xmlns:p14="http://schemas.microsoft.com/office/powerpoint/2010/main" val="133417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lnSpcReduction="10000"/>
          </a:bodyPr>
          <a:lstStyle/>
          <a:p>
            <a:pPr lvl="1">
              <a:buFont typeface="Calibri" panose="020F0502020204030204" pitchFamily="34" charset="0"/>
              <a:buAutoNum type="arabicPeriod" startAt="7"/>
            </a:pPr>
            <a:r>
              <a:rPr lang="fr-FR" altLang="fr-FR" dirty="0"/>
              <a:t>Un nouveau système de « bonus-malus » pour la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contribution patronale d’assurance chômage a été publié</a:t>
            </a:r>
            <a:r>
              <a:rPr lang="fr-FR" altLang="fr-FR" dirty="0"/>
              <a:t>. Il concernera les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employeurs de 11 salariés et plus, et se basera sur la comparaison entre le taux de séparation de l’entreprise et le taux de séparation médian calculé dans le secteur d’activité de l’entreprise</a:t>
            </a:r>
            <a:endParaRPr lang="fr-FR" altLang="fr-FR" dirty="0"/>
          </a:p>
          <a:p>
            <a:pPr lvl="2"/>
            <a:r>
              <a:rPr lang="fr-FR" altLang="fr-FR" dirty="0"/>
              <a:t>Vrai</a:t>
            </a:r>
          </a:p>
          <a:p>
            <a:pPr lvl="2"/>
            <a:r>
              <a:rPr lang="fr-FR" altLang="fr-FR" dirty="0"/>
              <a:t>Faux</a:t>
            </a:r>
          </a:p>
          <a:p>
            <a:pPr lvl="2"/>
            <a:endParaRPr lang="fr-FR" altLang="fr-FR" dirty="0"/>
          </a:p>
          <a:p>
            <a:pPr lvl="1">
              <a:buFont typeface="Calibri" panose="020F0502020204030204" pitchFamily="34" charset="0"/>
              <a:buAutoNum type="arabicPeriod" startAt="8"/>
            </a:pPr>
            <a:r>
              <a:rPr lang="fr-FR" altLang="fr-FR" dirty="0"/>
              <a:t>Pour « compenser » les indemnités d’activité partielle perçues par les salariés, il a été décidé que les périodes concernées ne donnent pas lieu à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acquisition de droits à retraite pour les salariés placés en activité partielle</a:t>
            </a:r>
            <a:r>
              <a:rPr lang="fr-FR" altLang="fr-FR" dirty="0"/>
              <a:t>.</a:t>
            </a:r>
          </a:p>
          <a:p>
            <a:pPr lvl="2"/>
            <a:r>
              <a:rPr lang="fr-FR" altLang="fr-FR" dirty="0"/>
              <a:t>Vrai</a:t>
            </a:r>
          </a:p>
          <a:p>
            <a:pPr lvl="2"/>
            <a:r>
              <a:rPr lang="fr-FR" altLang="fr-FR" dirty="0"/>
              <a:t>Faux</a:t>
            </a:r>
          </a:p>
        </p:txBody>
      </p:sp>
      <p:sp>
        <p:nvSpPr>
          <p:cNvPr id="4" name="Espace réservé du numéro de diapositive 3">
            <a:extLst>
              <a:ext uri="{FF2B5EF4-FFF2-40B4-BE49-F238E27FC236}">
                <a16:creationId xmlns:a16="http://schemas.microsoft.com/office/drawing/2014/main" id="{14FC5ECD-C9E6-4DCB-842C-6FE206AA8931}"/>
              </a:ext>
            </a:extLst>
          </p:cNvPr>
          <p:cNvSpPr>
            <a:spLocks noGrp="1"/>
          </p:cNvSpPr>
          <p:nvPr>
            <p:ph type="sldNum" sz="quarter" idx="4"/>
          </p:nvPr>
        </p:nvSpPr>
        <p:spPr/>
        <p:txBody>
          <a:bodyPr/>
          <a:lstStyle/>
          <a:p>
            <a:pPr>
              <a:defRPr/>
            </a:pPr>
            <a:fld id="{42DFD4EF-7DF6-4614-8D83-7691420D2A62}" type="slidenum">
              <a:rPr lang="fr-FR" smtClean="0"/>
              <a:pPr>
                <a:defRPr/>
              </a:pPr>
              <a:t>204</a:t>
            </a:fld>
            <a:endParaRPr lang="fr-FR" dirty="0"/>
          </a:p>
        </p:txBody>
      </p:sp>
    </p:spTree>
    <p:extLst>
      <p:ext uri="{BB962C8B-B14F-4D97-AF65-F5344CB8AC3E}">
        <p14:creationId xmlns:p14="http://schemas.microsoft.com/office/powerpoint/2010/main" val="375487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lnSpcReduction="10000"/>
          </a:bodyPr>
          <a:lstStyle/>
          <a:p>
            <a:pPr lvl="1">
              <a:buFont typeface="Calibri" panose="020F0502020204030204" pitchFamily="34" charset="0"/>
              <a:buAutoNum type="arabicPeriod" startAt="9"/>
            </a:pPr>
            <a:r>
              <a:rPr lang="fr-FR" dirty="0">
                <a:latin typeface="Calibri" panose="020F0502020204030204" pitchFamily="34" charset="0"/>
                <a:cs typeface="Times New Roman" panose="02020603050405020304" pitchFamily="18" charset="0"/>
              </a:rPr>
              <a:t>Une nouvelle procédure collective simplifiée a été créée et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s’adresse aux « petites entreprises » en cessation de paiements mais qui fonctionnaient dans des conditions satisfaisantes avant la crise</a:t>
            </a:r>
            <a:r>
              <a:rPr lang="fr-FR" altLang="fr-FR" dirty="0"/>
              <a:t>.</a:t>
            </a:r>
          </a:p>
          <a:p>
            <a:pPr lvl="2"/>
            <a:r>
              <a:rPr lang="fr-FR" altLang="fr-FR" dirty="0"/>
              <a:t>Vrai</a:t>
            </a:r>
          </a:p>
          <a:p>
            <a:pPr lvl="2"/>
            <a:r>
              <a:rPr lang="fr-FR" altLang="fr-FR" dirty="0"/>
              <a:t>Faux</a:t>
            </a:r>
          </a:p>
          <a:p>
            <a:pPr lvl="2"/>
            <a:endParaRPr lang="fr-FR" altLang="fr-FR" dirty="0"/>
          </a:p>
          <a:p>
            <a:pPr lvl="1" indent="-387350">
              <a:buFont typeface="Calibri" panose="020F0502020204030204" pitchFamily="34" charset="0"/>
              <a:buAutoNum type="arabicPeriod" startAt="9"/>
            </a:pPr>
            <a:r>
              <a:rPr lang="fr-FR" dirty="0">
                <a:latin typeface="Calibri" panose="020F0502020204030204" pitchFamily="34" charset="0"/>
                <a:ea typeface="Times New Roman" panose="02020603050405020304" pitchFamily="18" charset="0"/>
                <a:cs typeface="Times New Roman" panose="02020603050405020304" pitchFamily="18" charset="0"/>
              </a:rPr>
              <a:t>L</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a fixation de la rémunération du gérant n’est pas soumise à la procédure des conventions réglementées et un gérant qui a également la qualité d’associé peut prendre part au vote de sa rémunération, y compris pour l’attribution, à son profit, d’une prime exceptionnelle</a:t>
            </a:r>
            <a:r>
              <a:rPr lang="fr-FR" altLang="fr-FR" dirty="0"/>
              <a:t>.</a:t>
            </a:r>
          </a:p>
          <a:p>
            <a:pPr lvl="2"/>
            <a:r>
              <a:rPr lang="fr-FR" altLang="fr-FR" dirty="0"/>
              <a:t>Vrai</a:t>
            </a:r>
          </a:p>
          <a:p>
            <a:pPr lvl="2"/>
            <a:r>
              <a:rPr lang="fr-FR" altLang="fr-FR" dirty="0"/>
              <a:t>Faux</a:t>
            </a:r>
          </a:p>
        </p:txBody>
      </p:sp>
      <p:sp>
        <p:nvSpPr>
          <p:cNvPr id="4" name="Espace réservé du numéro de diapositive 3">
            <a:extLst>
              <a:ext uri="{FF2B5EF4-FFF2-40B4-BE49-F238E27FC236}">
                <a16:creationId xmlns:a16="http://schemas.microsoft.com/office/drawing/2014/main" id="{9AD82782-CD77-4211-A1B3-E9230912071B}"/>
              </a:ext>
            </a:extLst>
          </p:cNvPr>
          <p:cNvSpPr>
            <a:spLocks noGrp="1"/>
          </p:cNvSpPr>
          <p:nvPr>
            <p:ph type="sldNum" sz="quarter" idx="4"/>
          </p:nvPr>
        </p:nvSpPr>
        <p:spPr/>
        <p:txBody>
          <a:bodyPr/>
          <a:lstStyle/>
          <a:p>
            <a:pPr>
              <a:defRPr/>
            </a:pPr>
            <a:fld id="{42DFD4EF-7DF6-4614-8D83-7691420D2A62}" type="slidenum">
              <a:rPr lang="fr-FR" smtClean="0"/>
              <a:pPr>
                <a:defRPr/>
              </a:pPr>
              <a:t>205</a:t>
            </a:fld>
            <a:endParaRPr lang="fr-FR" dirty="0"/>
          </a:p>
        </p:txBody>
      </p:sp>
    </p:spTree>
    <p:extLst>
      <p:ext uri="{BB962C8B-B14F-4D97-AF65-F5344CB8AC3E}">
        <p14:creationId xmlns:p14="http://schemas.microsoft.com/office/powerpoint/2010/main" val="21675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lstStyle/>
          <a:p>
            <a:pPr lvl="1" indent="-387350">
              <a:buFont typeface="Calibri" panose="020F0502020204030204" pitchFamily="34" charset="0"/>
              <a:buAutoNum type="arabicPeriod" startAt="11"/>
            </a:pPr>
            <a:r>
              <a:rPr lang="fr-FR" altLang="fr-FR" dirty="0"/>
              <a:t>Pour les SARL, la loi fixe le lieu de tenue des AG obligatoirement au siège social. Si le gérant convoque l’AG en dehors de ce lieu, celle-ci est automatiquement nulle.</a:t>
            </a:r>
          </a:p>
          <a:p>
            <a:pPr lvl="2"/>
            <a:r>
              <a:rPr lang="fr-FR" altLang="fr-FR" dirty="0"/>
              <a:t>Vrai</a:t>
            </a:r>
          </a:p>
          <a:p>
            <a:pPr lvl="2"/>
            <a:r>
              <a:rPr lang="fr-FR" altLang="fr-FR" dirty="0"/>
              <a:t>Faux</a:t>
            </a:r>
          </a:p>
          <a:p>
            <a:pPr lvl="2"/>
            <a:endParaRPr lang="fr-FR" altLang="fr-FR" dirty="0"/>
          </a:p>
          <a:p>
            <a:pPr lvl="1" indent="-387350">
              <a:buFont typeface="Calibri" panose="020F0502020204030204" pitchFamily="34" charset="0"/>
              <a:buAutoNum type="arabicPeriod" startAt="11"/>
            </a:pPr>
            <a:r>
              <a:rPr lang="fr-FR" dirty="0">
                <a:latin typeface="Calibri" panose="020F0502020204030204" pitchFamily="34" charset="0"/>
                <a:ea typeface="Times New Roman" panose="02020603050405020304" pitchFamily="18" charset="0"/>
                <a:cs typeface="Times New Roman" panose="02020603050405020304" pitchFamily="18" charset="0"/>
              </a:rPr>
              <a:t>Suite à la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liquidation judiciaire d’une société, </a:t>
            </a:r>
            <a:r>
              <a:rPr lang="fr-FR"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l’action en comblement de passif ne peut être engagée qu’à l’encontre des dirigeants de droit</a:t>
            </a:r>
            <a:r>
              <a:rPr lang="fr-FR" altLang="fr-FR" dirty="0"/>
              <a:t>. Un salarié ne peut jamais être condamné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à supporter tout ou partie de cette insuffisance.</a:t>
            </a:r>
            <a:endParaRPr lang="fr-FR" altLang="fr-FR" dirty="0"/>
          </a:p>
          <a:p>
            <a:pPr lvl="2"/>
            <a:r>
              <a:rPr lang="fr-FR" altLang="fr-FR" dirty="0"/>
              <a:t>Vrai</a:t>
            </a:r>
          </a:p>
          <a:p>
            <a:pPr lvl="2"/>
            <a:r>
              <a:rPr lang="fr-FR" altLang="fr-FR" dirty="0"/>
              <a:t>Faux</a:t>
            </a:r>
          </a:p>
        </p:txBody>
      </p:sp>
      <p:sp>
        <p:nvSpPr>
          <p:cNvPr id="4" name="Espace réservé du numéro de diapositive 3">
            <a:extLst>
              <a:ext uri="{FF2B5EF4-FFF2-40B4-BE49-F238E27FC236}">
                <a16:creationId xmlns:a16="http://schemas.microsoft.com/office/drawing/2014/main" id="{C931BD61-F12D-403C-A8DA-1903D173B193}"/>
              </a:ext>
            </a:extLst>
          </p:cNvPr>
          <p:cNvSpPr>
            <a:spLocks noGrp="1"/>
          </p:cNvSpPr>
          <p:nvPr>
            <p:ph type="sldNum" sz="quarter" idx="4"/>
          </p:nvPr>
        </p:nvSpPr>
        <p:spPr/>
        <p:txBody>
          <a:bodyPr/>
          <a:lstStyle/>
          <a:p>
            <a:pPr>
              <a:defRPr/>
            </a:pPr>
            <a:fld id="{42DFD4EF-7DF6-4614-8D83-7691420D2A62}" type="slidenum">
              <a:rPr lang="fr-FR" smtClean="0"/>
              <a:pPr>
                <a:defRPr/>
              </a:pPr>
              <a:t>206</a:t>
            </a:fld>
            <a:endParaRPr lang="fr-FR" dirty="0"/>
          </a:p>
        </p:txBody>
      </p:sp>
    </p:spTree>
    <p:extLst>
      <p:ext uri="{BB962C8B-B14F-4D97-AF65-F5344CB8AC3E}">
        <p14:creationId xmlns:p14="http://schemas.microsoft.com/office/powerpoint/2010/main" val="11684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lnSpcReduction="10000"/>
          </a:bodyPr>
          <a:lstStyle/>
          <a:p>
            <a:pPr lvl="1" indent="-379413">
              <a:buFont typeface="Calibri" panose="020F0502020204030204" pitchFamily="34" charset="0"/>
              <a:buAutoNum type="arabicPeriod" startAt="13"/>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Pour réaliser la nouvelle mission « ECF », le CSOEC propose d’ores et déjà plusieurs outils (</a:t>
            </a:r>
            <a:r>
              <a:rPr lang="fr-FR" sz="2000" dirty="0">
                <a:solidFill>
                  <a:srgbClr val="000000"/>
                </a:solidFill>
                <a:effectLst/>
                <a:latin typeface="Calibri" panose="020F0502020204030204" pitchFamily="34" charset="0"/>
                <a:ea typeface="Batang" panose="02030600000101010101" pitchFamily="18" charset="-127"/>
                <a:cs typeface="Segoe UI" panose="020B0502040204020203" pitchFamily="34" charset="0"/>
              </a:rPr>
              <a:t>exemple de lettre de mission et exemple d’avenant, note de synthèse, fiche client, etc.) et développe un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outil d’analyse du FEC et de réalisation de l’ECF.</a:t>
            </a:r>
            <a:endParaRPr lang="fr-FR" altLang="fr-FR" dirty="0"/>
          </a:p>
          <a:p>
            <a:pPr lvl="2"/>
            <a:r>
              <a:rPr lang="fr-FR" altLang="fr-FR" dirty="0"/>
              <a:t>Vrai</a:t>
            </a:r>
          </a:p>
          <a:p>
            <a:pPr lvl="2"/>
            <a:r>
              <a:rPr lang="fr-FR" altLang="fr-FR" dirty="0"/>
              <a:t>Faux</a:t>
            </a:r>
          </a:p>
          <a:p>
            <a:pPr lvl="2"/>
            <a:endParaRPr lang="fr-FR" altLang="fr-FR" dirty="0"/>
          </a:p>
          <a:p>
            <a:pPr lvl="1" indent="-379413">
              <a:buFont typeface="Calibri" panose="020F0502020204030204" pitchFamily="34" charset="0"/>
              <a:buAutoNum type="arabicPeriod" startAt="13"/>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Suite à la publication de la norme professionnelle </a:t>
            </a:r>
            <a:r>
              <a:rPr lang="fr-FR" dirty="0">
                <a:latin typeface="Calibri" panose="020F0502020204030204" pitchFamily="34" charset="0"/>
                <a:ea typeface="Times New Roman" panose="02020603050405020304" pitchFamily="18" charset="0"/>
                <a:cs typeface="Times New Roman" panose="02020603050405020304" pitchFamily="18" charset="0"/>
              </a:rPr>
              <a:t>pour les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activités commerciales et les actes intermédiaires pour les experts-comptables, un cabinet d’EC peut désormais ce type d’activités à titre principal et l’expertise comptable à titre accessoire</a:t>
            </a:r>
            <a:r>
              <a:rPr lang="fr-FR" altLang="fr-FR" dirty="0"/>
              <a:t>.</a:t>
            </a:r>
          </a:p>
          <a:p>
            <a:pPr lvl="2"/>
            <a:r>
              <a:rPr lang="fr-FR" altLang="fr-FR" dirty="0"/>
              <a:t>Vrai</a:t>
            </a:r>
          </a:p>
          <a:p>
            <a:pPr lvl="2"/>
            <a:r>
              <a:rPr lang="fr-FR" altLang="fr-FR" dirty="0"/>
              <a:t>Faux</a:t>
            </a:r>
          </a:p>
        </p:txBody>
      </p:sp>
      <p:sp>
        <p:nvSpPr>
          <p:cNvPr id="4" name="Espace réservé du numéro de diapositive 3">
            <a:extLst>
              <a:ext uri="{FF2B5EF4-FFF2-40B4-BE49-F238E27FC236}">
                <a16:creationId xmlns:a16="http://schemas.microsoft.com/office/drawing/2014/main" id="{BA842976-B65E-4B25-B4CF-2DB8FBBF78B5}"/>
              </a:ext>
            </a:extLst>
          </p:cNvPr>
          <p:cNvSpPr>
            <a:spLocks noGrp="1"/>
          </p:cNvSpPr>
          <p:nvPr>
            <p:ph type="sldNum" sz="quarter" idx="4"/>
          </p:nvPr>
        </p:nvSpPr>
        <p:spPr/>
        <p:txBody>
          <a:bodyPr/>
          <a:lstStyle/>
          <a:p>
            <a:pPr>
              <a:defRPr/>
            </a:pPr>
            <a:fld id="{42DFD4EF-7DF6-4614-8D83-7691420D2A62}" type="slidenum">
              <a:rPr lang="fr-FR" smtClean="0"/>
              <a:pPr>
                <a:defRPr/>
              </a:pPr>
              <a:t>207</a:t>
            </a:fld>
            <a:endParaRPr lang="fr-FR" dirty="0"/>
          </a:p>
        </p:txBody>
      </p:sp>
    </p:spTree>
    <p:extLst>
      <p:ext uri="{BB962C8B-B14F-4D97-AF65-F5344CB8AC3E}">
        <p14:creationId xmlns:p14="http://schemas.microsoft.com/office/powerpoint/2010/main" val="1681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99BB-75FC-4D77-8A01-61BCC1A44397}"/>
              </a:ext>
            </a:extLst>
          </p:cNvPr>
          <p:cNvSpPr>
            <a:spLocks noGrp="1"/>
          </p:cNvSpPr>
          <p:nvPr>
            <p:ph type="title"/>
          </p:nvPr>
        </p:nvSpPr>
        <p:spPr/>
        <p:txBody>
          <a:bodyPr/>
          <a:lstStyle/>
          <a:p>
            <a:r>
              <a:rPr lang="fr-FR" dirty="0"/>
              <a:t>Quiz !</a:t>
            </a:r>
          </a:p>
        </p:txBody>
      </p:sp>
      <p:sp>
        <p:nvSpPr>
          <p:cNvPr id="3" name="Espace réservé du contenu 2">
            <a:extLst>
              <a:ext uri="{FF2B5EF4-FFF2-40B4-BE49-F238E27FC236}">
                <a16:creationId xmlns:a16="http://schemas.microsoft.com/office/drawing/2014/main" id="{397AE7C1-ED8A-4604-8EBA-58A2E3A2C688}"/>
              </a:ext>
            </a:extLst>
          </p:cNvPr>
          <p:cNvSpPr>
            <a:spLocks noGrp="1"/>
          </p:cNvSpPr>
          <p:nvPr>
            <p:ph idx="1"/>
          </p:nvPr>
        </p:nvSpPr>
        <p:spPr/>
        <p:txBody>
          <a:bodyPr>
            <a:normAutofit/>
          </a:bodyPr>
          <a:lstStyle/>
          <a:p>
            <a:pPr lvl="1" indent="-379413">
              <a:buFont typeface="Calibri" panose="020F0502020204030204" pitchFamily="34" charset="0"/>
              <a:buAutoNum type="arabicPeriod" startAt="15"/>
            </a:pPr>
            <a:r>
              <a:rPr lang="fr-FR" dirty="0"/>
              <a:t>Le ministre de l’Economie, des Finances et de la Relance a annoncé que les entreprises pourront souscrire un prêt garanti par l’Etat (PGE) jusqu’à la fin de l’année 2021 (au lieu du 30 juin 2021).</a:t>
            </a:r>
            <a:endParaRPr lang="fr-FR" altLang="fr-FR" dirty="0"/>
          </a:p>
          <a:p>
            <a:pPr lvl="2"/>
            <a:r>
              <a:rPr lang="fr-FR" altLang="fr-FR" dirty="0"/>
              <a:t>Vrai</a:t>
            </a:r>
          </a:p>
          <a:p>
            <a:pPr lvl="2"/>
            <a:r>
              <a:rPr lang="fr-FR" altLang="fr-FR" dirty="0"/>
              <a:t>Faux</a:t>
            </a:r>
          </a:p>
          <a:p>
            <a:pPr lvl="2"/>
            <a:endParaRPr lang="fr-FR" altLang="fr-FR" dirty="0"/>
          </a:p>
          <a:p>
            <a:pPr lvl="1" indent="-379413">
              <a:buFont typeface="Calibri" panose="020F0502020204030204" pitchFamily="34" charset="0"/>
              <a:buAutoNum type="arabicPeriod" startAt="16"/>
            </a:pPr>
            <a:r>
              <a:rPr lang="fr-FR" dirty="0"/>
              <a:t>Selon Altares, les défaillances d'entreprises sont restées à un niveau exceptionnellement bas au premier trimestre 2021 mais le mois de mars a marqué une inflexion, avec une forte augmentation du taux de liquidations directes d'entreprises.</a:t>
            </a:r>
            <a:endParaRPr lang="fr-FR" altLang="fr-FR" dirty="0"/>
          </a:p>
          <a:p>
            <a:pPr lvl="2"/>
            <a:r>
              <a:rPr lang="fr-FR" altLang="fr-FR" dirty="0"/>
              <a:t>Vrai</a:t>
            </a:r>
          </a:p>
          <a:p>
            <a:pPr lvl="2"/>
            <a:r>
              <a:rPr lang="fr-FR" altLang="fr-FR" dirty="0"/>
              <a:t>Faux</a:t>
            </a:r>
            <a:endParaRPr lang="fr-FR" dirty="0"/>
          </a:p>
        </p:txBody>
      </p:sp>
      <p:sp>
        <p:nvSpPr>
          <p:cNvPr id="4" name="Espace réservé du numéro de diapositive 3">
            <a:extLst>
              <a:ext uri="{FF2B5EF4-FFF2-40B4-BE49-F238E27FC236}">
                <a16:creationId xmlns:a16="http://schemas.microsoft.com/office/drawing/2014/main" id="{5A57DBD9-E016-426A-AD1D-4EE295B0B6B9}"/>
              </a:ext>
            </a:extLst>
          </p:cNvPr>
          <p:cNvSpPr>
            <a:spLocks noGrp="1"/>
          </p:cNvSpPr>
          <p:nvPr>
            <p:ph type="sldNum" sz="quarter" idx="4"/>
          </p:nvPr>
        </p:nvSpPr>
        <p:spPr/>
        <p:txBody>
          <a:bodyPr/>
          <a:lstStyle/>
          <a:p>
            <a:pPr>
              <a:defRPr/>
            </a:pPr>
            <a:fld id="{42DFD4EF-7DF6-4614-8D83-7691420D2A62}" type="slidenum">
              <a:rPr lang="fr-FR" smtClean="0"/>
              <a:pPr>
                <a:defRPr/>
              </a:pPr>
              <a:t>208</a:t>
            </a:fld>
            <a:endParaRPr lang="fr-FR" dirty="0"/>
          </a:p>
        </p:txBody>
      </p:sp>
    </p:spTree>
    <p:extLst>
      <p:ext uri="{BB962C8B-B14F-4D97-AF65-F5344CB8AC3E}">
        <p14:creationId xmlns:p14="http://schemas.microsoft.com/office/powerpoint/2010/main" val="263722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oneTexte 3"/>
          <p:cNvSpPr txBox="1">
            <a:spLocks noChangeArrowheads="1"/>
          </p:cNvSpPr>
          <p:nvPr/>
        </p:nvSpPr>
        <p:spPr bwMode="auto">
          <a:xfrm>
            <a:off x="3816325" y="2304455"/>
            <a:ext cx="45361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b="1" dirty="0">
                <a:solidFill>
                  <a:srgbClr val="965CA2"/>
                </a:solidFill>
                <a:latin typeface="+mj-lt"/>
              </a:rPr>
              <a:t>Notre prochain RDV : </a:t>
            </a:r>
            <a:br>
              <a:rPr lang="fr-FR" altLang="fr-FR" sz="2800" b="1" dirty="0">
                <a:solidFill>
                  <a:srgbClr val="965CA2"/>
                </a:solidFill>
                <a:latin typeface="+mj-lt"/>
              </a:rPr>
            </a:br>
            <a:r>
              <a:rPr lang="fr-FR" altLang="fr-FR" sz="2800" b="1" dirty="0">
                <a:solidFill>
                  <a:srgbClr val="965CA2"/>
                </a:solidFill>
                <a:latin typeface="+mj-lt"/>
              </a:rPr>
              <a:t>le </a:t>
            </a:r>
            <a:r>
              <a:rPr lang="fr-FR" sz="2800" b="1">
                <a:solidFill>
                  <a:srgbClr val="965CA2"/>
                </a:solidFill>
                <a:latin typeface="+mj-lt"/>
              </a:rPr>
              <a:t>1</a:t>
            </a:r>
            <a:r>
              <a:rPr lang="fr-FR" sz="2800" b="1" baseline="30000">
                <a:solidFill>
                  <a:srgbClr val="965CA2"/>
                </a:solidFill>
                <a:latin typeface="+mj-lt"/>
              </a:rPr>
              <a:t>er</a:t>
            </a:r>
            <a:r>
              <a:rPr lang="fr-FR" sz="2800" b="1">
                <a:solidFill>
                  <a:srgbClr val="965CA2"/>
                </a:solidFill>
                <a:latin typeface="+mj-lt"/>
              </a:rPr>
              <a:t> octobre </a:t>
            </a:r>
            <a:r>
              <a:rPr lang="fr-FR" sz="2800" b="1" dirty="0">
                <a:solidFill>
                  <a:srgbClr val="965CA2"/>
                </a:solidFill>
                <a:latin typeface="+mj-lt"/>
              </a:rPr>
              <a:t>2021 </a:t>
            </a:r>
            <a:r>
              <a:rPr lang="fr-FR" altLang="fr-FR" sz="2800" b="1" dirty="0">
                <a:solidFill>
                  <a:srgbClr val="965CA2"/>
                </a:solidFill>
                <a:latin typeface="+mj-l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2000" fill="hold"/>
                                        <p:tgtEl>
                                          <p:spTgt spid="167938"/>
                                        </p:tgtEl>
                                        <p:attrNameLst>
                                          <p:attrName>ppt_w</p:attrName>
                                        </p:attrNameLst>
                                      </p:cBhvr>
                                      <p:tavLst>
                                        <p:tav tm="0">
                                          <p:val>
                                            <p:fltVal val="0"/>
                                          </p:val>
                                        </p:tav>
                                        <p:tav tm="100000">
                                          <p:val>
                                            <p:strVal val="#ppt_w"/>
                                          </p:val>
                                        </p:tav>
                                      </p:tavLst>
                                    </p:anim>
                                    <p:anim calcmode="lin" valueType="num">
                                      <p:cBhvr>
                                        <p:cTn id="8" dur="2000" fill="hold"/>
                                        <p:tgtEl>
                                          <p:spTgt spid="1679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971692-1724-4FAA-8160-8AE6050BFF8F}"/>
              </a:ext>
            </a:extLst>
          </p:cNvPr>
          <p:cNvSpPr>
            <a:spLocks noGrp="1"/>
          </p:cNvSpPr>
          <p:nvPr>
            <p:ph idx="1"/>
          </p:nvPr>
        </p:nvSpPr>
        <p:spPr>
          <a:xfrm>
            <a:off x="287933" y="960164"/>
            <a:ext cx="7920000" cy="4186101"/>
          </a:xfrm>
        </p:spPr>
        <p:txBody>
          <a:bodyPr>
            <a:normAutofit/>
          </a:bodyPr>
          <a:lstStyle/>
          <a:p>
            <a:r>
              <a:rPr lang="fr-FR" dirty="0"/>
              <a:t>Traitement comptable d’une opération de cession-bail</a:t>
            </a:r>
          </a:p>
          <a:p>
            <a:pPr lvl="1"/>
            <a:r>
              <a:rPr lang="fr-FR" dirty="0"/>
              <a:t>Position de la CNCC sur la comptabilisation de la cession de matériel à une société de leasing et repris en location-financement auprès de cette même société de leasing afin de le louer au client utilisateur final</a:t>
            </a:r>
          </a:p>
          <a:p>
            <a:pPr lvl="2"/>
            <a:endParaRPr lang="fr-FR" dirty="0"/>
          </a:p>
          <a:p>
            <a:r>
              <a:rPr lang="fr-FR" dirty="0"/>
              <a:t>Plan de continuation et remise de dette</a:t>
            </a:r>
          </a:p>
          <a:p>
            <a:pPr lvl="1"/>
            <a:r>
              <a:rPr lang="fr-FR" dirty="0"/>
              <a:t>Position de la CNCC sur la comptabilisation des remises de dettes consenties par des banques suite au remboursement d'une partie de ces dettes par le dirigeant en sa qualité de caution </a:t>
            </a:r>
          </a:p>
          <a:p>
            <a:pPr lvl="2"/>
            <a:r>
              <a:rPr lang="fr-FR" dirty="0"/>
              <a:t>Et sur la comptabilisation d'une dette de la société vis-à-vis du dirigeant au titre des sommes qu’il a réglées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21</a:t>
            </a:fld>
            <a:endParaRPr lang="fr-FR" dirty="0"/>
          </a:p>
        </p:txBody>
      </p:sp>
    </p:spTree>
    <p:extLst>
      <p:ext uri="{BB962C8B-B14F-4D97-AF65-F5344CB8AC3E}">
        <p14:creationId xmlns:p14="http://schemas.microsoft.com/office/powerpoint/2010/main" val="176369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Espace réservé du contenu 1"/>
          <p:cNvSpPr>
            <a:spLocks noGrp="1"/>
          </p:cNvSpPr>
          <p:nvPr>
            <p:ph idx="1"/>
          </p:nvPr>
        </p:nvSpPr>
        <p:spPr/>
        <p:txBody>
          <a:bodyPr/>
          <a:lstStyle/>
          <a:p>
            <a:r>
              <a:rPr lang="fr-FR" altLang="fr-FR" dirty="0"/>
              <a:t>Diapositive précédente</a:t>
            </a:r>
          </a:p>
          <a:p>
            <a:r>
              <a:rPr lang="fr-FR" altLang="fr-FR" dirty="0"/>
              <a:t>Diapositive suivante</a:t>
            </a:r>
          </a:p>
          <a:p>
            <a:r>
              <a:rPr lang="fr-FR" altLang="fr-FR" dirty="0"/>
              <a:t>Au programme</a:t>
            </a:r>
          </a:p>
          <a:p>
            <a:r>
              <a:rPr lang="fr-FR" altLang="fr-FR" dirty="0"/>
              <a:t>Comment ça marche ?</a:t>
            </a:r>
          </a:p>
          <a:p>
            <a:r>
              <a:rPr lang="fr-FR" altLang="fr-FR" dirty="0"/>
              <a:t>Arrêter le diaporama</a:t>
            </a:r>
          </a:p>
          <a:p>
            <a:endParaRPr lang="fr-FR" altLang="fr-FR" dirty="0"/>
          </a:p>
          <a:p>
            <a:r>
              <a:rPr lang="fr-FR" altLang="fr-FR" dirty="0"/>
              <a:t>Retrouver tous les textes et le diaporama : </a:t>
            </a:r>
            <a:r>
              <a:rPr lang="fr-FR" altLang="fr-FR" dirty="0">
                <a:hlinkClick r:id="rId3"/>
              </a:rPr>
              <a:t>www.actucoll.com</a:t>
            </a:r>
            <a:endParaRPr lang="fr-FR" altLang="fr-FR" dirty="0"/>
          </a:p>
          <a:p>
            <a:r>
              <a:rPr lang="fr-FR" altLang="fr-FR" dirty="0"/>
              <a:t>Mot de passe de ce trimestre : </a:t>
            </a:r>
            <a:r>
              <a:rPr lang="fr-FR" altLang="fr-FR" sz="2000" b="1" dirty="0">
                <a:solidFill>
                  <a:srgbClr val="CC0000"/>
                </a:solidFill>
              </a:rPr>
              <a:t>PLFR21$1</a:t>
            </a:r>
            <a:endParaRPr lang="fr-FR" dirty="0">
              <a:solidFill>
                <a:srgbClr val="CC0000"/>
              </a:solidFill>
            </a:endParaRPr>
          </a:p>
          <a:p>
            <a:endParaRPr lang="fr-FR" altLang="fr-FR" dirty="0"/>
          </a:p>
        </p:txBody>
      </p:sp>
      <p:sp>
        <p:nvSpPr>
          <p:cNvPr id="33795" name="Titre 2"/>
          <p:cNvSpPr>
            <a:spLocks noGrp="1"/>
          </p:cNvSpPr>
          <p:nvPr>
            <p:ph type="title"/>
          </p:nvPr>
        </p:nvSpPr>
        <p:spPr/>
        <p:txBody>
          <a:bodyPr/>
          <a:lstStyle/>
          <a:p>
            <a:r>
              <a:rPr lang="fr-FR" altLang="fr-FR" dirty="0"/>
              <a:t>Comment ça marche ?</a:t>
            </a:r>
          </a:p>
        </p:txBody>
      </p:sp>
      <p:sp>
        <p:nvSpPr>
          <p:cNvPr id="2" name="Espace réservé du numéro de diapositive 1">
            <a:extLst>
              <a:ext uri="{FF2B5EF4-FFF2-40B4-BE49-F238E27FC236}">
                <a16:creationId xmlns:a16="http://schemas.microsoft.com/office/drawing/2014/main" id="{D8E291CB-B5A0-43B1-9D10-8E4043A8DA0D}"/>
              </a:ext>
            </a:extLst>
          </p:cNvPr>
          <p:cNvSpPr>
            <a:spLocks noGrp="1"/>
          </p:cNvSpPr>
          <p:nvPr>
            <p:ph type="sldNum" sz="quarter" idx="4"/>
          </p:nvPr>
        </p:nvSpPr>
        <p:spPr/>
        <p:txBody>
          <a:bodyPr/>
          <a:lstStyle/>
          <a:p>
            <a:fld id="{42DFD4EF-7DF6-4614-8D83-7691420D2A62}" type="slidenum">
              <a:rPr lang="fr-FR" smtClean="0"/>
              <a:pPr/>
              <a:t>210</a:t>
            </a:fld>
            <a:endParaRPr lang="fr-FR" dirty="0"/>
          </a:p>
        </p:txBody>
      </p:sp>
      <p:sp>
        <p:nvSpPr>
          <p:cNvPr id="5" name="Ellipse 4"/>
          <p:cNvSpPr/>
          <p:nvPr/>
        </p:nvSpPr>
        <p:spPr>
          <a:xfrm>
            <a:off x="287933" y="2748527"/>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6" name="Ellipse 5"/>
          <p:cNvSpPr/>
          <p:nvPr/>
        </p:nvSpPr>
        <p:spPr>
          <a:xfrm>
            <a:off x="287933" y="2349477"/>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7" name="Ellipse 6"/>
          <p:cNvSpPr/>
          <p:nvPr/>
        </p:nvSpPr>
        <p:spPr>
          <a:xfrm>
            <a:off x="287933" y="1950427"/>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ingdings 2"/>
              </a:rPr>
              <a:t></a:t>
            </a:r>
            <a:endParaRPr lang="fr-FR" dirty="0"/>
          </a:p>
        </p:txBody>
      </p:sp>
      <p:sp>
        <p:nvSpPr>
          <p:cNvPr id="8" name="Ellipse 7">
            <a:hlinkClick r:id="" action="ppaction://hlinkshowjump?jump=nextslide" tooltip="Diapositive suivante"/>
          </p:cNvPr>
          <p:cNvSpPr/>
          <p:nvPr/>
        </p:nvSpPr>
        <p:spPr>
          <a:xfrm>
            <a:off x="287933" y="1551377"/>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9" name="Ellipse 8">
            <a:hlinkClick r:id="" action="ppaction://hlinkshowjump?jump=previousslide" tooltip="Diapositive précédente"/>
          </p:cNvPr>
          <p:cNvSpPr/>
          <p:nvPr/>
        </p:nvSpPr>
        <p:spPr>
          <a:xfrm>
            <a:off x="287933" y="1152327"/>
            <a:ext cx="337532" cy="300056"/>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36" tIns="45716" rIns="91436" bIns="45716" anchor="ctr"/>
          <a:lstStyle/>
          <a:p>
            <a:pPr algn="ctr" defTabSz="914328" fontAlgn="auto">
              <a:spcBef>
                <a:spcPts val="0"/>
              </a:spcBef>
              <a:spcAft>
                <a:spcPts val="0"/>
              </a:spcAft>
              <a:defRPr/>
            </a:pPr>
            <a:r>
              <a:rPr lang="fr-FR" dirty="0">
                <a:sym typeface="Webdings"/>
              </a:rPr>
              <a:t></a:t>
            </a:r>
            <a:endParaRPr lang="fr-FR" dirty="0"/>
          </a:p>
        </p:txBody>
      </p:sp>
      <p:sp>
        <p:nvSpPr>
          <p:cNvPr id="10" name="Ellipse 9"/>
          <p:cNvSpPr/>
          <p:nvPr/>
        </p:nvSpPr>
        <p:spPr>
          <a:xfrm>
            <a:off x="8136779" y="2409317"/>
            <a:ext cx="648544" cy="8318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7461" t="33204" r="29704" b="35760"/>
          <a:stretch/>
        </p:blipFill>
        <p:spPr>
          <a:xfrm>
            <a:off x="4968453" y="2160519"/>
            <a:ext cx="3093400" cy="1440000"/>
          </a:xfrm>
          <a:prstGeom prst="rect">
            <a:avLst/>
          </a:prstGeom>
        </p:spPr>
      </p:pic>
    </p:spTree>
    <p:extLst>
      <p:ext uri="{BB962C8B-B14F-4D97-AF65-F5344CB8AC3E}">
        <p14:creationId xmlns:p14="http://schemas.microsoft.com/office/powerpoint/2010/main" val="292046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lstStyle/>
          <a:p>
            <a:r>
              <a:rPr lang="fr-FR" altLang="fr-FR" dirty="0"/>
              <a:t>Fonds de solidarité - Avril et mai 2021</a:t>
            </a:r>
          </a:p>
          <a:p>
            <a:r>
              <a:rPr lang="fr-FR" altLang="fr-FR" dirty="0"/>
              <a:t>Aides complémentaires « coûts fixes » </a:t>
            </a:r>
          </a:p>
          <a:p>
            <a:pPr lvl="1"/>
            <a:r>
              <a:rPr lang="fr-FR" altLang="fr-FR" dirty="0"/>
              <a:t>Dite originale</a:t>
            </a:r>
          </a:p>
          <a:p>
            <a:pPr lvl="1"/>
            <a:r>
              <a:rPr lang="fr-FR" altLang="fr-FR" dirty="0"/>
              <a:t>Saisonnalité</a:t>
            </a:r>
          </a:p>
          <a:p>
            <a:pPr lvl="1"/>
            <a:r>
              <a:rPr lang="fr-FR" altLang="fr-FR" dirty="0"/>
              <a:t>Groupes</a:t>
            </a:r>
          </a:p>
          <a:p>
            <a:r>
              <a:rPr lang="fr-FR" altLang="fr-FR" dirty="0"/>
              <a:t>Aide relative aux stocks de certains commerces</a:t>
            </a:r>
          </a:p>
          <a:p>
            <a:r>
              <a:rPr lang="fr-FR" altLang="fr-FR" dirty="0"/>
              <a:t>Aide spécifique suite à la reprise</a:t>
            </a:r>
            <a:br>
              <a:rPr lang="fr-FR" altLang="fr-FR" dirty="0"/>
            </a:br>
            <a:r>
              <a:rPr lang="fr-FR" altLang="fr-FR" dirty="0"/>
              <a:t>d’un fonds de commerce en 2020</a:t>
            </a:r>
          </a:p>
          <a:p>
            <a:r>
              <a:rPr lang="fr-FR" dirty="0"/>
              <a:t>Plan de règlement « spécifique COVID-19 »</a:t>
            </a:r>
          </a:p>
          <a:p>
            <a:r>
              <a:rPr lang="fr-FR" dirty="0"/>
              <a:t>Réduction pour souscription au capital des PME</a:t>
            </a:r>
          </a:p>
        </p:txBody>
      </p:sp>
      <p:sp>
        <p:nvSpPr>
          <p:cNvPr id="10243" name="Titre 2"/>
          <p:cNvSpPr>
            <a:spLocks noGrp="1"/>
          </p:cNvSpPr>
          <p:nvPr>
            <p:ph type="title"/>
          </p:nvPr>
        </p:nvSpPr>
        <p:spPr>
          <a:xfrm>
            <a:off x="1151933" y="237314"/>
            <a:ext cx="7056000" cy="626978"/>
          </a:xfrm>
        </p:spPr>
        <p:txBody>
          <a:bodyPr/>
          <a:lstStyle/>
          <a:p>
            <a:r>
              <a:rPr lang="fr-FR" altLang="fr-FR" dirty="0"/>
              <a:t>Au programme</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23</a:t>
            </a:fld>
            <a:endParaRPr lang="fr-FR" dirty="0"/>
          </a:p>
        </p:txBody>
      </p:sp>
    </p:spTree>
    <p:extLst>
      <p:ext uri="{BB962C8B-B14F-4D97-AF65-F5344CB8AC3E}">
        <p14:creationId xmlns:p14="http://schemas.microsoft.com/office/powerpoint/2010/main" val="365902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normAutofit lnSpcReduction="10000"/>
          </a:bodyPr>
          <a:lstStyle/>
          <a:p>
            <a:r>
              <a:rPr lang="fr-FR" dirty="0"/>
              <a:t>Créances et provision – Retard de paiement</a:t>
            </a:r>
          </a:p>
          <a:p>
            <a:r>
              <a:rPr lang="fr-FR" dirty="0"/>
              <a:t>Intégration fiscale</a:t>
            </a:r>
          </a:p>
          <a:p>
            <a:r>
              <a:rPr lang="fr-FR" dirty="0"/>
              <a:t>Fusion et transfert des déficits</a:t>
            </a:r>
          </a:p>
          <a:p>
            <a:r>
              <a:rPr lang="fr-FR" dirty="0"/>
              <a:t>TVA – Vente de biens dans l’Union européenne</a:t>
            </a:r>
          </a:p>
          <a:p>
            <a:r>
              <a:rPr lang="fr-FR" dirty="0"/>
              <a:t>PV – Contrôle capitalistique et fonctionnelle de l’entreprise cessionnaire par le cédant</a:t>
            </a:r>
          </a:p>
          <a:p>
            <a:r>
              <a:rPr lang="fr-FR" dirty="0"/>
              <a:t>PV – Cession simultanée de titres démembrés</a:t>
            </a:r>
          </a:p>
          <a:p>
            <a:r>
              <a:rPr lang="fr-FR" dirty="0"/>
              <a:t>Holding animatrice</a:t>
            </a:r>
          </a:p>
          <a:p>
            <a:pPr lvl="2"/>
            <a:endParaRPr lang="fr-FR" dirty="0"/>
          </a:p>
          <a:p>
            <a:r>
              <a:rPr lang="fr-FR" dirty="0"/>
              <a:t>A vous de voir !</a:t>
            </a:r>
          </a:p>
          <a:p>
            <a:r>
              <a:rPr lang="fr-FR" dirty="0"/>
              <a:t>A vos agendas</a:t>
            </a:r>
          </a:p>
        </p:txBody>
      </p:sp>
      <p:sp>
        <p:nvSpPr>
          <p:cNvPr id="10243" name="Titre 2"/>
          <p:cNvSpPr>
            <a:spLocks noGrp="1"/>
          </p:cNvSpPr>
          <p:nvPr>
            <p:ph type="title"/>
          </p:nvPr>
        </p:nvSpPr>
        <p:spPr>
          <a:xfrm>
            <a:off x="1151933" y="237314"/>
            <a:ext cx="7056000" cy="626978"/>
          </a:xfrm>
        </p:spPr>
        <p:txBody>
          <a:bodyPr/>
          <a:lstStyle/>
          <a:p>
            <a:r>
              <a:rPr lang="fr-FR" altLang="fr-FR" dirty="0"/>
              <a:t>Au programme</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24</a:t>
            </a:fld>
            <a:endParaRPr lang="fr-FR" dirty="0"/>
          </a:p>
        </p:txBody>
      </p:sp>
    </p:spTree>
    <p:extLst>
      <p:ext uri="{BB962C8B-B14F-4D97-AF65-F5344CB8AC3E}">
        <p14:creationId xmlns:p14="http://schemas.microsoft.com/office/powerpoint/2010/main" val="35110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r>
              <a:rPr lang="fr-FR" dirty="0"/>
              <a:t>Rappels</a:t>
            </a:r>
          </a:p>
          <a:p>
            <a:pPr lvl="1"/>
            <a:r>
              <a:rPr lang="fr-FR" dirty="0"/>
              <a:t>Fonds de solidarité (FSE) ouvert aux entreprises</a:t>
            </a:r>
          </a:p>
          <a:p>
            <a:pPr lvl="2"/>
            <a:r>
              <a:rPr lang="fr-FR" dirty="0"/>
              <a:t>Résidentes fiscales françaises</a:t>
            </a:r>
          </a:p>
          <a:p>
            <a:pPr lvl="2"/>
            <a:r>
              <a:rPr lang="fr-FR" dirty="0"/>
              <a:t>Exerçant une activité économique</a:t>
            </a:r>
          </a:p>
          <a:p>
            <a:pPr lvl="2"/>
            <a:r>
              <a:rPr lang="fr-FR" dirty="0"/>
              <a:t>Et qui n’étaient pas en liquidation judiciaire au 1</a:t>
            </a:r>
            <a:r>
              <a:rPr lang="fr-FR" baseline="30000" dirty="0"/>
              <a:t>er</a:t>
            </a:r>
            <a:r>
              <a:rPr lang="fr-FR" dirty="0"/>
              <a:t> mars 2020</a:t>
            </a:r>
          </a:p>
          <a:p>
            <a:pPr lvl="1"/>
            <a:r>
              <a:rPr lang="fr-FR" dirty="0"/>
              <a:t>Evolution des conditions d’attribution de l’aide FSE d’un mois à l’autre</a:t>
            </a:r>
          </a:p>
          <a:p>
            <a:pPr lvl="1"/>
            <a:r>
              <a:rPr lang="fr-FR" dirty="0"/>
              <a:t>Aides FSE exonérées d’IS, d’IR et des contributions et cotisations sociales</a:t>
            </a:r>
          </a:p>
          <a:p>
            <a:pPr lvl="1"/>
            <a:r>
              <a:rPr lang="fr-FR" dirty="0"/>
              <a:t>Nécessité d’une attestation d’un EC dans certains cas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normAutofit/>
          </a:bodyPr>
          <a:lstStyle/>
          <a:p>
            <a:r>
              <a:rPr lang="fr-FR" altLang="fr-FR" dirty="0"/>
              <a:t>Fonds de solidarité - Avril et mai 2021</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25</a:t>
            </a:fld>
            <a:endParaRPr lang="fr-FR" dirty="0"/>
          </a:p>
        </p:txBody>
      </p:sp>
    </p:spTree>
    <p:extLst>
      <p:ext uri="{BB962C8B-B14F-4D97-AF65-F5344CB8AC3E}">
        <p14:creationId xmlns:p14="http://schemas.microsoft.com/office/powerpoint/2010/main" val="426602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r>
              <a:rPr lang="fr-FR" dirty="0"/>
              <a:t>Quoi de neuf ? </a:t>
            </a:r>
          </a:p>
          <a:p>
            <a:pPr lvl="1"/>
            <a:r>
              <a:rPr lang="fr-FR" dirty="0"/>
              <a:t>Aide FSE d’avril 2021 : modifications apportées par rapport à l’aide de mars 2021</a:t>
            </a:r>
          </a:p>
          <a:p>
            <a:pPr lvl="2"/>
            <a:r>
              <a:rPr lang="fr-FR" dirty="0"/>
              <a:t>Suppression du régime dérogatoire pour Mayotte</a:t>
            </a:r>
          </a:p>
          <a:p>
            <a:pPr lvl="2"/>
            <a:r>
              <a:rPr lang="fr-FR" dirty="0"/>
              <a:t>Décalage de la date de début d’activité pour l’éligibilité de l’aide au</a:t>
            </a:r>
            <a:br>
              <a:rPr lang="fr-FR" dirty="0"/>
            </a:br>
            <a:r>
              <a:rPr lang="fr-FR" dirty="0"/>
              <a:t>31 janvier 2021</a:t>
            </a:r>
          </a:p>
          <a:p>
            <a:pPr lvl="2"/>
            <a:r>
              <a:rPr lang="fr-FR" dirty="0"/>
              <a:t>Précisions apportées pour les propriétaires de monuments historiques, pour leur éligibilité à l’aide</a:t>
            </a:r>
          </a:p>
          <a:p>
            <a:pPr lvl="3"/>
            <a:r>
              <a:rPr lang="fr-FR" dirty="0"/>
              <a:t>Obligation d’employer au moins un salarié dans certains cas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normAutofit/>
          </a:bodyPr>
          <a:lstStyle/>
          <a:p>
            <a:r>
              <a:rPr lang="fr-FR" altLang="fr-FR" dirty="0"/>
              <a:t>Fonds de solidarité - Avril et mai 2021</a:t>
            </a:r>
            <a:endParaRPr lang="fr-FR" dirty="0"/>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26</a:t>
            </a:fld>
            <a:endParaRPr lang="fr-FR" dirty="0"/>
          </a:p>
        </p:txBody>
      </p:sp>
    </p:spTree>
    <p:extLst>
      <p:ext uri="{BB962C8B-B14F-4D97-AF65-F5344CB8AC3E}">
        <p14:creationId xmlns:p14="http://schemas.microsoft.com/office/powerpoint/2010/main" val="186669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1"/>
            <a:r>
              <a:rPr lang="fr-FR" dirty="0"/>
              <a:t>Aide FSE mai 2021 : modifications apportées par rapport à l’aide d’avril 2021</a:t>
            </a:r>
          </a:p>
          <a:p>
            <a:pPr lvl="2"/>
            <a:r>
              <a:rPr lang="fr-FR" dirty="0"/>
              <a:t>Suppression du caractère ininterrompu de la fermeture pour les entreprises ayant au moins un magasin de vente dans un centre commercial de plus de 10 000 m</a:t>
            </a:r>
            <a:r>
              <a:rPr lang="fr-FR" baseline="30000" dirty="0"/>
              <a:t>2</a:t>
            </a:r>
          </a:p>
          <a:p>
            <a:pPr lvl="2"/>
            <a:r>
              <a:rPr lang="fr-FR" dirty="0"/>
              <a:t>Montants des aides perçues depuis le 1</a:t>
            </a:r>
            <a:r>
              <a:rPr lang="fr-FR" baseline="30000" dirty="0"/>
              <a:t>er</a:t>
            </a:r>
            <a:r>
              <a:rPr lang="fr-FR" dirty="0"/>
              <a:t> mars 2020 à renseigner dans le cadre du régime « des aides temporaires » de la demande </a:t>
            </a:r>
          </a:p>
          <a:p>
            <a:pPr lvl="3"/>
            <a:r>
              <a:rPr lang="fr-FR" dirty="0"/>
              <a:t>Aides de minimis pour les entreprises en difficulté au 31 décembre 2019 </a:t>
            </a:r>
          </a:p>
          <a:p>
            <a:pPr lvl="3"/>
            <a:r>
              <a:rPr lang="fr-FR" dirty="0"/>
              <a:t>Aides perçues au titre du régime temporaire pour les autres entreprises (plafond de 1,8 M€)</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normAutofit/>
          </a:bodyPr>
          <a:lstStyle/>
          <a:p>
            <a:r>
              <a:rPr lang="fr-FR" altLang="fr-FR" dirty="0"/>
              <a:t>Fonds de solidarité - Avril et mai 2021</a:t>
            </a:r>
            <a:endParaRPr lang="fr-FR" dirty="0"/>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27</a:t>
            </a:fld>
            <a:endParaRPr lang="fr-FR" dirty="0"/>
          </a:p>
        </p:txBody>
      </p:sp>
    </p:spTree>
    <p:extLst>
      <p:ext uri="{BB962C8B-B14F-4D97-AF65-F5344CB8AC3E}">
        <p14:creationId xmlns:p14="http://schemas.microsoft.com/office/powerpoint/2010/main" val="42404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1"/>
            <a:r>
              <a:rPr lang="fr-FR" dirty="0"/>
              <a:t>CA de référence à prendre en compte pour calculer la perte</a:t>
            </a:r>
          </a:p>
          <a:p>
            <a:pPr lvl="2"/>
            <a:r>
              <a:rPr lang="fr-FR" dirty="0"/>
              <a:t>Principe : option entre CA du même mois de l’année 2019 ou CA mensuel moyen de l’année 2019</a:t>
            </a:r>
          </a:p>
          <a:p>
            <a:pPr lvl="2"/>
            <a:r>
              <a:rPr lang="fr-FR" dirty="0"/>
              <a:t>Aide du mois d’avril 2021</a:t>
            </a:r>
          </a:p>
          <a:p>
            <a:pPr lvl="3"/>
            <a:r>
              <a:rPr lang="fr-FR" dirty="0"/>
              <a:t>Obligation de retenir l’option retenue pour l’aide de février 2021 </a:t>
            </a:r>
          </a:p>
          <a:p>
            <a:pPr lvl="3"/>
            <a:r>
              <a:rPr lang="fr-FR" dirty="0"/>
              <a:t>Ou, si aucune demande n'a été déposée au titre du mois de février 2021, pour l’aide de mars 2021</a:t>
            </a:r>
          </a:p>
          <a:p>
            <a:pPr lvl="2"/>
            <a:r>
              <a:rPr lang="fr-FR" dirty="0"/>
              <a:t>Aide du mois de mai 2021</a:t>
            </a:r>
          </a:p>
          <a:p>
            <a:pPr lvl="3"/>
            <a:r>
              <a:rPr lang="fr-FR" dirty="0"/>
              <a:t>Obligation de retenir l’option retenue pour l’aide de février 2021 </a:t>
            </a:r>
          </a:p>
          <a:p>
            <a:pPr lvl="3"/>
            <a:r>
              <a:rPr lang="fr-FR" dirty="0"/>
              <a:t>Ou, si aucune demande n'a été déposée au titre du mois de février 2021, pour l’aide de mars 2021</a:t>
            </a:r>
          </a:p>
          <a:p>
            <a:pPr lvl="3"/>
            <a:r>
              <a:rPr lang="fr-FR" dirty="0"/>
              <a:t>Ou, si aucune demande n'a été déposée au titre des mois de février et de mars 2021, pour l’aide d’avril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normAutofit/>
          </a:bodyPr>
          <a:lstStyle/>
          <a:p>
            <a:r>
              <a:rPr lang="fr-FR" altLang="fr-FR" dirty="0"/>
              <a:t>Fonds de solidarité - Avril et mai 2021</a:t>
            </a:r>
            <a:endParaRPr lang="fr-FR" dirty="0"/>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28</a:t>
            </a:fld>
            <a:endParaRPr lang="fr-FR" dirty="0"/>
          </a:p>
        </p:txBody>
      </p:sp>
    </p:spTree>
    <p:extLst>
      <p:ext uri="{BB962C8B-B14F-4D97-AF65-F5344CB8AC3E}">
        <p14:creationId xmlns:p14="http://schemas.microsoft.com/office/powerpoint/2010/main" val="72480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lnSpcReduction="10000"/>
          </a:bodyPr>
          <a:lstStyle/>
          <a:p>
            <a:r>
              <a:rPr lang="fr-FR" dirty="0"/>
              <a:t>Rappels</a:t>
            </a:r>
          </a:p>
          <a:p>
            <a:pPr lvl="1"/>
            <a:r>
              <a:rPr lang="fr-FR" dirty="0"/>
              <a:t>Principales conditions pour bénéficier de l’aide</a:t>
            </a:r>
          </a:p>
          <a:p>
            <a:pPr lvl="2"/>
            <a:r>
              <a:rPr lang="fr-FR" dirty="0"/>
              <a:t>Justifier d’une perte d’au moins 50 % de CA sur chaque période éligible et avoir perçu le FSE au cours de l’un des 2 mois au moins de la période éligible</a:t>
            </a:r>
          </a:p>
          <a:p>
            <a:pPr lvl="2"/>
            <a:r>
              <a:rPr lang="fr-FR" dirty="0"/>
              <a:t>Avoir un EBE négatif sur la période éligible</a:t>
            </a:r>
          </a:p>
          <a:p>
            <a:pPr lvl="1"/>
            <a:r>
              <a:rPr lang="fr-FR" dirty="0"/>
              <a:t>Entreprises concernées</a:t>
            </a:r>
          </a:p>
          <a:p>
            <a:pPr lvl="2"/>
            <a:r>
              <a:rPr lang="fr-FR" dirty="0"/>
              <a:t>Entreprises réalisant plus de 1 M€ de CA mensuel (ou 12 M€ de CA annuel) et remplissant certaines conditions</a:t>
            </a:r>
          </a:p>
          <a:p>
            <a:pPr lvl="2"/>
            <a:r>
              <a:rPr lang="fr-FR" dirty="0"/>
              <a:t>Ou, sans condition de CA, entreprises appartenant à certains secteurs </a:t>
            </a:r>
          </a:p>
          <a:p>
            <a:pPr lvl="3"/>
            <a:r>
              <a:rPr lang="fr-FR" dirty="0"/>
              <a:t>Hôtel, restauration traditionnelle et résidences de tourisme des stations de montagne, salles de sport, salles de loisir intérieurs, etc.</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dite originale</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29</a:t>
            </a:fld>
            <a:endParaRPr lang="fr-FR" dirty="0"/>
          </a:p>
        </p:txBody>
      </p:sp>
    </p:spTree>
    <p:extLst>
      <p:ext uri="{BB962C8B-B14F-4D97-AF65-F5344CB8AC3E}">
        <p14:creationId xmlns:p14="http://schemas.microsoft.com/office/powerpoint/2010/main" val="1151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0A340F-9763-4604-A646-EF98E226B591}"/>
              </a:ext>
            </a:extLst>
          </p:cNvPr>
          <p:cNvSpPr>
            <a:spLocks noGrp="1"/>
          </p:cNvSpPr>
          <p:nvPr>
            <p:ph type="title"/>
          </p:nvPr>
        </p:nvSpPr>
        <p:spPr/>
        <p:txBody>
          <a:bodyPr/>
          <a:lstStyle/>
          <a:p>
            <a:r>
              <a:rPr lang="fr-FR" dirty="0"/>
              <a:t>Au programme</a:t>
            </a:r>
          </a:p>
        </p:txBody>
      </p:sp>
      <p:sp>
        <p:nvSpPr>
          <p:cNvPr id="4" name="Espace réservé du numéro de diapositive 3">
            <a:extLst>
              <a:ext uri="{FF2B5EF4-FFF2-40B4-BE49-F238E27FC236}">
                <a16:creationId xmlns:a16="http://schemas.microsoft.com/office/drawing/2014/main" id="{75CC7030-FF7B-4EC1-81D1-CF265256A28B}"/>
              </a:ext>
            </a:extLst>
          </p:cNvPr>
          <p:cNvSpPr>
            <a:spLocks noGrp="1"/>
          </p:cNvSpPr>
          <p:nvPr>
            <p:ph type="sldNum" sz="quarter" idx="4294967295"/>
          </p:nvPr>
        </p:nvSpPr>
        <p:spPr>
          <a:xfrm>
            <a:off x="8107363" y="2630488"/>
            <a:ext cx="533400" cy="501650"/>
          </a:xfrm>
          <a:prstGeom prst="rect">
            <a:avLst/>
          </a:prstGeom>
        </p:spPr>
        <p:txBody>
          <a:bodyPr/>
          <a:lstStyle/>
          <a:p>
            <a:pPr>
              <a:defRPr/>
            </a:pPr>
            <a:fld id="{42DFD4EF-7DF6-4614-8D83-7691420D2A62}" type="slidenum">
              <a:rPr lang="fr-FR" smtClean="0"/>
              <a:pPr>
                <a:defRPr/>
              </a:pPr>
              <a:t>3</a:t>
            </a:fld>
            <a:endParaRPr lang="fr-FR" dirty="0"/>
          </a:p>
        </p:txBody>
      </p:sp>
    </p:spTree>
    <p:extLst>
      <p:ext uri="{BB962C8B-B14F-4D97-AF65-F5344CB8AC3E}">
        <p14:creationId xmlns:p14="http://schemas.microsoft.com/office/powerpoint/2010/main" val="6495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lnSpcReduction="10000"/>
          </a:bodyPr>
          <a:lstStyle/>
          <a:p>
            <a:r>
              <a:rPr lang="fr-FR" dirty="0"/>
              <a:t>Quoi de neuf ?</a:t>
            </a:r>
          </a:p>
          <a:p>
            <a:pPr lvl="1"/>
            <a:r>
              <a:rPr lang="fr-FR" dirty="0"/>
              <a:t>A compter de la 2</a:t>
            </a:r>
            <a:r>
              <a:rPr lang="fr-FR" baseline="30000" dirty="0"/>
              <a:t>ème</a:t>
            </a:r>
            <a:r>
              <a:rPr lang="fr-FR" dirty="0"/>
              <a:t> période éligible (mars 2021), option pour l’appréciation des critères d’éligibilité</a:t>
            </a:r>
          </a:p>
          <a:p>
            <a:pPr lvl="2"/>
            <a:r>
              <a:rPr lang="fr-FR" dirty="0"/>
              <a:t>Appréciation de manière bimestrielle (méthode existante)</a:t>
            </a:r>
          </a:p>
          <a:p>
            <a:pPr lvl="2"/>
            <a:r>
              <a:rPr lang="fr-FR" dirty="0"/>
              <a:t>Ou de manière mensuelle (méthode nouvelle)</a:t>
            </a:r>
          </a:p>
          <a:p>
            <a:pPr lvl="1"/>
            <a:r>
              <a:rPr lang="fr-FR" dirty="0"/>
              <a:t>Extension de la liste des secteurs sans condition de CA à respecter</a:t>
            </a:r>
          </a:p>
          <a:p>
            <a:pPr lvl="2"/>
            <a:r>
              <a:rPr lang="fr-FR" dirty="0"/>
              <a:t>Location et location-bail d'articles de loisirs et de sport ou du commerce de détail d'articles de sport en magasin spécialisé </a:t>
            </a:r>
          </a:p>
          <a:p>
            <a:pPr lvl="3"/>
            <a:r>
              <a:rPr lang="fr-FR" dirty="0"/>
              <a:t>Sous réserve qu'au moins 50 % du CA soit réalisé dans la vente au détail de skis et de chaussures de ski</a:t>
            </a:r>
          </a:p>
          <a:p>
            <a:pPr lvl="2"/>
            <a:r>
              <a:rPr lang="fr-FR" dirty="0"/>
              <a:t>Discothèques et établissements similaires remplissant certaines conditions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lstStyle/>
          <a:p>
            <a:r>
              <a:rPr lang="fr-FR" altLang="fr-FR" dirty="0"/>
              <a:t>Aide complémentaire </a:t>
            </a:r>
            <a:br>
              <a:rPr lang="fr-FR" altLang="fr-FR" dirty="0"/>
            </a:br>
            <a:r>
              <a:rPr lang="fr-FR" altLang="fr-FR" dirty="0"/>
              <a:t>« coûts fixes » dite originale</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30</a:t>
            </a:fld>
            <a:endParaRPr lang="fr-FR" dirty="0"/>
          </a:p>
        </p:txBody>
      </p:sp>
    </p:spTree>
    <p:extLst>
      <p:ext uri="{BB962C8B-B14F-4D97-AF65-F5344CB8AC3E}">
        <p14:creationId xmlns:p14="http://schemas.microsoft.com/office/powerpoint/2010/main" val="345609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Que faut-il faire ?</a:t>
            </a:r>
          </a:p>
          <a:p>
            <a:pPr lvl="1"/>
            <a:r>
              <a:rPr lang="fr-FR" dirty="0"/>
              <a:t>Demande par voie dématérialisée sur l’espace professionnel impots.gouv.fr </a:t>
            </a:r>
          </a:p>
          <a:p>
            <a:pPr lvl="1"/>
            <a:r>
              <a:rPr lang="fr-FR" dirty="0"/>
              <a:t>Pièces justificatives à joindre à la demande </a:t>
            </a:r>
          </a:p>
          <a:p>
            <a:pPr lvl="1"/>
            <a:r>
              <a:rPr lang="fr-FR" dirty="0"/>
              <a:t>Calendrier de dépôt de la demande</a:t>
            </a:r>
          </a:p>
          <a:p>
            <a:pPr lvl="1"/>
            <a:endParaRPr lang="fr-FR" dirty="0"/>
          </a:p>
          <a:p>
            <a:pPr lvl="1"/>
            <a:endParaRPr lang="fr-FR" dirty="0"/>
          </a:p>
          <a:p>
            <a:pPr lvl="1"/>
            <a:endParaRPr lang="fr-FR" dirty="0"/>
          </a:p>
          <a:p>
            <a:pPr lvl="1"/>
            <a:endParaRPr lang="fr-FR" dirty="0"/>
          </a:p>
          <a:p>
            <a:pPr lvl="1"/>
            <a:endParaRPr lang="fr-FR" dirty="0"/>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dite originale</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31</a:t>
            </a:fld>
            <a:endParaRPr lang="fr-FR" dirty="0"/>
          </a:p>
        </p:txBody>
      </p:sp>
      <p:graphicFrame>
        <p:nvGraphicFramePr>
          <p:cNvPr id="4" name="Tableau 3">
            <a:extLst>
              <a:ext uri="{FF2B5EF4-FFF2-40B4-BE49-F238E27FC236}">
                <a16:creationId xmlns:a16="http://schemas.microsoft.com/office/drawing/2014/main" id="{D1FC8A04-8CCE-BE4C-B414-3BD49B40E51B}"/>
              </a:ext>
            </a:extLst>
          </p:cNvPr>
          <p:cNvGraphicFramePr>
            <a:graphicFrameLocks noGrp="1"/>
          </p:cNvGraphicFramePr>
          <p:nvPr>
            <p:extLst>
              <p:ext uri="{D42A27DB-BD31-4B8C-83A1-F6EECF244321}">
                <p14:modId xmlns:p14="http://schemas.microsoft.com/office/powerpoint/2010/main" val="1929487805"/>
              </p:ext>
            </p:extLst>
          </p:nvPr>
        </p:nvGraphicFramePr>
        <p:xfrm>
          <a:off x="812853" y="3298775"/>
          <a:ext cx="7293086" cy="2042939"/>
        </p:xfrm>
        <a:graphic>
          <a:graphicData uri="http://schemas.openxmlformats.org/drawingml/2006/table">
            <a:tbl>
              <a:tblPr firstRow="1" firstCol="1" bandRow="1">
                <a:tableStyleId>{5C22544A-7EE6-4342-B048-85BDC9FD1C3A}</a:tableStyleId>
              </a:tblPr>
              <a:tblGrid>
                <a:gridCol w="1549190">
                  <a:extLst>
                    <a:ext uri="{9D8B030D-6E8A-4147-A177-3AD203B41FA5}">
                      <a16:colId xmlns:a16="http://schemas.microsoft.com/office/drawing/2014/main" val="2752017685"/>
                    </a:ext>
                  </a:extLst>
                </a:gridCol>
                <a:gridCol w="3384376">
                  <a:extLst>
                    <a:ext uri="{9D8B030D-6E8A-4147-A177-3AD203B41FA5}">
                      <a16:colId xmlns:a16="http://schemas.microsoft.com/office/drawing/2014/main" val="2194409318"/>
                    </a:ext>
                  </a:extLst>
                </a:gridCol>
                <a:gridCol w="2359520">
                  <a:extLst>
                    <a:ext uri="{9D8B030D-6E8A-4147-A177-3AD203B41FA5}">
                      <a16:colId xmlns:a16="http://schemas.microsoft.com/office/drawing/2014/main" val="612411975"/>
                    </a:ext>
                  </a:extLst>
                </a:gridCol>
              </a:tblGrid>
              <a:tr h="540470">
                <a:tc>
                  <a:txBody>
                    <a:bodyPr/>
                    <a:lstStyle/>
                    <a:p>
                      <a:pPr algn="ctr"/>
                      <a:r>
                        <a:rPr lang="fr-FR" sz="1400" dirty="0">
                          <a:effectLst/>
                        </a:rPr>
                        <a:t>Période éligible</a:t>
                      </a:r>
                      <a:endParaRPr lang="fr-FR" sz="1400" dirty="0">
                        <a:effectLst/>
                        <a:latin typeface="Gill Sans MT" panose="020B0502020104020203" pitchFamily="34" charset="77"/>
                      </a:endParaRPr>
                    </a:p>
                  </a:txBody>
                  <a:tcPr marL="68580" marR="68580" marT="0" marB="0" anchor="ctr">
                    <a:solidFill>
                      <a:srgbClr val="002060"/>
                    </a:solidFill>
                  </a:tcPr>
                </a:tc>
                <a:tc>
                  <a:txBody>
                    <a:bodyPr/>
                    <a:lstStyle/>
                    <a:p>
                      <a:pPr algn="l"/>
                      <a:r>
                        <a:rPr lang="fr-FR" sz="1400" dirty="0">
                          <a:effectLst/>
                        </a:rPr>
                        <a:t>Entreprise éligible au FSE au titre des 2 mois </a:t>
                      </a:r>
                    </a:p>
                    <a:p>
                      <a:pPr algn="l"/>
                      <a:r>
                        <a:rPr lang="fr-FR" sz="1400" dirty="0">
                          <a:effectLst/>
                        </a:rPr>
                        <a:t>ou du 2</a:t>
                      </a:r>
                      <a:r>
                        <a:rPr lang="fr-FR" sz="1400" baseline="30000" dirty="0">
                          <a:effectLst/>
                        </a:rPr>
                        <a:t>ème</a:t>
                      </a:r>
                      <a:r>
                        <a:rPr lang="fr-FR" sz="1400" dirty="0">
                          <a:effectLst/>
                        </a:rPr>
                        <a:t> mois seulement de la période éligible</a:t>
                      </a:r>
                      <a:endParaRPr lang="fr-FR" sz="1400" dirty="0">
                        <a:effectLst/>
                        <a:latin typeface="Gill Sans MT" panose="020B0502020104020203" pitchFamily="34" charset="77"/>
                      </a:endParaRPr>
                    </a:p>
                  </a:txBody>
                  <a:tcPr marL="68580" marR="68580" marT="0" marB="0" anchor="ctr">
                    <a:solidFill>
                      <a:srgbClr val="002060"/>
                    </a:solidFill>
                  </a:tcPr>
                </a:tc>
                <a:tc>
                  <a:txBody>
                    <a:bodyPr/>
                    <a:lstStyle/>
                    <a:p>
                      <a:pPr algn="l"/>
                      <a:r>
                        <a:rPr lang="fr-FR" sz="1400" dirty="0">
                          <a:effectLst/>
                        </a:rPr>
                        <a:t>Entreprise éligible au FSE au titre du 1</a:t>
                      </a:r>
                      <a:r>
                        <a:rPr lang="fr-FR" sz="1400" baseline="30000" dirty="0">
                          <a:effectLst/>
                        </a:rPr>
                        <a:t>er</a:t>
                      </a:r>
                      <a:r>
                        <a:rPr lang="fr-FR" sz="1400" dirty="0">
                          <a:effectLst/>
                        </a:rPr>
                        <a:t> mois de la période éligible</a:t>
                      </a:r>
                      <a:endParaRPr lang="fr-FR" sz="1400" dirty="0">
                        <a:effectLst/>
                        <a:latin typeface="Gill Sans MT" panose="020B0502020104020203" pitchFamily="34" charset="77"/>
                      </a:endParaRPr>
                    </a:p>
                  </a:txBody>
                  <a:tcPr marL="68580" marR="68580" marT="0" marB="0" anchor="ctr">
                    <a:solidFill>
                      <a:srgbClr val="002060"/>
                    </a:solidFill>
                  </a:tcPr>
                </a:tc>
                <a:extLst>
                  <a:ext uri="{0D108BD9-81ED-4DB2-BD59-A6C34878D82A}">
                    <a16:rowId xmlns:a16="http://schemas.microsoft.com/office/drawing/2014/main" val="3023626156"/>
                  </a:ext>
                </a:extLst>
              </a:tr>
              <a:tr h="549419">
                <a:tc>
                  <a:txBody>
                    <a:bodyPr/>
                    <a:lstStyle/>
                    <a:p>
                      <a:pPr algn="ctr"/>
                      <a:r>
                        <a:rPr lang="fr-FR" sz="1400" dirty="0">
                          <a:effectLst/>
                        </a:rPr>
                        <a:t>Janvier-février 2021</a:t>
                      </a:r>
                      <a:endParaRPr lang="fr-FR" sz="1400" dirty="0">
                        <a:effectLst/>
                        <a:latin typeface="Gill Sans MT" panose="020B0502020104020203" pitchFamily="34" charset="77"/>
                      </a:endParaRPr>
                    </a:p>
                  </a:txBody>
                  <a:tcPr marL="68580" marR="68580" marT="0" marB="0" anchor="ctr">
                    <a:solidFill>
                      <a:srgbClr val="002060"/>
                    </a:solidFill>
                  </a:tcPr>
                </a:tc>
                <a:tc>
                  <a:txBody>
                    <a:bodyPr/>
                    <a:lstStyle/>
                    <a:p>
                      <a:pPr algn="l"/>
                      <a:r>
                        <a:rPr lang="fr-FR" sz="1400" dirty="0">
                          <a:effectLst/>
                        </a:rPr>
                        <a:t>45 jours après le versement du FSE au titre de février 2021</a:t>
                      </a:r>
                      <a:endParaRPr lang="fr-FR" sz="1400" dirty="0">
                        <a:effectLst/>
                        <a:latin typeface="Gill Sans MT" panose="020B0502020104020203" pitchFamily="34" charset="77"/>
                      </a:endParaRPr>
                    </a:p>
                  </a:txBody>
                  <a:tcPr marL="68580" marR="68580" marT="0" marB="0" anchor="ctr">
                    <a:solidFill>
                      <a:schemeClr val="bg1">
                        <a:lumMod val="85000"/>
                      </a:schemeClr>
                    </a:solidFill>
                  </a:tcPr>
                </a:tc>
                <a:tc>
                  <a:txBody>
                    <a:bodyPr/>
                    <a:lstStyle/>
                    <a:p>
                      <a:pPr algn="l"/>
                      <a:r>
                        <a:rPr lang="fr-FR" sz="1400" dirty="0">
                          <a:effectLst/>
                        </a:rPr>
                        <a:t>Jusqu’au 10 mai 2021</a:t>
                      </a:r>
                    </a:p>
                    <a:p>
                      <a:pPr algn="l"/>
                      <a:r>
                        <a:rPr lang="fr-FR" sz="1400" dirty="0">
                          <a:effectLst/>
                        </a:rPr>
                        <a:t> </a:t>
                      </a:r>
                      <a:endParaRPr lang="fr-FR" sz="1400" dirty="0">
                        <a:effectLst/>
                        <a:latin typeface="Gill Sans MT" panose="020B0502020104020203" pitchFamily="34" charset="77"/>
                      </a:endParaRPr>
                    </a:p>
                  </a:txBody>
                  <a:tcPr marL="68580" marR="68580" marT="0" marB="0" anchor="ctr">
                    <a:solidFill>
                      <a:schemeClr val="bg1">
                        <a:lumMod val="85000"/>
                      </a:schemeClr>
                    </a:solidFill>
                  </a:tcPr>
                </a:tc>
                <a:extLst>
                  <a:ext uri="{0D108BD9-81ED-4DB2-BD59-A6C34878D82A}">
                    <a16:rowId xmlns:a16="http://schemas.microsoft.com/office/drawing/2014/main" val="754678529"/>
                  </a:ext>
                </a:extLst>
              </a:tr>
              <a:tr h="366279">
                <a:tc>
                  <a:txBody>
                    <a:bodyPr/>
                    <a:lstStyle/>
                    <a:p>
                      <a:pPr algn="ctr"/>
                      <a:r>
                        <a:rPr lang="fr-FR" sz="1400" dirty="0">
                          <a:effectLst/>
                        </a:rPr>
                        <a:t>Mars-avril 2021</a:t>
                      </a:r>
                      <a:endParaRPr lang="fr-FR" sz="1400" dirty="0">
                        <a:effectLst/>
                        <a:latin typeface="Gill Sans MT" panose="020B0502020104020203" pitchFamily="34" charset="77"/>
                      </a:endParaRPr>
                    </a:p>
                  </a:txBody>
                  <a:tcPr marL="68580" marR="68580" marT="0" marB="0" anchor="ctr">
                    <a:solidFill>
                      <a:srgbClr val="002060"/>
                    </a:solidFill>
                  </a:tcPr>
                </a:tc>
                <a:tc>
                  <a:txBody>
                    <a:bodyPr/>
                    <a:lstStyle/>
                    <a:p>
                      <a:pPr algn="l"/>
                      <a:r>
                        <a:rPr lang="fr-FR" sz="1400">
                          <a:effectLst/>
                        </a:rPr>
                        <a:t>45 jours après le versement du FSE au titre d’avril 2021</a:t>
                      </a:r>
                      <a:endParaRPr lang="fr-FR" sz="1400">
                        <a:effectLst/>
                        <a:latin typeface="Gill Sans MT" panose="020B0502020104020203" pitchFamily="34" charset="77"/>
                      </a:endParaRPr>
                    </a:p>
                  </a:txBody>
                  <a:tcPr marL="68580" marR="68580" marT="0" marB="0" anchor="ctr">
                    <a:solidFill>
                      <a:schemeClr val="bg1">
                        <a:lumMod val="85000"/>
                      </a:schemeClr>
                    </a:solidFill>
                  </a:tcPr>
                </a:tc>
                <a:tc>
                  <a:txBody>
                    <a:bodyPr/>
                    <a:lstStyle/>
                    <a:p>
                      <a:pPr algn="l"/>
                      <a:r>
                        <a:rPr lang="fr-FR" sz="1400" dirty="0">
                          <a:effectLst/>
                        </a:rPr>
                        <a:t>Jusqu’au 15 juin 2021</a:t>
                      </a:r>
                      <a:endParaRPr lang="fr-FR" sz="1400" dirty="0">
                        <a:effectLst/>
                        <a:latin typeface="Gill Sans MT" panose="020B0502020104020203" pitchFamily="34" charset="77"/>
                      </a:endParaRPr>
                    </a:p>
                  </a:txBody>
                  <a:tcPr marL="68580" marR="68580" marT="0" marB="0" anchor="ctr">
                    <a:solidFill>
                      <a:schemeClr val="bg1">
                        <a:lumMod val="85000"/>
                      </a:schemeClr>
                    </a:solidFill>
                  </a:tcPr>
                </a:tc>
                <a:extLst>
                  <a:ext uri="{0D108BD9-81ED-4DB2-BD59-A6C34878D82A}">
                    <a16:rowId xmlns:a16="http://schemas.microsoft.com/office/drawing/2014/main" val="688818527"/>
                  </a:ext>
                </a:extLst>
              </a:tr>
              <a:tr h="366279">
                <a:tc>
                  <a:txBody>
                    <a:bodyPr/>
                    <a:lstStyle/>
                    <a:p>
                      <a:pPr algn="ctr"/>
                      <a:r>
                        <a:rPr lang="fr-FR" sz="1400" dirty="0">
                          <a:effectLst/>
                        </a:rPr>
                        <a:t>Mai-juin 2021</a:t>
                      </a:r>
                      <a:endParaRPr lang="fr-FR" sz="1400" dirty="0">
                        <a:effectLst/>
                        <a:latin typeface="Gill Sans MT" panose="020B0502020104020203" pitchFamily="34" charset="77"/>
                      </a:endParaRPr>
                    </a:p>
                  </a:txBody>
                  <a:tcPr marL="68580" marR="68580" marT="0" marB="0" anchor="ctr">
                    <a:solidFill>
                      <a:srgbClr val="002060"/>
                    </a:solidFill>
                  </a:tcPr>
                </a:tc>
                <a:tc>
                  <a:txBody>
                    <a:bodyPr/>
                    <a:lstStyle/>
                    <a:p>
                      <a:pPr algn="l"/>
                      <a:r>
                        <a:rPr lang="fr-FR" sz="1400" dirty="0">
                          <a:effectLst/>
                        </a:rPr>
                        <a:t>45 jours après le versement du FSE au titre de juin 2021</a:t>
                      </a:r>
                      <a:endParaRPr lang="fr-FR" sz="1400" dirty="0">
                        <a:effectLst/>
                        <a:latin typeface="Gill Sans MT" panose="020B0502020104020203" pitchFamily="34" charset="77"/>
                      </a:endParaRPr>
                    </a:p>
                  </a:txBody>
                  <a:tcPr marL="68580" marR="68580" marT="0" marB="0" anchor="ctr">
                    <a:solidFill>
                      <a:schemeClr val="bg1">
                        <a:lumMod val="85000"/>
                      </a:schemeClr>
                    </a:solidFill>
                  </a:tcPr>
                </a:tc>
                <a:tc>
                  <a:txBody>
                    <a:bodyPr/>
                    <a:lstStyle/>
                    <a:p>
                      <a:pPr algn="l"/>
                      <a:r>
                        <a:rPr lang="fr-FR" sz="1400" dirty="0">
                          <a:effectLst/>
                        </a:rPr>
                        <a:t>Jusqu’au 15 août 2021</a:t>
                      </a:r>
                      <a:endParaRPr lang="fr-FR" sz="1400" dirty="0">
                        <a:effectLst/>
                        <a:latin typeface="Gill Sans MT" panose="020B0502020104020203" pitchFamily="34" charset="77"/>
                      </a:endParaRPr>
                    </a:p>
                  </a:txBody>
                  <a:tcPr marL="68580" marR="68580" marT="0" marB="0" anchor="ctr">
                    <a:solidFill>
                      <a:schemeClr val="bg1">
                        <a:lumMod val="85000"/>
                      </a:schemeClr>
                    </a:solidFill>
                  </a:tcPr>
                </a:tc>
                <a:extLst>
                  <a:ext uri="{0D108BD9-81ED-4DB2-BD59-A6C34878D82A}">
                    <a16:rowId xmlns:a16="http://schemas.microsoft.com/office/drawing/2014/main" val="2664034668"/>
                  </a:ext>
                </a:extLst>
              </a:tr>
            </a:tbl>
          </a:graphicData>
        </a:graphic>
      </p:graphicFrame>
    </p:spTree>
    <p:extLst>
      <p:ext uri="{BB962C8B-B14F-4D97-AF65-F5344CB8AC3E}">
        <p14:creationId xmlns:p14="http://schemas.microsoft.com/office/powerpoint/2010/main" val="347387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Aide complémentaire « coûts fixes » originale instituée pour compenser le poids des charges fixes de certaines entreprises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saisonnalité</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32</a:t>
            </a:fld>
            <a:endParaRPr lang="fr-FR" dirty="0"/>
          </a:p>
        </p:txBody>
      </p:sp>
    </p:spTree>
    <p:extLst>
      <p:ext uri="{BB962C8B-B14F-4D97-AF65-F5344CB8AC3E}">
        <p14:creationId xmlns:p14="http://schemas.microsoft.com/office/powerpoint/2010/main" val="424470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lnSpcReduction="10000"/>
          </a:bodyPr>
          <a:lstStyle/>
          <a:p>
            <a:r>
              <a:rPr lang="fr-FR" dirty="0"/>
              <a:t>Quoi de neuf ?</a:t>
            </a:r>
          </a:p>
          <a:p>
            <a:pPr lvl="1"/>
            <a:r>
              <a:rPr lang="fr-FR" dirty="0"/>
              <a:t>Nouvelle aide complémentaire : aide « coûts fixes » saisonnalité</a:t>
            </a:r>
          </a:p>
          <a:p>
            <a:pPr lvl="1"/>
            <a:r>
              <a:rPr lang="fr-FR" dirty="0"/>
              <a:t>Aide versée au titre du 1</a:t>
            </a:r>
            <a:r>
              <a:rPr lang="fr-FR" baseline="30000" dirty="0"/>
              <a:t>er</a:t>
            </a:r>
            <a:r>
              <a:rPr lang="fr-FR" dirty="0"/>
              <a:t> semestre 2021</a:t>
            </a:r>
          </a:p>
          <a:p>
            <a:pPr lvl="1"/>
            <a:r>
              <a:rPr lang="fr-FR" dirty="0"/>
              <a:t>Conditions à respecter par l’entreprise </a:t>
            </a:r>
          </a:p>
          <a:p>
            <a:pPr lvl="2"/>
            <a:r>
              <a:rPr lang="fr-FR" dirty="0"/>
              <a:t>Avoir bénéficié au moins une fois du FSE au cours du</a:t>
            </a:r>
            <a:br>
              <a:rPr lang="fr-FR" dirty="0"/>
            </a:br>
            <a:r>
              <a:rPr lang="fr-FR" dirty="0"/>
              <a:t>1</a:t>
            </a:r>
            <a:r>
              <a:rPr lang="fr-FR" baseline="30000" dirty="0"/>
              <a:t>er</a:t>
            </a:r>
            <a:r>
              <a:rPr lang="fr-FR" dirty="0"/>
              <a:t> semestre 2021</a:t>
            </a:r>
          </a:p>
          <a:p>
            <a:pPr lvl="2"/>
            <a:r>
              <a:rPr lang="fr-FR" dirty="0"/>
              <a:t>Avoir subi une perte de CA d’au moins 50 % au 1</a:t>
            </a:r>
            <a:r>
              <a:rPr lang="fr-FR" baseline="30000" dirty="0"/>
              <a:t>er</a:t>
            </a:r>
            <a:r>
              <a:rPr lang="fr-FR" dirty="0"/>
              <a:t> semestre 2021</a:t>
            </a:r>
          </a:p>
          <a:p>
            <a:pPr lvl="3"/>
            <a:r>
              <a:rPr lang="fr-FR" dirty="0"/>
              <a:t>Par rapport à la même période en 2019</a:t>
            </a:r>
          </a:p>
          <a:p>
            <a:pPr lvl="2"/>
            <a:r>
              <a:rPr lang="fr-FR" dirty="0"/>
              <a:t>Avoir réalisé, pendant au moins 1 mois au cours du 1</a:t>
            </a:r>
            <a:r>
              <a:rPr lang="fr-FR" baseline="30000" dirty="0"/>
              <a:t>er</a:t>
            </a:r>
            <a:r>
              <a:rPr lang="fr-FR" dirty="0"/>
              <a:t> semestre 2019, un CA mensuel &lt; à 5 % du CA annuel 2019</a:t>
            </a:r>
          </a:p>
          <a:p>
            <a:pPr lvl="2"/>
            <a:r>
              <a:rPr lang="fr-FR" dirty="0"/>
              <a:t>Avoir été créées avant le 1er janvier 2019</a:t>
            </a:r>
          </a:p>
          <a:p>
            <a:pPr lvl="2"/>
            <a:r>
              <a:rPr lang="fr-FR" dirty="0"/>
              <a:t>Avoir un EBE « coûts fixes » négatif sur le 1</a:t>
            </a:r>
            <a:r>
              <a:rPr lang="fr-FR" baseline="30000" dirty="0"/>
              <a:t>er</a:t>
            </a:r>
            <a:r>
              <a:rPr lang="fr-FR" dirty="0"/>
              <a:t> semestre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saisonnalité</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33</a:t>
            </a:fld>
            <a:endParaRPr lang="fr-FR" dirty="0"/>
          </a:p>
        </p:txBody>
      </p:sp>
    </p:spTree>
    <p:extLst>
      <p:ext uri="{BB962C8B-B14F-4D97-AF65-F5344CB8AC3E}">
        <p14:creationId xmlns:p14="http://schemas.microsoft.com/office/powerpoint/2010/main" val="398018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Conditions de CA et d’activité</a:t>
            </a:r>
          </a:p>
          <a:p>
            <a:pPr lvl="2"/>
            <a:r>
              <a:rPr lang="fr-FR" dirty="0"/>
              <a:t>Justifier pour au moins 1 des mois calendaires du 1</a:t>
            </a:r>
            <a:r>
              <a:rPr lang="fr-FR" baseline="30000" dirty="0"/>
              <a:t>er</a:t>
            </a:r>
            <a:r>
              <a:rPr lang="fr-FR" dirty="0"/>
              <a:t> semestre 2021</a:t>
            </a:r>
          </a:p>
          <a:p>
            <a:pPr lvl="3"/>
            <a:r>
              <a:rPr lang="fr-FR" dirty="0"/>
              <a:t>D'un CA mensuel de référence &gt; 1 M€ ou d'un CA annuel pour 2019 </a:t>
            </a:r>
            <a:br>
              <a:rPr lang="fr-FR" dirty="0"/>
            </a:br>
            <a:r>
              <a:rPr lang="fr-FR" dirty="0"/>
              <a:t>&gt; 12 M€ (au niveau de l’entreprise ou du groupe) </a:t>
            </a:r>
          </a:p>
          <a:p>
            <a:pPr lvl="3"/>
            <a:r>
              <a:rPr lang="fr-FR" dirty="0"/>
              <a:t>ET soit</a:t>
            </a:r>
          </a:p>
          <a:p>
            <a:pPr lvl="4"/>
            <a:r>
              <a:rPr lang="fr-FR" dirty="0"/>
              <a:t>Avoir fait l’objet d’une interdiction d'accueil du public au cours d'au moins 1 mois calendaire du 1</a:t>
            </a:r>
            <a:r>
              <a:rPr lang="fr-FR" baseline="30000" dirty="0"/>
              <a:t>er</a:t>
            </a:r>
            <a:r>
              <a:rPr lang="fr-FR" dirty="0"/>
              <a:t> semestre 2021</a:t>
            </a:r>
          </a:p>
          <a:p>
            <a:pPr lvl="4"/>
            <a:r>
              <a:rPr lang="fr-FR" dirty="0"/>
              <a:t>Ou exercer son activité principale dans un secteur S1 ou S1 bis</a:t>
            </a:r>
          </a:p>
          <a:p>
            <a:pPr lvl="4"/>
            <a:r>
              <a:rPr lang="fr-FR" dirty="0"/>
              <a:t>Ou exercer son activité principale dans le commerce de détail, à l'exception des automobiles et des motocycles, ou la location de biens immobiliers résidentiels, et être domicilié dans une commune de montagne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saisonnalité</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34</a:t>
            </a:fld>
            <a:endParaRPr lang="fr-FR" dirty="0"/>
          </a:p>
        </p:txBody>
      </p:sp>
    </p:spTree>
    <p:extLst>
      <p:ext uri="{BB962C8B-B14F-4D97-AF65-F5344CB8AC3E}">
        <p14:creationId xmlns:p14="http://schemas.microsoft.com/office/powerpoint/2010/main" val="242891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Conditions de CA et d’activité non applicables si exercice de l’activité principale dans l’un de ces secteurs</a:t>
            </a:r>
          </a:p>
          <a:p>
            <a:pPr lvl="2"/>
            <a:r>
              <a:rPr lang="fr-FR" dirty="0"/>
              <a:t>Hôtel, restauration traditionnelle et résidences de tourisme des stations de montagne</a:t>
            </a:r>
          </a:p>
          <a:p>
            <a:pPr lvl="2"/>
            <a:r>
              <a:rPr lang="fr-FR" dirty="0"/>
              <a:t>Salles de sport, salles de loisir intérieurs, jardins zoologiques, établissements de thermalisme, parcs d’attractions et parcs à thèmes</a:t>
            </a:r>
          </a:p>
          <a:p>
            <a:pPr lvl="2"/>
            <a:r>
              <a:rPr lang="fr-FR" dirty="0"/>
              <a:t>Location et location-bail d'articles de loisirs et de sport ou du commerce de détail d'articles de sport en magasin spécialisé </a:t>
            </a:r>
          </a:p>
          <a:p>
            <a:pPr lvl="3"/>
            <a:r>
              <a:rPr lang="fr-FR" dirty="0"/>
              <a:t>Sous réserve qu'au moins 50 % du CA soit réalisé dans la vente au détail de skis et de chaussures de ski</a:t>
            </a:r>
          </a:p>
          <a:p>
            <a:pPr lvl="2"/>
            <a:r>
              <a:rPr lang="fr-FR" dirty="0"/>
              <a:t>Discothèques et établissements similaires remplissant certaines conditions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saisonnalité</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35</a:t>
            </a:fld>
            <a:endParaRPr lang="fr-FR" dirty="0"/>
          </a:p>
        </p:txBody>
      </p:sp>
    </p:spTree>
    <p:extLst>
      <p:ext uri="{BB962C8B-B14F-4D97-AF65-F5344CB8AC3E}">
        <p14:creationId xmlns:p14="http://schemas.microsoft.com/office/powerpoint/2010/main" val="41696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Montant de l’aide</a:t>
            </a:r>
          </a:p>
          <a:p>
            <a:pPr lvl="2"/>
            <a:r>
              <a:rPr lang="fr-FR" dirty="0"/>
              <a:t>70 % de l’EBE « coûts fixes » négatif constaté au cours du</a:t>
            </a:r>
            <a:br>
              <a:rPr lang="fr-FR" dirty="0"/>
            </a:br>
            <a:r>
              <a:rPr lang="fr-FR" dirty="0"/>
              <a:t>1</a:t>
            </a:r>
            <a:r>
              <a:rPr lang="fr-FR" baseline="30000" dirty="0"/>
              <a:t>er</a:t>
            </a:r>
            <a:r>
              <a:rPr lang="fr-FR" dirty="0"/>
              <a:t> semestre 2021</a:t>
            </a:r>
          </a:p>
          <a:p>
            <a:pPr lvl="2"/>
            <a:r>
              <a:rPr lang="fr-FR" dirty="0"/>
              <a:t>90 % pour les petites entreprises</a:t>
            </a:r>
          </a:p>
          <a:p>
            <a:pPr lvl="1"/>
            <a:r>
              <a:rPr lang="fr-FR" dirty="0"/>
              <a:t>Non cumulable avec l’aide « coûts fixes » originale</a:t>
            </a:r>
          </a:p>
          <a:p>
            <a:pPr lvl="1"/>
            <a:r>
              <a:rPr lang="fr-FR" dirty="0"/>
              <a:t>Dépôt de la demande </a:t>
            </a:r>
          </a:p>
          <a:p>
            <a:pPr lvl="2"/>
            <a:r>
              <a:rPr lang="fr-FR" dirty="0"/>
              <a:t>Sur l’espace professionnel du site </a:t>
            </a:r>
            <a:r>
              <a:rPr lang="fr-FR" dirty="0" err="1"/>
              <a:t>impots.gouv.fr</a:t>
            </a:r>
            <a:endParaRPr lang="fr-FR" dirty="0"/>
          </a:p>
          <a:p>
            <a:pPr lvl="2"/>
            <a:r>
              <a:rPr lang="fr-FR" dirty="0"/>
              <a:t>Entre le 1</a:t>
            </a:r>
            <a:r>
              <a:rPr lang="fr-FR" baseline="30000" dirty="0"/>
              <a:t>er</a:t>
            </a:r>
            <a:r>
              <a:rPr lang="fr-FR" dirty="0"/>
              <a:t> juillet 2021 et le 15 août 2021</a:t>
            </a:r>
          </a:p>
          <a:p>
            <a:pPr lvl="2"/>
            <a:r>
              <a:rPr lang="fr-FR" dirty="0"/>
              <a:t>Accompagnée de pièces justificatives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saisonnalité</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36</a:t>
            </a:fld>
            <a:endParaRPr lang="fr-FR" dirty="0"/>
          </a:p>
        </p:txBody>
      </p:sp>
    </p:spTree>
    <p:extLst>
      <p:ext uri="{BB962C8B-B14F-4D97-AF65-F5344CB8AC3E}">
        <p14:creationId xmlns:p14="http://schemas.microsoft.com/office/powerpoint/2010/main" val="271708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Aide complémentaire « coûts fixes » originale soumise à plusieurs conditions</a:t>
            </a:r>
          </a:p>
          <a:p>
            <a:pPr lvl="2"/>
            <a:r>
              <a:rPr lang="fr-FR" dirty="0"/>
              <a:t>Notamment avoir bénéficié du FSE au cours de l’un des 2 mois de la période éligible</a:t>
            </a:r>
          </a:p>
          <a:p>
            <a:pPr lvl="1"/>
            <a:r>
              <a:rPr lang="fr-FR" dirty="0"/>
              <a:t>Problème pour les groupes</a:t>
            </a:r>
          </a:p>
          <a:p>
            <a:pPr lvl="2"/>
            <a:r>
              <a:rPr lang="fr-FR" dirty="0"/>
              <a:t>Pas de FSE pour certaines entreprises du fait des plafonds d’aides existants</a:t>
            </a:r>
          </a:p>
          <a:p>
            <a:pPr lvl="3"/>
            <a:r>
              <a:rPr lang="fr-FR" dirty="0"/>
              <a:t>Notamment plafonnement du FSE à 200.000 € au niveau du groupe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groupes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37</a:t>
            </a:fld>
            <a:endParaRPr lang="fr-FR" dirty="0"/>
          </a:p>
        </p:txBody>
      </p:sp>
    </p:spTree>
    <p:extLst>
      <p:ext uri="{BB962C8B-B14F-4D97-AF65-F5344CB8AC3E}">
        <p14:creationId xmlns:p14="http://schemas.microsoft.com/office/powerpoint/2010/main" val="10942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Quoi de neuf ?</a:t>
            </a:r>
          </a:p>
          <a:p>
            <a:pPr lvl="1"/>
            <a:r>
              <a:rPr lang="fr-FR" dirty="0"/>
              <a:t>Nouvelle aide complémentaire : aide « coûts fixes » groupes</a:t>
            </a:r>
          </a:p>
          <a:p>
            <a:pPr lvl="1"/>
            <a:r>
              <a:rPr lang="fr-FR" dirty="0"/>
              <a:t>Destinée aux groupes qui saturent</a:t>
            </a:r>
          </a:p>
          <a:p>
            <a:pPr lvl="2"/>
            <a:r>
              <a:rPr lang="fr-FR" dirty="0"/>
              <a:t>Le plafond mensuel de 200.000 € du FSE </a:t>
            </a:r>
          </a:p>
          <a:p>
            <a:pPr lvl="2"/>
            <a:r>
              <a:rPr lang="fr-FR" dirty="0"/>
              <a:t>Ou le plafond de 1,8 M€ de l’encadrement temporaire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groupes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38</a:t>
            </a:fld>
            <a:endParaRPr lang="fr-FR" dirty="0"/>
          </a:p>
        </p:txBody>
      </p:sp>
    </p:spTree>
    <p:extLst>
      <p:ext uri="{BB962C8B-B14F-4D97-AF65-F5344CB8AC3E}">
        <p14:creationId xmlns:p14="http://schemas.microsoft.com/office/powerpoint/2010/main" val="86014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Conditions à respecter par l’entreprise au jour de la demande</a:t>
            </a:r>
          </a:p>
          <a:p>
            <a:pPr lvl="2"/>
            <a:r>
              <a:rPr lang="fr-FR" dirty="0"/>
              <a:t>Ne pas avoir bénéficié du FSE au titre d’au moins 1 mois de la période éligible du fait du plafond de 200.000 € ou de 1,8 M€</a:t>
            </a:r>
          </a:p>
          <a:p>
            <a:pPr lvl="2"/>
            <a:r>
              <a:rPr lang="fr-FR" dirty="0"/>
              <a:t>Respecter les conditions d’éligibilité au FSE</a:t>
            </a:r>
          </a:p>
          <a:p>
            <a:pPr lvl="2"/>
            <a:r>
              <a:rPr lang="fr-FR" dirty="0"/>
              <a:t>Avoir subi une perte de CA d’au moins 50 % durant la période éligible (par rapport à la même période en 2019)</a:t>
            </a:r>
          </a:p>
          <a:p>
            <a:pPr lvl="2"/>
            <a:r>
              <a:rPr lang="fr-FR" dirty="0"/>
              <a:t>Avoir été créées au moins 2 ans avant le 1er jour de la période éligible</a:t>
            </a:r>
          </a:p>
          <a:p>
            <a:pPr lvl="2"/>
            <a:r>
              <a:rPr lang="fr-FR" dirty="0"/>
              <a:t>Avoir un EBE « coûts fixes » négatif sur le mois éligible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groupes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39</a:t>
            </a:fld>
            <a:endParaRPr lang="fr-FR" dirty="0"/>
          </a:p>
        </p:txBody>
      </p:sp>
    </p:spTree>
    <p:extLst>
      <p:ext uri="{BB962C8B-B14F-4D97-AF65-F5344CB8AC3E}">
        <p14:creationId xmlns:p14="http://schemas.microsoft.com/office/powerpoint/2010/main" val="16267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4D728A8-CF1D-40F3-B60D-E0DED46A0F8D}"/>
              </a:ext>
            </a:extLst>
          </p:cNvPr>
          <p:cNvSpPr>
            <a:spLocks noGrp="1"/>
          </p:cNvSpPr>
          <p:nvPr>
            <p:ph idx="1"/>
          </p:nvPr>
        </p:nvSpPr>
        <p:spPr/>
        <p:txBody>
          <a:bodyPr>
            <a:normAutofit/>
          </a:bodyPr>
          <a:lstStyle/>
          <a:p>
            <a:pPr>
              <a:tabLst>
                <a:tab pos="7272338" algn="r"/>
              </a:tabLst>
            </a:pPr>
            <a:r>
              <a:rPr lang="fr-FR" altLang="fr-FR" dirty="0">
                <a:hlinkClick r:id="rId3" action="ppaction://hlinksldjump"/>
              </a:rPr>
              <a:t>Comptabilité 	5</a:t>
            </a:r>
            <a:endParaRPr lang="fr-FR" altLang="fr-FR" dirty="0"/>
          </a:p>
          <a:p>
            <a:pPr>
              <a:tabLst>
                <a:tab pos="7272338" algn="r"/>
              </a:tabLst>
            </a:pPr>
            <a:r>
              <a:rPr lang="fr-FR" altLang="fr-FR" dirty="0">
                <a:hlinkClick r:id="rId4" action="ppaction://hlinksldjump"/>
              </a:rPr>
              <a:t>Fiscalité</a:t>
            </a:r>
            <a:r>
              <a:rPr lang="fr-FR" altLang="fr-FR" dirty="0">
                <a:hlinkClick r:id="rId5" action="ppaction://hlinksldjump"/>
              </a:rPr>
              <a:t>	22	</a:t>
            </a:r>
          </a:p>
          <a:p>
            <a:pPr>
              <a:tabLst>
                <a:tab pos="7272338" algn="r"/>
              </a:tabLst>
            </a:pPr>
            <a:r>
              <a:rPr lang="fr-FR" altLang="fr-FR" dirty="0">
                <a:hlinkClick r:id="rId5" action="ppaction://hlinksldjump"/>
              </a:rPr>
              <a:t>Social 	81	</a:t>
            </a:r>
            <a:endParaRPr lang="fr-FR" altLang="fr-FR" u="sng" dirty="0">
              <a:solidFill>
                <a:srgbClr val="92D050"/>
              </a:solidFill>
            </a:endParaRPr>
          </a:p>
          <a:p>
            <a:pPr>
              <a:tabLst>
                <a:tab pos="7272338" algn="r"/>
              </a:tabLst>
            </a:pPr>
            <a:r>
              <a:rPr lang="fr-FR" altLang="fr-FR" dirty="0">
                <a:hlinkClick r:id="rId6" action="ppaction://hlinksldjump"/>
              </a:rPr>
              <a:t>Conventions collectives	124	</a:t>
            </a:r>
            <a:endParaRPr lang="fr-FR" altLang="fr-FR" dirty="0"/>
          </a:p>
          <a:p>
            <a:pPr>
              <a:tabLst>
                <a:tab pos="7272338" algn="r"/>
              </a:tabLst>
            </a:pPr>
            <a:r>
              <a:rPr lang="fr-FR" altLang="fr-FR" dirty="0">
                <a:hlinkClick r:id="rId7" action="ppaction://hlinksldjump"/>
              </a:rPr>
              <a:t>Juridique 	126	</a:t>
            </a:r>
            <a:endParaRPr lang="fr-FR" altLang="fr-FR" dirty="0"/>
          </a:p>
          <a:p>
            <a:pPr>
              <a:tabLst>
                <a:tab pos="7272338" algn="r"/>
              </a:tabLst>
            </a:pPr>
            <a:r>
              <a:rPr lang="fr-FR" altLang="fr-FR" dirty="0">
                <a:hlinkClick r:id="rId8" action="ppaction://hlinksldjump"/>
              </a:rPr>
              <a:t>Profession 	161	</a:t>
            </a:r>
            <a:endParaRPr lang="fr-FR" altLang="fr-FR" dirty="0"/>
          </a:p>
          <a:p>
            <a:pPr>
              <a:tabLst>
                <a:tab pos="7272338" algn="r"/>
              </a:tabLst>
            </a:pPr>
            <a:r>
              <a:rPr lang="fr-FR" altLang="fr-FR" dirty="0">
                <a:hlinkClick r:id="rId9" action="ppaction://hlinksldjump"/>
              </a:rPr>
              <a:t>Mais aussi !	187	</a:t>
            </a:r>
            <a:endParaRPr lang="fr-FR" altLang="fr-FR" dirty="0"/>
          </a:p>
          <a:p>
            <a:pPr>
              <a:tabLst>
                <a:tab pos="7272338" algn="r"/>
              </a:tabLst>
            </a:pPr>
            <a:r>
              <a:rPr lang="fr-FR" altLang="fr-FR" dirty="0">
                <a:hlinkClick r:id="rId10" action="ppaction://hlinksldjump"/>
              </a:rPr>
              <a:t>Chiffres utiles 	197	</a:t>
            </a:r>
            <a:endParaRPr lang="fr-FR" altLang="fr-FR" dirty="0"/>
          </a:p>
          <a:p>
            <a:pPr>
              <a:tabLst>
                <a:tab pos="7272338" algn="r"/>
              </a:tabLst>
            </a:pPr>
            <a:r>
              <a:rPr lang="fr-FR" altLang="fr-FR" dirty="0">
                <a:hlinkClick r:id="rId11" action="ppaction://hlinksldjump"/>
              </a:rPr>
              <a:t>Quiz !	200	</a:t>
            </a:r>
            <a:endParaRPr lang="fr-FR" altLang="fr-FR" dirty="0">
              <a:solidFill>
                <a:srgbClr val="A1067D"/>
              </a:solidFill>
              <a:latin typeface="Trebuchet MS" pitchFamily="34" charset="0"/>
            </a:endParaRPr>
          </a:p>
        </p:txBody>
      </p:sp>
      <p:sp>
        <p:nvSpPr>
          <p:cNvPr id="3" name="Titre 2">
            <a:extLst>
              <a:ext uri="{FF2B5EF4-FFF2-40B4-BE49-F238E27FC236}">
                <a16:creationId xmlns:a16="http://schemas.microsoft.com/office/drawing/2014/main" id="{80725A01-6937-400A-84D0-F6506E6353E2}"/>
              </a:ext>
            </a:extLst>
          </p:cNvPr>
          <p:cNvSpPr>
            <a:spLocks noGrp="1"/>
          </p:cNvSpPr>
          <p:nvPr>
            <p:ph type="title"/>
          </p:nvPr>
        </p:nvSpPr>
        <p:spPr/>
        <p:txBody>
          <a:bodyPr/>
          <a:lstStyle/>
          <a:p>
            <a:r>
              <a:rPr lang="fr-FR" dirty="0"/>
              <a:t>Au programme</a:t>
            </a:r>
          </a:p>
        </p:txBody>
      </p:sp>
      <p:sp>
        <p:nvSpPr>
          <p:cNvPr id="4" name="Espace réservé du numéro de diapositive 3">
            <a:extLst>
              <a:ext uri="{FF2B5EF4-FFF2-40B4-BE49-F238E27FC236}">
                <a16:creationId xmlns:a16="http://schemas.microsoft.com/office/drawing/2014/main" id="{411FC0AD-D339-4FF9-86DB-AEE09A63FF6D}"/>
              </a:ext>
            </a:extLst>
          </p:cNvPr>
          <p:cNvSpPr>
            <a:spLocks noGrp="1"/>
          </p:cNvSpPr>
          <p:nvPr>
            <p:ph type="sldNum" sz="quarter" idx="4"/>
          </p:nvPr>
        </p:nvSpPr>
        <p:spPr/>
        <p:txBody>
          <a:bodyPr/>
          <a:lstStyle/>
          <a:p>
            <a:pPr>
              <a:defRPr/>
            </a:pPr>
            <a:fld id="{42DFD4EF-7DF6-4614-8D83-7691420D2A62}" type="slidenum">
              <a:rPr lang="fr-FR" smtClean="0"/>
              <a:pPr>
                <a:defRPr/>
              </a:pPr>
              <a:t>4</a:t>
            </a:fld>
            <a:endParaRPr lang="fr-FR" dirty="0"/>
          </a:p>
        </p:txBody>
      </p:sp>
    </p:spTree>
    <p:extLst>
      <p:ext uri="{BB962C8B-B14F-4D97-AF65-F5344CB8AC3E}">
        <p14:creationId xmlns:p14="http://schemas.microsoft.com/office/powerpoint/2010/main" val="372241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lnSpcReduction="10000"/>
          </a:bodyPr>
          <a:lstStyle/>
          <a:p>
            <a:pPr lvl="1"/>
            <a:r>
              <a:rPr lang="fr-FR" dirty="0"/>
              <a:t>Conditions de CA et d’activité</a:t>
            </a:r>
          </a:p>
          <a:p>
            <a:pPr lvl="2"/>
            <a:r>
              <a:rPr lang="fr-FR" dirty="0"/>
              <a:t>Justifier d’un CA mensuel de référence &gt; à un 1 M€ ou d'un CA annuel &gt; à 12 M€ (au niveau de l’entreprise ou du groupe) </a:t>
            </a:r>
          </a:p>
          <a:p>
            <a:pPr lvl="2"/>
            <a:r>
              <a:rPr lang="fr-FR" dirty="0"/>
              <a:t>ET être dans l’une des situations suivantes</a:t>
            </a:r>
          </a:p>
          <a:p>
            <a:pPr lvl="3"/>
            <a:r>
              <a:rPr lang="fr-FR" dirty="0"/>
              <a:t>Avoir fait l’objet d’une interdiction d'accueil du public de manière ininterrompue au cours d'au moins 1 mois calendaire de la période éligible</a:t>
            </a:r>
          </a:p>
          <a:p>
            <a:pPr lvl="3"/>
            <a:r>
              <a:rPr lang="fr-FR" dirty="0"/>
              <a:t>Ou exercer son activité principale dans un secteur S1 ou S1 bis</a:t>
            </a:r>
          </a:p>
          <a:p>
            <a:pPr lvl="3"/>
            <a:r>
              <a:rPr lang="fr-FR" dirty="0"/>
              <a:t>Ou exercer son activité principale dans le commerce de détail, à l'exception des automobiles et des motocycles, ou la location de biens immobiliers résidentiels, et être domicilié dans une commune de montagne</a:t>
            </a:r>
          </a:p>
          <a:p>
            <a:pPr lvl="3"/>
            <a:r>
              <a:rPr lang="fr-FR" dirty="0"/>
              <a:t>Ou détenir un magasin de vente situé dans un centre commercial de plus de 20.000 m² ayant fait l’objet d’une interdiction d’accueil du public sans interruption pendant au moins 1 mois calendaire de la période éligible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lstStyle/>
          <a:p>
            <a:r>
              <a:rPr lang="fr-FR" altLang="fr-FR" dirty="0"/>
              <a:t>Aide complémentaire </a:t>
            </a:r>
            <a:br>
              <a:rPr lang="fr-FR" altLang="fr-FR" dirty="0"/>
            </a:br>
            <a:r>
              <a:rPr lang="fr-FR" altLang="fr-FR" dirty="0"/>
              <a:t>« coûts fixes » groupes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40</a:t>
            </a:fld>
            <a:endParaRPr lang="fr-FR" dirty="0"/>
          </a:p>
        </p:txBody>
      </p:sp>
    </p:spTree>
    <p:extLst>
      <p:ext uri="{BB962C8B-B14F-4D97-AF65-F5344CB8AC3E}">
        <p14:creationId xmlns:p14="http://schemas.microsoft.com/office/powerpoint/2010/main" val="14083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Conditions de CA et d’activité non applicables si exercice de l’activité principale dans l’un des secteurs suivants</a:t>
            </a:r>
          </a:p>
          <a:p>
            <a:pPr lvl="2"/>
            <a:r>
              <a:rPr lang="fr-FR" dirty="0"/>
              <a:t>Hôtel, restauration traditionnelle et résidences de tourisme des stations de montagne</a:t>
            </a:r>
          </a:p>
          <a:p>
            <a:pPr lvl="2"/>
            <a:r>
              <a:rPr lang="fr-FR" dirty="0"/>
              <a:t>Salles de sport, salles de loisir intérieurs, jardins zoologiques, établissements de thermalisme, parcs d’attractions et parcs à thèmes</a:t>
            </a:r>
          </a:p>
          <a:p>
            <a:pPr lvl="2"/>
            <a:r>
              <a:rPr lang="fr-FR" dirty="0"/>
              <a:t>Location et location-bail d'articles de loisirs et de sport ou du commerce de détail d'articles de sport en magasin spécialisé </a:t>
            </a:r>
          </a:p>
          <a:p>
            <a:pPr lvl="3"/>
            <a:r>
              <a:rPr lang="fr-FR" dirty="0"/>
              <a:t>Sous réserve qu'au moins 50 % du CA soit réalisé dans la vente au détail de skis et de chaussures de ski</a:t>
            </a:r>
          </a:p>
          <a:p>
            <a:pPr lvl="2"/>
            <a:r>
              <a:rPr lang="fr-FR" dirty="0"/>
              <a:t>Discothèques et établissements similaires remplissant certaines conditions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lstStyle/>
          <a:p>
            <a:r>
              <a:rPr lang="fr-FR" altLang="fr-FR" dirty="0"/>
              <a:t>Aide complémentaire </a:t>
            </a:r>
            <a:br>
              <a:rPr lang="fr-FR" altLang="fr-FR" dirty="0"/>
            </a:br>
            <a:r>
              <a:rPr lang="fr-FR" altLang="fr-FR" dirty="0"/>
              <a:t>« coûts fixes » groupes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41</a:t>
            </a:fld>
            <a:endParaRPr lang="fr-FR" dirty="0"/>
          </a:p>
        </p:txBody>
      </p:sp>
    </p:spTree>
    <p:extLst>
      <p:ext uri="{BB962C8B-B14F-4D97-AF65-F5344CB8AC3E}">
        <p14:creationId xmlns:p14="http://schemas.microsoft.com/office/powerpoint/2010/main" val="173946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Dépôt de la demande en une seule fois</a:t>
            </a:r>
          </a:p>
          <a:p>
            <a:pPr lvl="2"/>
            <a:r>
              <a:rPr lang="fr-FR" dirty="0"/>
              <a:t>Par la tête de groupe ou une filiale</a:t>
            </a:r>
          </a:p>
          <a:p>
            <a:pPr lvl="2"/>
            <a:r>
              <a:rPr lang="fr-FR" dirty="0"/>
              <a:t>Immédiatement à l’issue de la deuxième période éligible</a:t>
            </a:r>
            <a:br>
              <a:rPr lang="fr-FR" dirty="0"/>
            </a:br>
            <a:r>
              <a:rPr lang="fr-FR" dirty="0"/>
              <a:t>(mars-avril 2021), si saturation du plafond de 10 M€</a:t>
            </a:r>
          </a:p>
          <a:p>
            <a:pPr lvl="2"/>
            <a:r>
              <a:rPr lang="fr-FR" dirty="0"/>
              <a:t>Ou à l'issue de la troisième période (mai-juin 2021)</a:t>
            </a:r>
          </a:p>
          <a:p>
            <a:pPr lvl="1"/>
            <a:r>
              <a:rPr lang="fr-FR" dirty="0"/>
              <a:t>Dépôt sur l’espace professionnel du site </a:t>
            </a:r>
            <a:r>
              <a:rPr lang="fr-FR" dirty="0" err="1"/>
              <a:t>impots.gouv.fr</a:t>
            </a:r>
            <a:endParaRPr lang="fr-FR" dirty="0"/>
          </a:p>
          <a:p>
            <a:pPr lvl="2"/>
            <a:r>
              <a:rPr lang="fr-FR" dirty="0"/>
              <a:t>Accompagné de pièces justificatives</a:t>
            </a:r>
          </a:p>
          <a:p>
            <a:pPr lvl="3"/>
            <a:endParaRPr lang="fr-FR" dirty="0"/>
          </a:p>
          <a:p>
            <a:r>
              <a:rPr lang="fr-FR" dirty="0"/>
              <a:t>Quelle est la date d’entrée en vigueur ?</a:t>
            </a:r>
          </a:p>
          <a:p>
            <a:pPr lvl="1"/>
            <a:r>
              <a:rPr lang="fr-FR" dirty="0"/>
              <a:t>Dépôt des demandes par voie dématérialisée dès le 26 mai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complémentaire </a:t>
            </a:r>
            <a:br>
              <a:rPr lang="fr-FR" altLang="fr-FR" dirty="0"/>
            </a:br>
            <a:r>
              <a:rPr lang="fr-FR" altLang="fr-FR" dirty="0"/>
              <a:t>« coûts fixes » groupes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42</a:t>
            </a:fld>
            <a:endParaRPr lang="fr-FR" dirty="0"/>
          </a:p>
        </p:txBody>
      </p:sp>
    </p:spTree>
    <p:extLst>
      <p:ext uri="{BB962C8B-B14F-4D97-AF65-F5344CB8AC3E}">
        <p14:creationId xmlns:p14="http://schemas.microsoft.com/office/powerpoint/2010/main" val="54640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Mise en place d’aides exceptionnelles pour accompagner les entreprises</a:t>
            </a:r>
          </a:p>
          <a:p>
            <a:pPr lvl="2"/>
            <a:r>
              <a:rPr lang="fr-FR" dirty="0"/>
              <a:t>FSE, aides « coûts fixes », etc.</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relative aux stocks </a:t>
            </a:r>
            <a:br>
              <a:rPr lang="fr-FR" altLang="fr-FR" dirty="0"/>
            </a:br>
            <a:r>
              <a:rPr lang="fr-FR" altLang="fr-FR" dirty="0"/>
              <a:t>de certains commerces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43</a:t>
            </a:fld>
            <a:endParaRPr lang="fr-FR" dirty="0"/>
          </a:p>
        </p:txBody>
      </p:sp>
    </p:spTree>
    <p:extLst>
      <p:ext uri="{BB962C8B-B14F-4D97-AF65-F5344CB8AC3E}">
        <p14:creationId xmlns:p14="http://schemas.microsoft.com/office/powerpoint/2010/main" val="35884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fontScale="92500"/>
          </a:bodyPr>
          <a:lstStyle/>
          <a:p>
            <a:r>
              <a:rPr lang="fr-FR" dirty="0"/>
              <a:t>Quoi de neuf ?</a:t>
            </a:r>
          </a:p>
          <a:p>
            <a:pPr lvl="1"/>
            <a:r>
              <a:rPr lang="fr-FR" dirty="0"/>
              <a:t>Instauration d’une aide complémentaire relative aux stocks saisonniers</a:t>
            </a:r>
          </a:p>
          <a:p>
            <a:pPr lvl="1"/>
            <a:r>
              <a:rPr lang="fr-FR" dirty="0"/>
              <a:t>Entreprises éligibles</a:t>
            </a:r>
          </a:p>
          <a:p>
            <a:pPr lvl="2"/>
            <a:r>
              <a:rPr lang="fr-FR" dirty="0"/>
              <a:t>Résidentes fiscales françaises exerçant une activité économique </a:t>
            </a:r>
          </a:p>
          <a:p>
            <a:pPr lvl="2"/>
            <a:r>
              <a:rPr lang="fr-FR" dirty="0"/>
              <a:t>Dont l’activité principale relève des commerces de détails suivants</a:t>
            </a:r>
          </a:p>
          <a:p>
            <a:pPr lvl="3"/>
            <a:r>
              <a:rPr lang="fr-FR" dirty="0"/>
              <a:t>Articles de sport, habillement, chaussures, maroquinerie et articles de voyage</a:t>
            </a:r>
          </a:p>
          <a:p>
            <a:pPr lvl="4"/>
            <a:r>
              <a:rPr lang="fr-FR" dirty="0"/>
              <a:t>En magasin spécialisé</a:t>
            </a:r>
          </a:p>
          <a:p>
            <a:pPr lvl="3"/>
            <a:r>
              <a:rPr lang="fr-FR" dirty="0"/>
              <a:t>Textiles, habillement et chaussures sur éventaires et marchés</a:t>
            </a:r>
          </a:p>
          <a:p>
            <a:pPr lvl="2"/>
            <a:r>
              <a:rPr lang="fr-FR" dirty="0"/>
              <a:t>Ayant fait l’objet d'une interdiction d’accueil du public</a:t>
            </a:r>
          </a:p>
          <a:p>
            <a:pPr lvl="2"/>
            <a:r>
              <a:rPr lang="fr-FR" dirty="0"/>
              <a:t>Ayant perçu le FSE au titre du mois de novembre 2020</a:t>
            </a:r>
          </a:p>
          <a:p>
            <a:pPr lvl="2"/>
            <a:r>
              <a:rPr lang="fr-FR" dirty="0"/>
              <a:t>N’ayant pas fait l’objet d’un arrêté préfectoral ordonnant la fermeture de l’entreprise pour non-respect des obligations sanitaires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relative aux stocks </a:t>
            </a:r>
            <a:br>
              <a:rPr lang="fr-FR" altLang="fr-FR" dirty="0"/>
            </a:br>
            <a:r>
              <a:rPr lang="fr-FR" altLang="fr-FR" dirty="0"/>
              <a:t>de certains commerces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44</a:t>
            </a:fld>
            <a:endParaRPr lang="fr-FR" dirty="0"/>
          </a:p>
        </p:txBody>
      </p:sp>
    </p:spTree>
    <p:extLst>
      <p:ext uri="{BB962C8B-B14F-4D97-AF65-F5344CB8AC3E}">
        <p14:creationId xmlns:p14="http://schemas.microsoft.com/office/powerpoint/2010/main" val="61830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Montant de l’aide</a:t>
            </a:r>
          </a:p>
          <a:p>
            <a:pPr lvl="2"/>
            <a:r>
              <a:rPr lang="fr-FR" dirty="0"/>
              <a:t>80 % de l’aide perçue au titre du FSE de novembre 2020</a:t>
            </a:r>
          </a:p>
          <a:p>
            <a:pPr lvl="3"/>
            <a:r>
              <a:rPr lang="fr-FR" dirty="0"/>
              <a:t>Sous réserve que &gt; 100 €</a:t>
            </a:r>
          </a:p>
          <a:p>
            <a:pPr lvl="1"/>
            <a:r>
              <a:rPr lang="fr-FR" dirty="0"/>
              <a:t>Versée automatiquement à l’entreprise </a:t>
            </a:r>
          </a:p>
          <a:p>
            <a:pPr lvl="2"/>
            <a:r>
              <a:rPr lang="fr-FR" dirty="0"/>
              <a:t>A compter du 25 mai 2021</a:t>
            </a:r>
          </a:p>
          <a:p>
            <a:pPr lvl="2"/>
            <a:r>
              <a:rPr lang="fr-FR" dirty="0"/>
              <a:t>Aucune démarche à réaliser</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relative aux stocks </a:t>
            </a:r>
            <a:br>
              <a:rPr lang="fr-FR" altLang="fr-FR" dirty="0"/>
            </a:br>
            <a:r>
              <a:rPr lang="fr-FR" altLang="fr-FR" dirty="0"/>
              <a:t>de certains commerces</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45</a:t>
            </a:fld>
            <a:endParaRPr lang="fr-FR" dirty="0"/>
          </a:p>
        </p:txBody>
      </p:sp>
    </p:spTree>
    <p:extLst>
      <p:ext uri="{BB962C8B-B14F-4D97-AF65-F5344CB8AC3E}">
        <p14:creationId xmlns:p14="http://schemas.microsoft.com/office/powerpoint/2010/main" val="30879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r>
              <a:rPr lang="fr-FR" dirty="0"/>
              <a:t>Rappels</a:t>
            </a:r>
          </a:p>
          <a:p>
            <a:pPr lvl="1"/>
            <a:r>
              <a:rPr lang="fr-FR" dirty="0"/>
              <a:t>Mise en place d’aides exceptionnelles pour accompagner les entreprises</a:t>
            </a:r>
          </a:p>
          <a:p>
            <a:pPr lvl="2"/>
            <a:r>
              <a:rPr lang="fr-FR" dirty="0"/>
              <a:t>FSE, aides « coûts fixes », etc.</a:t>
            </a:r>
          </a:p>
          <a:p>
            <a:pPr lvl="1"/>
            <a:r>
              <a:rPr lang="fr-FR" dirty="0"/>
              <a:t>Exclusion du bénéfice de FSE de certaines entreprises n’ayant pas de CA de référence</a:t>
            </a:r>
          </a:p>
          <a:p>
            <a:pPr lvl="2"/>
            <a:r>
              <a:rPr lang="fr-FR" dirty="0"/>
              <a:t>Certaines entreprises ayant repris un fonds de commerce en 2020</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spécifique suite à la reprise </a:t>
            </a:r>
            <a:br>
              <a:rPr lang="fr-FR" altLang="fr-FR" dirty="0"/>
            </a:br>
            <a:r>
              <a:rPr lang="fr-FR" altLang="fr-FR" dirty="0"/>
              <a:t>d’un fonds de commerce en 2020</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46</a:t>
            </a:fld>
            <a:endParaRPr lang="fr-FR" dirty="0"/>
          </a:p>
        </p:txBody>
      </p:sp>
    </p:spTree>
    <p:extLst>
      <p:ext uri="{BB962C8B-B14F-4D97-AF65-F5344CB8AC3E}">
        <p14:creationId xmlns:p14="http://schemas.microsoft.com/office/powerpoint/2010/main" val="18215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normAutofit fontScale="92500" lnSpcReduction="10000"/>
          </a:bodyPr>
          <a:lstStyle/>
          <a:p>
            <a:r>
              <a:rPr lang="fr-FR" dirty="0"/>
              <a:t>Quoi de neuf ?</a:t>
            </a:r>
          </a:p>
          <a:p>
            <a:pPr lvl="1"/>
            <a:r>
              <a:rPr lang="fr-FR" dirty="0"/>
              <a:t>Instauration d’une aide complémentaire au titre du 1</a:t>
            </a:r>
            <a:r>
              <a:rPr lang="fr-FR" baseline="30000" dirty="0"/>
              <a:t>er</a:t>
            </a:r>
            <a:r>
              <a:rPr lang="fr-FR" dirty="0"/>
              <a:t> semestre 2021</a:t>
            </a:r>
          </a:p>
          <a:p>
            <a:pPr lvl="1"/>
            <a:r>
              <a:rPr lang="fr-FR" dirty="0"/>
              <a:t>Entreprises éligibles</a:t>
            </a:r>
          </a:p>
          <a:p>
            <a:pPr lvl="2"/>
            <a:r>
              <a:rPr lang="fr-FR" dirty="0"/>
              <a:t>Créées au plus tard le 31 décembre 2020</a:t>
            </a:r>
          </a:p>
          <a:p>
            <a:pPr lvl="2"/>
            <a:r>
              <a:rPr lang="fr-FR" dirty="0"/>
              <a:t>Ayant acquis au moins un fonds de commerce en 2020 et en être toujours propriétaires à la date de dépôt de la demande d'aide</a:t>
            </a:r>
          </a:p>
          <a:p>
            <a:pPr lvl="2"/>
            <a:r>
              <a:rPr lang="fr-FR" dirty="0"/>
              <a:t>Exerçant la même activité depuis l’acquisition du fonds </a:t>
            </a:r>
          </a:p>
          <a:p>
            <a:pPr lvl="2"/>
            <a:r>
              <a:rPr lang="fr-FR" dirty="0"/>
              <a:t>Ayant fait l'objet d'une interdiction d'accueil du public sans interruption entre le 1</a:t>
            </a:r>
            <a:r>
              <a:rPr lang="fr-FR" baseline="30000" dirty="0"/>
              <a:t>er</a:t>
            </a:r>
            <a:r>
              <a:rPr lang="fr-FR" dirty="0"/>
              <a:t> novembre 2020 (ou la date d'acquisition du fonds) et le</a:t>
            </a:r>
            <a:br>
              <a:rPr lang="fr-FR" dirty="0"/>
            </a:br>
            <a:r>
              <a:rPr lang="fr-FR" dirty="0"/>
              <a:t>1</a:t>
            </a:r>
            <a:r>
              <a:rPr lang="fr-FR" baseline="30000" dirty="0"/>
              <a:t>er</a:t>
            </a:r>
            <a:r>
              <a:rPr lang="fr-FR" dirty="0"/>
              <a:t> mai 2021 </a:t>
            </a:r>
          </a:p>
          <a:p>
            <a:pPr lvl="2"/>
            <a:r>
              <a:rPr lang="fr-FR" dirty="0"/>
              <a:t>Justifiant d’un CA égal à 0 au cours de l'année 2020 </a:t>
            </a:r>
          </a:p>
          <a:p>
            <a:pPr lvl="2"/>
            <a:r>
              <a:rPr lang="fr-FR" dirty="0"/>
              <a:t>N’étant pas contrôlées par une autre entreprise et ne contrôlant aucune entreprise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spécifique suite à la reprise </a:t>
            </a:r>
            <a:br>
              <a:rPr lang="fr-FR" altLang="fr-FR" dirty="0"/>
            </a:br>
            <a:r>
              <a:rPr lang="fr-FR" altLang="fr-FR" dirty="0"/>
              <a:t>d’un fonds de commerce en 2020</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47</a:t>
            </a:fld>
            <a:endParaRPr lang="fr-FR" dirty="0"/>
          </a:p>
        </p:txBody>
      </p:sp>
    </p:spTree>
    <p:extLst>
      <p:ext uri="{BB962C8B-B14F-4D97-AF65-F5344CB8AC3E}">
        <p14:creationId xmlns:p14="http://schemas.microsoft.com/office/powerpoint/2010/main" val="360020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1312778"/>
            <a:ext cx="7920000" cy="3833487"/>
          </a:xfrm>
        </p:spPr>
        <p:txBody>
          <a:bodyPr/>
          <a:lstStyle/>
          <a:p>
            <a:pPr lvl="1"/>
            <a:r>
              <a:rPr lang="fr-FR" dirty="0"/>
              <a:t>Montant de l’aide</a:t>
            </a:r>
          </a:p>
          <a:p>
            <a:pPr lvl="2"/>
            <a:r>
              <a:rPr lang="fr-FR" dirty="0"/>
              <a:t>90 % de l’EBE négatif « coûts fixes » constaté au cours du</a:t>
            </a:r>
            <a:br>
              <a:rPr lang="fr-FR" dirty="0"/>
            </a:br>
            <a:r>
              <a:rPr lang="fr-FR" dirty="0"/>
              <a:t>1</a:t>
            </a:r>
            <a:r>
              <a:rPr lang="fr-FR" baseline="30000" dirty="0"/>
              <a:t>er</a:t>
            </a:r>
            <a:r>
              <a:rPr lang="fr-FR" dirty="0"/>
              <a:t> semestre 2021 pour les petites entreprises</a:t>
            </a:r>
          </a:p>
          <a:p>
            <a:pPr lvl="2"/>
            <a:r>
              <a:rPr lang="fr-FR" dirty="0"/>
              <a:t>70 % pour les autres entreprises</a:t>
            </a:r>
          </a:p>
          <a:p>
            <a:pPr lvl="1"/>
            <a:r>
              <a:rPr lang="fr-FR" dirty="0"/>
              <a:t> Dépôt de la demande</a:t>
            </a:r>
          </a:p>
          <a:p>
            <a:pPr lvl="2"/>
            <a:r>
              <a:rPr lang="fr-FR" dirty="0"/>
              <a:t>Entre le 15 juillet 2021 et le 1</a:t>
            </a:r>
            <a:r>
              <a:rPr lang="fr-FR" baseline="30000" dirty="0"/>
              <a:t>er</a:t>
            </a:r>
            <a:r>
              <a:rPr lang="fr-FR" dirty="0"/>
              <a:t> septembre 2021</a:t>
            </a:r>
          </a:p>
          <a:p>
            <a:pPr lvl="2"/>
            <a:r>
              <a:rPr lang="fr-FR" dirty="0"/>
              <a:t>Sur l’espace professionnel du site </a:t>
            </a:r>
            <a:r>
              <a:rPr lang="fr-FR" dirty="0" err="1"/>
              <a:t>impots.gouv.fr</a:t>
            </a:r>
            <a:endParaRPr lang="fr-FR" dirty="0"/>
          </a:p>
          <a:p>
            <a:pPr lvl="2"/>
            <a:r>
              <a:rPr lang="fr-FR" dirty="0"/>
              <a:t>Accompagnée de pièces justificatives</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3"/>
            <a:ext cx="7056000" cy="987018"/>
          </a:xfrm>
        </p:spPr>
        <p:txBody>
          <a:bodyPr>
            <a:normAutofit/>
          </a:bodyPr>
          <a:lstStyle/>
          <a:p>
            <a:r>
              <a:rPr lang="fr-FR" altLang="fr-FR" dirty="0"/>
              <a:t>Aide spécifique suite à la reprise </a:t>
            </a:r>
            <a:br>
              <a:rPr lang="fr-FR" altLang="fr-FR" dirty="0"/>
            </a:br>
            <a:r>
              <a:rPr lang="fr-FR" altLang="fr-FR" dirty="0"/>
              <a:t>d’un fonds de commerce en 2020</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48</a:t>
            </a:fld>
            <a:endParaRPr lang="fr-FR" dirty="0"/>
          </a:p>
        </p:txBody>
      </p:sp>
    </p:spTree>
    <p:extLst>
      <p:ext uri="{BB962C8B-B14F-4D97-AF65-F5344CB8AC3E}">
        <p14:creationId xmlns:p14="http://schemas.microsoft.com/office/powerpoint/2010/main" val="196671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12B1DF-15A5-4D70-82AD-CD23667CF3AC}"/>
              </a:ext>
            </a:extLst>
          </p:cNvPr>
          <p:cNvSpPr>
            <a:spLocks noGrp="1"/>
          </p:cNvSpPr>
          <p:nvPr>
            <p:ph idx="1"/>
          </p:nvPr>
        </p:nvSpPr>
        <p:spPr>
          <a:xfrm>
            <a:off x="287933" y="1312778"/>
            <a:ext cx="7920000" cy="3833487"/>
          </a:xfrm>
        </p:spPr>
        <p:txBody>
          <a:bodyPr>
            <a:normAutofit/>
          </a:bodyPr>
          <a:lstStyle/>
          <a:p>
            <a:r>
              <a:rPr lang="fr-FR" dirty="0"/>
              <a:t>Rappels</a:t>
            </a:r>
          </a:p>
          <a:p>
            <a:pPr lvl="1"/>
            <a:r>
              <a:rPr lang="fr-FR" dirty="0"/>
              <a:t>Mise en place d’un plan de règlement des dettes fiscales en 2020 </a:t>
            </a:r>
          </a:p>
          <a:p>
            <a:pPr lvl="2"/>
            <a:r>
              <a:rPr lang="fr-FR" dirty="0"/>
              <a:t>Pour les TPE et PME ayant débuté leur activité au plus tard en 2019</a:t>
            </a:r>
          </a:p>
          <a:p>
            <a:pPr lvl="2"/>
            <a:r>
              <a:rPr lang="fr-FR" dirty="0"/>
              <a:t>Sur une durée de 3 ans</a:t>
            </a:r>
          </a:p>
          <a:p>
            <a:pPr lvl="1"/>
            <a:r>
              <a:rPr lang="fr-FR" dirty="0"/>
              <a:t>Dettes fiscales concernées</a:t>
            </a:r>
          </a:p>
          <a:p>
            <a:pPr lvl="2"/>
            <a:r>
              <a:rPr lang="fr-FR" dirty="0"/>
              <a:t>Impôts directs et indirects recouvrés par la DGFiP</a:t>
            </a:r>
          </a:p>
          <a:p>
            <a:pPr lvl="3"/>
            <a:r>
              <a:rPr lang="fr-FR" dirty="0"/>
              <a:t>Dont le paiement intervenait entre le 1</a:t>
            </a:r>
            <a:r>
              <a:rPr lang="fr-FR" baseline="30000" dirty="0"/>
              <a:t>er</a:t>
            </a:r>
            <a:r>
              <a:rPr lang="fr-FR" dirty="0"/>
              <a:t> mars 2020 et le 31 mai 2020</a:t>
            </a:r>
          </a:p>
          <a:p>
            <a:pPr lvl="4"/>
            <a:r>
              <a:rPr lang="fr-FR" dirty="0"/>
              <a:t>TVA, PAS des mois de février à avril 2020, soldes d’IS, CVAE dont le paiement avait été reporté au 30 juin 2020</a:t>
            </a:r>
          </a:p>
        </p:txBody>
      </p:sp>
      <p:sp>
        <p:nvSpPr>
          <p:cNvPr id="3" name="Titre 2">
            <a:extLst>
              <a:ext uri="{FF2B5EF4-FFF2-40B4-BE49-F238E27FC236}">
                <a16:creationId xmlns:a16="http://schemas.microsoft.com/office/drawing/2014/main" id="{80F00AB7-A2FF-4CFB-A0BC-F4CA4E0187BC}"/>
              </a:ext>
            </a:extLst>
          </p:cNvPr>
          <p:cNvSpPr>
            <a:spLocks noGrp="1"/>
          </p:cNvSpPr>
          <p:nvPr>
            <p:ph type="title"/>
          </p:nvPr>
        </p:nvSpPr>
        <p:spPr>
          <a:xfrm>
            <a:off x="1151933" y="237313"/>
            <a:ext cx="7056000" cy="987018"/>
          </a:xfrm>
        </p:spPr>
        <p:txBody>
          <a:bodyPr>
            <a:normAutofit/>
          </a:bodyPr>
          <a:lstStyle/>
          <a:p>
            <a:r>
              <a:rPr lang="fr-FR" dirty="0"/>
              <a:t>Plan de règlement </a:t>
            </a:r>
            <a:br>
              <a:rPr lang="fr-FR" dirty="0"/>
            </a:br>
            <a:r>
              <a:rPr lang="fr-FR" dirty="0"/>
              <a:t>« spécifique COVID-19 »</a:t>
            </a:r>
          </a:p>
        </p:txBody>
      </p:sp>
      <p:sp>
        <p:nvSpPr>
          <p:cNvPr id="4" name="Espace réservé du numéro de diapositive 3">
            <a:extLst>
              <a:ext uri="{FF2B5EF4-FFF2-40B4-BE49-F238E27FC236}">
                <a16:creationId xmlns:a16="http://schemas.microsoft.com/office/drawing/2014/main" id="{3781E3FA-0DE9-49E0-ADD9-3590D845496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49</a:t>
            </a:fld>
            <a:endParaRPr lang="fr-FR" dirty="0"/>
          </a:p>
        </p:txBody>
      </p:sp>
    </p:spTree>
    <p:extLst>
      <p:ext uri="{BB962C8B-B14F-4D97-AF65-F5344CB8AC3E}">
        <p14:creationId xmlns:p14="http://schemas.microsoft.com/office/powerpoint/2010/main" val="188394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3017" t="31224" r="13990" b="33019"/>
          <a:stretch/>
        </p:blipFill>
        <p:spPr>
          <a:xfrm>
            <a:off x="4608413" y="2088431"/>
            <a:ext cx="4149048" cy="1512088"/>
          </a:xfrm>
          <a:prstGeom prst="rect">
            <a:avLst/>
          </a:prstGeom>
        </p:spPr>
      </p:pic>
    </p:spTree>
    <p:extLst>
      <p:ext uri="{BB962C8B-B14F-4D97-AF65-F5344CB8AC3E}">
        <p14:creationId xmlns:p14="http://schemas.microsoft.com/office/powerpoint/2010/main" val="423603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12B1DF-15A5-4D70-82AD-CD23667CF3AC}"/>
              </a:ext>
            </a:extLst>
          </p:cNvPr>
          <p:cNvSpPr>
            <a:spLocks noGrp="1"/>
          </p:cNvSpPr>
          <p:nvPr>
            <p:ph idx="1"/>
          </p:nvPr>
        </p:nvSpPr>
        <p:spPr>
          <a:xfrm>
            <a:off x="287933" y="1312778"/>
            <a:ext cx="7920000" cy="3833487"/>
          </a:xfrm>
        </p:spPr>
        <p:txBody>
          <a:bodyPr>
            <a:normAutofit/>
          </a:bodyPr>
          <a:lstStyle/>
          <a:p>
            <a:r>
              <a:rPr lang="fr-FR" dirty="0"/>
              <a:t>Quoi de neuf ?</a:t>
            </a:r>
          </a:p>
          <a:p>
            <a:pPr lvl="1"/>
            <a:r>
              <a:rPr lang="fr-FR" dirty="0"/>
              <a:t>Réactivation du dispositif temporaire de soutien pour les entreprises particulièrement touchées par la crise</a:t>
            </a:r>
          </a:p>
          <a:p>
            <a:pPr lvl="2"/>
            <a:r>
              <a:rPr lang="fr-FR" dirty="0"/>
              <a:t>Possibilité de demander à la DGFIP de bénéficier d’un plan de règlement des dettes fiscales</a:t>
            </a:r>
          </a:p>
          <a:p>
            <a:pPr lvl="3"/>
            <a:r>
              <a:rPr lang="fr-FR" dirty="0"/>
              <a:t>Concerne les impôts directs et indirects des TPE et PME exerçant une activité économique</a:t>
            </a:r>
          </a:p>
          <a:p>
            <a:pPr lvl="3"/>
            <a:r>
              <a:rPr lang="fr-FR" dirty="0"/>
              <a:t>Dont la date d’échéance de paiement est intervenue, ou aurait dû intervenir avant décision de report au titre de la crise sanitaire, au plus tard le 31 décembre 2020</a:t>
            </a:r>
          </a:p>
          <a:p>
            <a:pPr lvl="4"/>
            <a:r>
              <a:rPr lang="fr-FR" dirty="0"/>
              <a:t>Sauf ceux résultant d’une procédure de contrôle</a:t>
            </a:r>
          </a:p>
        </p:txBody>
      </p:sp>
      <p:sp>
        <p:nvSpPr>
          <p:cNvPr id="3" name="Titre 2">
            <a:extLst>
              <a:ext uri="{FF2B5EF4-FFF2-40B4-BE49-F238E27FC236}">
                <a16:creationId xmlns:a16="http://schemas.microsoft.com/office/drawing/2014/main" id="{80F00AB7-A2FF-4CFB-A0BC-F4CA4E0187BC}"/>
              </a:ext>
            </a:extLst>
          </p:cNvPr>
          <p:cNvSpPr>
            <a:spLocks noGrp="1"/>
          </p:cNvSpPr>
          <p:nvPr>
            <p:ph type="title"/>
          </p:nvPr>
        </p:nvSpPr>
        <p:spPr>
          <a:xfrm>
            <a:off x="1151933" y="237313"/>
            <a:ext cx="7056000" cy="987018"/>
          </a:xfrm>
        </p:spPr>
        <p:txBody>
          <a:bodyPr>
            <a:normAutofit/>
          </a:bodyPr>
          <a:lstStyle/>
          <a:p>
            <a:r>
              <a:rPr lang="fr-FR" dirty="0"/>
              <a:t>Plan de règlement </a:t>
            </a:r>
            <a:br>
              <a:rPr lang="fr-FR" dirty="0"/>
            </a:br>
            <a:r>
              <a:rPr lang="fr-FR" dirty="0"/>
              <a:t>« spécifique COVID-19 »</a:t>
            </a:r>
          </a:p>
        </p:txBody>
      </p:sp>
      <p:sp>
        <p:nvSpPr>
          <p:cNvPr id="4" name="Espace réservé du numéro de diapositive 3">
            <a:extLst>
              <a:ext uri="{FF2B5EF4-FFF2-40B4-BE49-F238E27FC236}">
                <a16:creationId xmlns:a16="http://schemas.microsoft.com/office/drawing/2014/main" id="{3781E3FA-0DE9-49E0-ADD9-3590D845496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50</a:t>
            </a:fld>
            <a:endParaRPr lang="fr-FR" dirty="0"/>
          </a:p>
        </p:txBody>
      </p:sp>
    </p:spTree>
    <p:extLst>
      <p:ext uri="{BB962C8B-B14F-4D97-AF65-F5344CB8AC3E}">
        <p14:creationId xmlns:p14="http://schemas.microsoft.com/office/powerpoint/2010/main" val="27084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12B1DF-15A5-4D70-82AD-CD23667CF3AC}"/>
              </a:ext>
            </a:extLst>
          </p:cNvPr>
          <p:cNvSpPr>
            <a:spLocks noGrp="1"/>
          </p:cNvSpPr>
          <p:nvPr>
            <p:ph idx="1"/>
          </p:nvPr>
        </p:nvSpPr>
        <p:spPr>
          <a:xfrm>
            <a:off x="287933" y="1312778"/>
            <a:ext cx="7920000" cy="3833487"/>
          </a:xfrm>
        </p:spPr>
        <p:txBody>
          <a:bodyPr>
            <a:normAutofit/>
          </a:bodyPr>
          <a:lstStyle/>
          <a:p>
            <a:pPr lvl="1"/>
            <a:r>
              <a:rPr lang="fr-FR" dirty="0"/>
              <a:t>Durée maximale du plan = 36 mois</a:t>
            </a:r>
          </a:p>
          <a:p>
            <a:pPr lvl="2"/>
            <a:r>
              <a:rPr lang="fr-FR" dirty="0"/>
              <a:t>Pas de garanties à fournir pour les plans d’une durée ≤ 24 mois</a:t>
            </a:r>
          </a:p>
          <a:p>
            <a:pPr lvl="4"/>
            <a:endParaRPr lang="fr-FR" dirty="0"/>
          </a:p>
          <a:p>
            <a:r>
              <a:rPr lang="fr-FR" dirty="0"/>
              <a:t>Que faut-il faire ?</a:t>
            </a:r>
          </a:p>
          <a:p>
            <a:pPr lvl="1"/>
            <a:r>
              <a:rPr lang="fr-FR" dirty="0"/>
              <a:t>Demande à faire au plus tard le 30 juin 2021</a:t>
            </a:r>
          </a:p>
          <a:p>
            <a:pPr lvl="2"/>
            <a:r>
              <a:rPr lang="fr-FR" dirty="0"/>
              <a:t>Formulaire de demande de plan de règlement « spécifique covid‑19 » depuis la messagerie sécurisée de son espace professionnel</a:t>
            </a:r>
          </a:p>
          <a:p>
            <a:pPr lvl="4"/>
            <a:endParaRPr lang="fr-FR" dirty="0"/>
          </a:p>
          <a:p>
            <a:r>
              <a:rPr lang="fr-FR" dirty="0"/>
              <a:t>Quelle est la date d’entrée en vigueur ?</a:t>
            </a:r>
          </a:p>
          <a:p>
            <a:pPr lvl="1"/>
            <a:r>
              <a:rPr lang="fr-FR" dirty="0"/>
              <a:t>Du 1</a:t>
            </a:r>
            <a:r>
              <a:rPr lang="fr-FR" baseline="30000" dirty="0"/>
              <a:t>er</a:t>
            </a:r>
            <a:r>
              <a:rPr lang="fr-FR" dirty="0"/>
              <a:t> avril 2021 jusqu’au 30 juin 2021</a:t>
            </a:r>
          </a:p>
        </p:txBody>
      </p:sp>
      <p:sp>
        <p:nvSpPr>
          <p:cNvPr id="3" name="Titre 2">
            <a:extLst>
              <a:ext uri="{FF2B5EF4-FFF2-40B4-BE49-F238E27FC236}">
                <a16:creationId xmlns:a16="http://schemas.microsoft.com/office/drawing/2014/main" id="{80F00AB7-A2FF-4CFB-A0BC-F4CA4E0187BC}"/>
              </a:ext>
            </a:extLst>
          </p:cNvPr>
          <p:cNvSpPr>
            <a:spLocks noGrp="1"/>
          </p:cNvSpPr>
          <p:nvPr>
            <p:ph type="title"/>
          </p:nvPr>
        </p:nvSpPr>
        <p:spPr>
          <a:xfrm>
            <a:off x="1151933" y="237313"/>
            <a:ext cx="7056000" cy="987018"/>
          </a:xfrm>
        </p:spPr>
        <p:txBody>
          <a:bodyPr>
            <a:normAutofit/>
          </a:bodyPr>
          <a:lstStyle/>
          <a:p>
            <a:r>
              <a:rPr lang="fr-FR" dirty="0"/>
              <a:t>Plan de règlement </a:t>
            </a:r>
            <a:br>
              <a:rPr lang="fr-FR" dirty="0"/>
            </a:br>
            <a:r>
              <a:rPr lang="fr-FR" dirty="0"/>
              <a:t>« spécifique COVID-19 »</a:t>
            </a:r>
          </a:p>
        </p:txBody>
      </p:sp>
      <p:sp>
        <p:nvSpPr>
          <p:cNvPr id="4" name="Espace réservé du numéro de diapositive 3">
            <a:extLst>
              <a:ext uri="{FF2B5EF4-FFF2-40B4-BE49-F238E27FC236}">
                <a16:creationId xmlns:a16="http://schemas.microsoft.com/office/drawing/2014/main" id="{3781E3FA-0DE9-49E0-ADD9-3590D845496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51</a:t>
            </a:fld>
            <a:endParaRPr lang="fr-FR" dirty="0"/>
          </a:p>
        </p:txBody>
      </p:sp>
    </p:spTree>
    <p:extLst>
      <p:ext uri="{BB962C8B-B14F-4D97-AF65-F5344CB8AC3E}">
        <p14:creationId xmlns:p14="http://schemas.microsoft.com/office/powerpoint/2010/main" val="306635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C58663-344A-4BDB-9EC9-7055D6156E5E}"/>
              </a:ext>
            </a:extLst>
          </p:cNvPr>
          <p:cNvSpPr>
            <a:spLocks noGrp="1"/>
          </p:cNvSpPr>
          <p:nvPr>
            <p:ph idx="1"/>
          </p:nvPr>
        </p:nvSpPr>
        <p:spPr>
          <a:xfrm>
            <a:off x="287933" y="1312778"/>
            <a:ext cx="7920000" cy="3833487"/>
          </a:xfrm>
        </p:spPr>
        <p:txBody>
          <a:bodyPr/>
          <a:lstStyle/>
          <a:p>
            <a:r>
              <a:rPr lang="fr-FR" dirty="0"/>
              <a:t>Rappels</a:t>
            </a:r>
          </a:p>
          <a:p>
            <a:pPr lvl="1"/>
            <a:r>
              <a:rPr lang="fr-FR" dirty="0"/>
              <a:t>Souscriptions directes ou indirectes au capital initial de PME ou augmentations de capital de PME</a:t>
            </a:r>
          </a:p>
          <a:p>
            <a:pPr lvl="2"/>
            <a:r>
              <a:rPr lang="fr-FR" dirty="0"/>
              <a:t>Réduction d’IR sous certaines conditions</a:t>
            </a:r>
          </a:p>
          <a:p>
            <a:pPr lvl="1"/>
            <a:r>
              <a:rPr lang="fr-FR" dirty="0"/>
              <a:t>Réduction d’impôt égale à 18 % des versements effectués</a:t>
            </a:r>
          </a:p>
          <a:p>
            <a:pPr lvl="2"/>
            <a:r>
              <a:rPr lang="fr-FR" dirty="0"/>
              <a:t>Versements retenus dans la limite annuelle de 50.000 € ou 100.000 €</a:t>
            </a:r>
          </a:p>
          <a:p>
            <a:pPr lvl="3"/>
            <a:r>
              <a:rPr lang="fr-FR" dirty="0"/>
              <a:t>Taux porté à 25 % pour les souscriptions effectuées entre le 10 août 2020 et le 31 décembre 2020</a:t>
            </a:r>
          </a:p>
          <a:p>
            <a:pPr lvl="4"/>
            <a:r>
              <a:rPr lang="fr-FR" dirty="0"/>
              <a:t>Prorogation de l’application du taux majoré jusqu’au 31 décembre 2021</a:t>
            </a:r>
          </a:p>
          <a:p>
            <a:pPr lvl="4"/>
            <a:r>
              <a:rPr lang="fr-FR" dirty="0"/>
              <a:t>Entrée en vigueur à fixer par décret</a:t>
            </a:r>
          </a:p>
        </p:txBody>
      </p:sp>
      <p:sp>
        <p:nvSpPr>
          <p:cNvPr id="3" name="Titre 2">
            <a:extLst>
              <a:ext uri="{FF2B5EF4-FFF2-40B4-BE49-F238E27FC236}">
                <a16:creationId xmlns:a16="http://schemas.microsoft.com/office/drawing/2014/main" id="{50D23CB7-68C0-4BA7-A87E-53673BE7A3E3}"/>
              </a:ext>
            </a:extLst>
          </p:cNvPr>
          <p:cNvSpPr>
            <a:spLocks noGrp="1"/>
          </p:cNvSpPr>
          <p:nvPr>
            <p:ph type="title"/>
          </p:nvPr>
        </p:nvSpPr>
        <p:spPr>
          <a:xfrm>
            <a:off x="1151933" y="237313"/>
            <a:ext cx="7056000" cy="987018"/>
          </a:xfrm>
        </p:spPr>
        <p:txBody>
          <a:bodyPr>
            <a:normAutofit/>
          </a:bodyPr>
          <a:lstStyle/>
          <a:p>
            <a:r>
              <a:rPr lang="fr-FR" dirty="0"/>
              <a:t>Réduction pour souscription </a:t>
            </a:r>
            <a:br>
              <a:rPr lang="fr-FR" dirty="0"/>
            </a:br>
            <a:r>
              <a:rPr lang="fr-FR" dirty="0"/>
              <a:t>au capital des PME</a:t>
            </a:r>
          </a:p>
        </p:txBody>
      </p:sp>
      <p:sp>
        <p:nvSpPr>
          <p:cNvPr id="4" name="Espace réservé du numéro de diapositive 3">
            <a:extLst>
              <a:ext uri="{FF2B5EF4-FFF2-40B4-BE49-F238E27FC236}">
                <a16:creationId xmlns:a16="http://schemas.microsoft.com/office/drawing/2014/main" id="{A780AE1D-C469-44AA-8494-401AC944FBF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52</a:t>
            </a:fld>
            <a:endParaRPr lang="fr-FR" dirty="0"/>
          </a:p>
        </p:txBody>
      </p:sp>
    </p:spTree>
    <p:extLst>
      <p:ext uri="{BB962C8B-B14F-4D97-AF65-F5344CB8AC3E}">
        <p14:creationId xmlns:p14="http://schemas.microsoft.com/office/powerpoint/2010/main" val="22440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C58663-344A-4BDB-9EC9-7055D6156E5E}"/>
              </a:ext>
            </a:extLst>
          </p:cNvPr>
          <p:cNvSpPr>
            <a:spLocks noGrp="1"/>
          </p:cNvSpPr>
          <p:nvPr>
            <p:ph idx="1"/>
          </p:nvPr>
        </p:nvSpPr>
        <p:spPr>
          <a:xfrm>
            <a:off x="287933" y="1312778"/>
            <a:ext cx="7920000" cy="3833487"/>
          </a:xfrm>
        </p:spPr>
        <p:txBody>
          <a:bodyPr/>
          <a:lstStyle/>
          <a:p>
            <a:r>
              <a:rPr lang="fr-FR" dirty="0"/>
              <a:t>Quoi de neuf ?</a:t>
            </a:r>
          </a:p>
          <a:p>
            <a:pPr lvl="1"/>
            <a:r>
              <a:rPr lang="fr-FR" dirty="0"/>
              <a:t>Application du taux de 25 % aux souscriptions effectuées à compter du 9 mai 2021</a:t>
            </a:r>
          </a:p>
          <a:p>
            <a:pPr lvl="2"/>
            <a:r>
              <a:rPr lang="fr-FR" dirty="0"/>
              <a:t>Jusqu’au 31 décembre 2021</a:t>
            </a:r>
          </a:p>
        </p:txBody>
      </p:sp>
      <p:sp>
        <p:nvSpPr>
          <p:cNvPr id="3" name="Titre 2">
            <a:extLst>
              <a:ext uri="{FF2B5EF4-FFF2-40B4-BE49-F238E27FC236}">
                <a16:creationId xmlns:a16="http://schemas.microsoft.com/office/drawing/2014/main" id="{50D23CB7-68C0-4BA7-A87E-53673BE7A3E3}"/>
              </a:ext>
            </a:extLst>
          </p:cNvPr>
          <p:cNvSpPr>
            <a:spLocks noGrp="1"/>
          </p:cNvSpPr>
          <p:nvPr>
            <p:ph type="title"/>
          </p:nvPr>
        </p:nvSpPr>
        <p:spPr>
          <a:xfrm>
            <a:off x="1151933" y="237313"/>
            <a:ext cx="7056000" cy="987018"/>
          </a:xfrm>
        </p:spPr>
        <p:txBody>
          <a:bodyPr>
            <a:normAutofit/>
          </a:bodyPr>
          <a:lstStyle/>
          <a:p>
            <a:r>
              <a:rPr lang="fr-FR" dirty="0"/>
              <a:t>Réduction pour souscription </a:t>
            </a:r>
            <a:br>
              <a:rPr lang="fr-FR" dirty="0"/>
            </a:br>
            <a:r>
              <a:rPr lang="fr-FR" dirty="0"/>
              <a:t>au capital des PME</a:t>
            </a:r>
          </a:p>
        </p:txBody>
      </p:sp>
      <p:sp>
        <p:nvSpPr>
          <p:cNvPr id="4" name="Espace réservé du numéro de diapositive 3">
            <a:extLst>
              <a:ext uri="{FF2B5EF4-FFF2-40B4-BE49-F238E27FC236}">
                <a16:creationId xmlns:a16="http://schemas.microsoft.com/office/drawing/2014/main" id="{A780AE1D-C469-44AA-8494-401AC944FBF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53</a:t>
            </a:fld>
            <a:endParaRPr lang="fr-FR" dirty="0"/>
          </a:p>
        </p:txBody>
      </p:sp>
    </p:spTree>
    <p:extLst>
      <p:ext uri="{BB962C8B-B14F-4D97-AF65-F5344CB8AC3E}">
        <p14:creationId xmlns:p14="http://schemas.microsoft.com/office/powerpoint/2010/main" val="842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118D2E-AA87-43F4-9A90-845A3718F61F}"/>
              </a:ext>
            </a:extLst>
          </p:cNvPr>
          <p:cNvSpPr>
            <a:spLocks noGrp="1"/>
          </p:cNvSpPr>
          <p:nvPr>
            <p:ph idx="1"/>
          </p:nvPr>
        </p:nvSpPr>
        <p:spPr>
          <a:xfrm>
            <a:off x="287933" y="1312778"/>
            <a:ext cx="7920000" cy="3833487"/>
          </a:xfrm>
        </p:spPr>
        <p:txBody>
          <a:bodyPr/>
          <a:lstStyle/>
          <a:p>
            <a:r>
              <a:rPr lang="fr-FR" dirty="0"/>
              <a:t>Rappels</a:t>
            </a:r>
          </a:p>
          <a:p>
            <a:pPr lvl="1"/>
            <a:r>
              <a:rPr lang="fr-FR" dirty="0"/>
              <a:t>Conditions de déductibilité d’une provision</a:t>
            </a:r>
          </a:p>
          <a:p>
            <a:pPr lvl="2"/>
            <a:r>
              <a:rPr lang="fr-FR" dirty="0"/>
              <a:t>Provision destinée à faire face à une charge ou une perte déductible </a:t>
            </a:r>
          </a:p>
          <a:p>
            <a:pPr lvl="2"/>
            <a:r>
              <a:rPr lang="fr-FR" dirty="0"/>
              <a:t>Perte ou charge nettement précisée </a:t>
            </a:r>
          </a:p>
          <a:p>
            <a:pPr lvl="2"/>
            <a:r>
              <a:rPr lang="fr-FR" dirty="0"/>
              <a:t>Perte ou charge probable résultant d’un évènement en cours </a:t>
            </a:r>
          </a:p>
          <a:p>
            <a:pPr lvl="2"/>
            <a:r>
              <a:rPr lang="fr-FR" dirty="0"/>
              <a:t>Provision effectivement constatée dans les comptes</a:t>
            </a:r>
          </a:p>
        </p:txBody>
      </p:sp>
      <p:sp>
        <p:nvSpPr>
          <p:cNvPr id="3" name="Titre 2">
            <a:extLst>
              <a:ext uri="{FF2B5EF4-FFF2-40B4-BE49-F238E27FC236}">
                <a16:creationId xmlns:a16="http://schemas.microsoft.com/office/drawing/2014/main" id="{262F0EC2-A73B-4481-B5AD-217FE7495FB4}"/>
              </a:ext>
            </a:extLst>
          </p:cNvPr>
          <p:cNvSpPr>
            <a:spLocks noGrp="1"/>
          </p:cNvSpPr>
          <p:nvPr>
            <p:ph type="title"/>
          </p:nvPr>
        </p:nvSpPr>
        <p:spPr>
          <a:xfrm>
            <a:off x="1151933" y="237313"/>
            <a:ext cx="7056000" cy="987018"/>
          </a:xfrm>
        </p:spPr>
        <p:txBody>
          <a:bodyPr>
            <a:normAutofit/>
          </a:bodyPr>
          <a:lstStyle/>
          <a:p>
            <a:r>
              <a:rPr lang="fr-FR" dirty="0"/>
              <a:t>Créances et provision – </a:t>
            </a:r>
            <a:br>
              <a:rPr lang="fr-FR" dirty="0"/>
            </a:br>
            <a:r>
              <a:rPr lang="fr-FR" dirty="0"/>
              <a:t>Retard de paiement</a:t>
            </a:r>
          </a:p>
        </p:txBody>
      </p:sp>
      <p:sp>
        <p:nvSpPr>
          <p:cNvPr id="4" name="Espace réservé du numéro de diapositive 3">
            <a:extLst>
              <a:ext uri="{FF2B5EF4-FFF2-40B4-BE49-F238E27FC236}">
                <a16:creationId xmlns:a16="http://schemas.microsoft.com/office/drawing/2014/main" id="{E5A9A403-EDDE-4E20-B85E-4BA9AFBBE3A9}"/>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54</a:t>
            </a:fld>
            <a:endParaRPr lang="fr-FR" dirty="0"/>
          </a:p>
        </p:txBody>
      </p:sp>
    </p:spTree>
    <p:extLst>
      <p:ext uri="{BB962C8B-B14F-4D97-AF65-F5344CB8AC3E}">
        <p14:creationId xmlns:p14="http://schemas.microsoft.com/office/powerpoint/2010/main" val="110640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118D2E-AA87-43F4-9A90-845A3718F61F}"/>
              </a:ext>
            </a:extLst>
          </p:cNvPr>
          <p:cNvSpPr>
            <a:spLocks noGrp="1"/>
          </p:cNvSpPr>
          <p:nvPr>
            <p:ph idx="1"/>
          </p:nvPr>
        </p:nvSpPr>
        <p:spPr>
          <a:xfrm>
            <a:off x="287933" y="1312778"/>
            <a:ext cx="7920000" cy="3833487"/>
          </a:xfrm>
        </p:spPr>
        <p:txBody>
          <a:bodyPr/>
          <a:lstStyle/>
          <a:p>
            <a:r>
              <a:rPr lang="fr-FR" dirty="0"/>
              <a:t>Quoi de neuf ?</a:t>
            </a:r>
          </a:p>
          <a:p>
            <a:pPr lvl="1"/>
            <a:r>
              <a:rPr lang="fr-FR" dirty="0"/>
              <a:t>Le seul défaut de paiement de créances à l’échéance ne suffit pas à justifier la déduction d’une provision comptabilisée</a:t>
            </a:r>
          </a:p>
          <a:p>
            <a:pPr lvl="1"/>
            <a:r>
              <a:rPr lang="fr-FR" dirty="0"/>
              <a:t>Sociétés ayant pour activité la distribution de crédit à la consommation</a:t>
            </a:r>
          </a:p>
          <a:p>
            <a:pPr lvl="2"/>
            <a:r>
              <a:rPr lang="fr-FR" dirty="0"/>
              <a:t>Caractère probable du non-recouvrement d’une créance doit être reconnu en cas de constat de retards de paiement, peu importe les diligences entreprises en vue de son recouvrement</a:t>
            </a:r>
          </a:p>
        </p:txBody>
      </p:sp>
      <p:sp>
        <p:nvSpPr>
          <p:cNvPr id="3" name="Titre 2">
            <a:extLst>
              <a:ext uri="{FF2B5EF4-FFF2-40B4-BE49-F238E27FC236}">
                <a16:creationId xmlns:a16="http://schemas.microsoft.com/office/drawing/2014/main" id="{262F0EC2-A73B-4481-B5AD-217FE7495FB4}"/>
              </a:ext>
            </a:extLst>
          </p:cNvPr>
          <p:cNvSpPr>
            <a:spLocks noGrp="1"/>
          </p:cNvSpPr>
          <p:nvPr>
            <p:ph type="title"/>
          </p:nvPr>
        </p:nvSpPr>
        <p:spPr>
          <a:xfrm>
            <a:off x="1151933" y="237313"/>
            <a:ext cx="7056000" cy="987018"/>
          </a:xfrm>
        </p:spPr>
        <p:txBody>
          <a:bodyPr>
            <a:normAutofit/>
          </a:bodyPr>
          <a:lstStyle/>
          <a:p>
            <a:r>
              <a:rPr lang="fr-FR" dirty="0"/>
              <a:t>Créances et provision – </a:t>
            </a:r>
            <a:br>
              <a:rPr lang="fr-FR" dirty="0"/>
            </a:br>
            <a:r>
              <a:rPr lang="fr-FR" dirty="0"/>
              <a:t>Retard de paiement</a:t>
            </a:r>
          </a:p>
        </p:txBody>
      </p:sp>
      <p:sp>
        <p:nvSpPr>
          <p:cNvPr id="4" name="Espace réservé du numéro de diapositive 3">
            <a:extLst>
              <a:ext uri="{FF2B5EF4-FFF2-40B4-BE49-F238E27FC236}">
                <a16:creationId xmlns:a16="http://schemas.microsoft.com/office/drawing/2014/main" id="{E5A9A403-EDDE-4E20-B85E-4BA9AFBBE3A9}"/>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55</a:t>
            </a:fld>
            <a:endParaRPr lang="fr-FR" dirty="0"/>
          </a:p>
        </p:txBody>
      </p:sp>
    </p:spTree>
    <p:extLst>
      <p:ext uri="{BB962C8B-B14F-4D97-AF65-F5344CB8AC3E}">
        <p14:creationId xmlns:p14="http://schemas.microsoft.com/office/powerpoint/2010/main" val="100594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6F8613-7502-480B-B1E6-FE1B7FD8C7FB}"/>
              </a:ext>
            </a:extLst>
          </p:cNvPr>
          <p:cNvSpPr>
            <a:spLocks noGrp="1"/>
          </p:cNvSpPr>
          <p:nvPr>
            <p:ph idx="1"/>
          </p:nvPr>
        </p:nvSpPr>
        <p:spPr>
          <a:xfrm>
            <a:off x="287933" y="960164"/>
            <a:ext cx="7920000" cy="4186101"/>
          </a:xfrm>
        </p:spPr>
        <p:txBody>
          <a:bodyPr/>
          <a:lstStyle/>
          <a:p>
            <a:r>
              <a:rPr lang="fr-FR" dirty="0"/>
              <a:t>Rappels</a:t>
            </a:r>
          </a:p>
          <a:p>
            <a:pPr lvl="1"/>
            <a:r>
              <a:rPr lang="fr-FR" dirty="0"/>
              <a:t>Prise en compte des résultats d’une société nouvellement acquise dans la détermination du résultat d’ensemble</a:t>
            </a:r>
          </a:p>
          <a:p>
            <a:pPr lvl="2"/>
            <a:r>
              <a:rPr lang="fr-FR" dirty="0"/>
              <a:t>Uniquement au titre de l’exercice suivant celui de l’acquisition d’au moins 95 % de son capital</a:t>
            </a:r>
          </a:p>
        </p:txBody>
      </p:sp>
      <p:sp>
        <p:nvSpPr>
          <p:cNvPr id="3" name="Titre 2">
            <a:extLst>
              <a:ext uri="{FF2B5EF4-FFF2-40B4-BE49-F238E27FC236}">
                <a16:creationId xmlns:a16="http://schemas.microsoft.com/office/drawing/2014/main" id="{F396E0D2-D857-4978-AC59-6D2FC5D14C1E}"/>
              </a:ext>
            </a:extLst>
          </p:cNvPr>
          <p:cNvSpPr>
            <a:spLocks noGrp="1"/>
          </p:cNvSpPr>
          <p:nvPr>
            <p:ph type="title"/>
          </p:nvPr>
        </p:nvSpPr>
        <p:spPr>
          <a:xfrm>
            <a:off x="1151933" y="237314"/>
            <a:ext cx="7056000" cy="626978"/>
          </a:xfrm>
        </p:spPr>
        <p:txBody>
          <a:bodyPr/>
          <a:lstStyle/>
          <a:p>
            <a:r>
              <a:rPr lang="fr-FR" dirty="0"/>
              <a:t>Intégration fiscale</a:t>
            </a:r>
          </a:p>
        </p:txBody>
      </p:sp>
      <p:sp>
        <p:nvSpPr>
          <p:cNvPr id="4" name="Espace réservé du numéro de diapositive 3">
            <a:extLst>
              <a:ext uri="{FF2B5EF4-FFF2-40B4-BE49-F238E27FC236}">
                <a16:creationId xmlns:a16="http://schemas.microsoft.com/office/drawing/2014/main" id="{06CB055B-BAD8-45E8-803A-D868BC87F86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56</a:t>
            </a:fld>
            <a:endParaRPr lang="fr-FR" dirty="0"/>
          </a:p>
        </p:txBody>
      </p:sp>
    </p:spTree>
    <p:extLst>
      <p:ext uri="{BB962C8B-B14F-4D97-AF65-F5344CB8AC3E}">
        <p14:creationId xmlns:p14="http://schemas.microsoft.com/office/powerpoint/2010/main" val="99772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6F8613-7502-480B-B1E6-FE1B7FD8C7FB}"/>
              </a:ext>
            </a:extLst>
          </p:cNvPr>
          <p:cNvSpPr>
            <a:spLocks noGrp="1"/>
          </p:cNvSpPr>
          <p:nvPr>
            <p:ph idx="1"/>
          </p:nvPr>
        </p:nvSpPr>
        <p:spPr>
          <a:xfrm>
            <a:off x="287933" y="960164"/>
            <a:ext cx="7920000" cy="4186101"/>
          </a:xfrm>
        </p:spPr>
        <p:txBody>
          <a:bodyPr/>
          <a:lstStyle/>
          <a:p>
            <a:r>
              <a:rPr lang="fr-FR" dirty="0"/>
              <a:t>Quoi de neuf ?</a:t>
            </a:r>
          </a:p>
          <a:p>
            <a:pPr lvl="1"/>
            <a:r>
              <a:rPr lang="fr-FR" dirty="0"/>
              <a:t>Tolérance fiscale</a:t>
            </a:r>
          </a:p>
          <a:p>
            <a:pPr lvl="2"/>
            <a:r>
              <a:rPr lang="fr-FR" dirty="0"/>
              <a:t>Acquisition par une société le 1</a:t>
            </a:r>
            <a:r>
              <a:rPr lang="fr-FR" baseline="30000" dirty="0"/>
              <a:t>er</a:t>
            </a:r>
            <a:r>
              <a:rPr lang="fr-FR" dirty="0"/>
              <a:t> jour de l’exercice 95 % au moins du capital d’une autre société</a:t>
            </a:r>
          </a:p>
          <a:p>
            <a:pPr lvl="3"/>
            <a:r>
              <a:rPr lang="fr-FR" dirty="0"/>
              <a:t>Possible de constituer, dès l’exercice d’acquisition, un groupe fiscal avec cette dernière</a:t>
            </a:r>
          </a:p>
          <a:p>
            <a:pPr lvl="3"/>
            <a:r>
              <a:rPr lang="fr-FR" dirty="0"/>
              <a:t>Dès lors que toutes les autres conditions sont remplies</a:t>
            </a:r>
          </a:p>
        </p:txBody>
      </p:sp>
      <p:sp>
        <p:nvSpPr>
          <p:cNvPr id="3" name="Titre 2">
            <a:extLst>
              <a:ext uri="{FF2B5EF4-FFF2-40B4-BE49-F238E27FC236}">
                <a16:creationId xmlns:a16="http://schemas.microsoft.com/office/drawing/2014/main" id="{F396E0D2-D857-4978-AC59-6D2FC5D14C1E}"/>
              </a:ext>
            </a:extLst>
          </p:cNvPr>
          <p:cNvSpPr>
            <a:spLocks noGrp="1"/>
          </p:cNvSpPr>
          <p:nvPr>
            <p:ph type="title"/>
          </p:nvPr>
        </p:nvSpPr>
        <p:spPr>
          <a:xfrm>
            <a:off x="1151933" y="237314"/>
            <a:ext cx="7056000" cy="626978"/>
          </a:xfrm>
        </p:spPr>
        <p:txBody>
          <a:bodyPr/>
          <a:lstStyle/>
          <a:p>
            <a:r>
              <a:rPr lang="fr-FR" dirty="0"/>
              <a:t>Intégration fiscale</a:t>
            </a:r>
          </a:p>
        </p:txBody>
      </p:sp>
      <p:sp>
        <p:nvSpPr>
          <p:cNvPr id="4" name="Espace réservé du numéro de diapositive 3">
            <a:extLst>
              <a:ext uri="{FF2B5EF4-FFF2-40B4-BE49-F238E27FC236}">
                <a16:creationId xmlns:a16="http://schemas.microsoft.com/office/drawing/2014/main" id="{06CB055B-BAD8-45E8-803A-D868BC87F86F}"/>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57</a:t>
            </a:fld>
            <a:endParaRPr lang="fr-FR" dirty="0"/>
          </a:p>
        </p:txBody>
      </p:sp>
    </p:spTree>
    <p:extLst>
      <p:ext uri="{BB962C8B-B14F-4D97-AF65-F5344CB8AC3E}">
        <p14:creationId xmlns:p14="http://schemas.microsoft.com/office/powerpoint/2010/main" val="32482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403819-FA6A-4705-8D14-98CC6FC44913}"/>
              </a:ext>
            </a:extLst>
          </p:cNvPr>
          <p:cNvSpPr>
            <a:spLocks noGrp="1"/>
          </p:cNvSpPr>
          <p:nvPr>
            <p:ph idx="1"/>
          </p:nvPr>
        </p:nvSpPr>
        <p:spPr>
          <a:xfrm>
            <a:off x="287933" y="960164"/>
            <a:ext cx="7920000" cy="4186101"/>
          </a:xfrm>
        </p:spPr>
        <p:txBody>
          <a:bodyPr>
            <a:normAutofit lnSpcReduction="10000"/>
          </a:bodyPr>
          <a:lstStyle/>
          <a:p>
            <a:r>
              <a:rPr lang="fr-FR" dirty="0"/>
              <a:t>Rappels</a:t>
            </a:r>
          </a:p>
          <a:p>
            <a:pPr lvl="1"/>
            <a:r>
              <a:rPr lang="fr-FR" dirty="0"/>
              <a:t>Fusion de sociétés</a:t>
            </a:r>
          </a:p>
          <a:p>
            <a:pPr lvl="2"/>
            <a:r>
              <a:rPr lang="fr-FR" dirty="0"/>
              <a:t>Entraîne les conséquences fiscales d’une cessation totale d’entreprise</a:t>
            </a:r>
          </a:p>
          <a:p>
            <a:pPr lvl="3"/>
            <a:r>
              <a:rPr lang="fr-FR" dirty="0"/>
              <a:t>Perte du droit au report des déficits subis par la société absorbée</a:t>
            </a:r>
          </a:p>
          <a:p>
            <a:pPr lvl="4"/>
            <a:r>
              <a:rPr lang="fr-FR" dirty="0"/>
              <a:t>Transfert possible à la société absorbée sur agrément</a:t>
            </a:r>
          </a:p>
          <a:p>
            <a:pPr lvl="1"/>
            <a:r>
              <a:rPr lang="fr-FR" dirty="0"/>
              <a:t>4 conditions cumulatives pour la délivrance de l’agrément</a:t>
            </a:r>
          </a:p>
          <a:p>
            <a:pPr lvl="2"/>
            <a:r>
              <a:rPr lang="fr-FR" dirty="0"/>
              <a:t>Opération justifiée du point de vue économique et obéissant à des motivations principales autres que fiscales </a:t>
            </a:r>
          </a:p>
          <a:p>
            <a:pPr lvl="2"/>
            <a:r>
              <a:rPr lang="fr-FR" dirty="0"/>
              <a:t>Activité à l’origine des déficits dont le transfert est demandé n'a pas fait l'objet par la société absorbée, pendant la période au titre de laquelle ces déficits ont été constatés, de changement significatif</a:t>
            </a:r>
          </a:p>
          <a:p>
            <a:pPr lvl="2"/>
            <a:r>
              <a:rPr lang="fr-FR" dirty="0"/>
              <a:t>Poursuite sans changement significatif de l’activité à l’origine des déficits dont le transfert est demandé pendant 3 ans</a:t>
            </a:r>
          </a:p>
          <a:p>
            <a:pPr lvl="2"/>
            <a:r>
              <a:rPr lang="fr-FR" dirty="0"/>
              <a:t>Origine des déficits susceptibles d'être transférés</a:t>
            </a:r>
          </a:p>
        </p:txBody>
      </p:sp>
      <p:sp>
        <p:nvSpPr>
          <p:cNvPr id="3" name="Titre 2">
            <a:extLst>
              <a:ext uri="{FF2B5EF4-FFF2-40B4-BE49-F238E27FC236}">
                <a16:creationId xmlns:a16="http://schemas.microsoft.com/office/drawing/2014/main" id="{64C3941E-DA6D-495F-B285-0C469ABD2D08}"/>
              </a:ext>
            </a:extLst>
          </p:cNvPr>
          <p:cNvSpPr>
            <a:spLocks noGrp="1"/>
          </p:cNvSpPr>
          <p:nvPr>
            <p:ph type="title"/>
          </p:nvPr>
        </p:nvSpPr>
        <p:spPr>
          <a:xfrm>
            <a:off x="1151933" y="237314"/>
            <a:ext cx="7056000" cy="626978"/>
          </a:xfrm>
        </p:spPr>
        <p:txBody>
          <a:bodyPr/>
          <a:lstStyle/>
          <a:p>
            <a:r>
              <a:rPr lang="fr-FR" dirty="0"/>
              <a:t>Fusion et transfert des déficits</a:t>
            </a:r>
          </a:p>
        </p:txBody>
      </p:sp>
      <p:sp>
        <p:nvSpPr>
          <p:cNvPr id="4" name="Espace réservé du numéro de diapositive 3">
            <a:extLst>
              <a:ext uri="{FF2B5EF4-FFF2-40B4-BE49-F238E27FC236}">
                <a16:creationId xmlns:a16="http://schemas.microsoft.com/office/drawing/2014/main" id="{D62061A3-886C-4924-A65C-D482D6AD96B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58</a:t>
            </a:fld>
            <a:endParaRPr lang="fr-FR" dirty="0"/>
          </a:p>
        </p:txBody>
      </p:sp>
    </p:spTree>
    <p:extLst>
      <p:ext uri="{BB962C8B-B14F-4D97-AF65-F5344CB8AC3E}">
        <p14:creationId xmlns:p14="http://schemas.microsoft.com/office/powerpoint/2010/main" val="150634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403819-FA6A-4705-8D14-98CC6FC44913}"/>
              </a:ext>
            </a:extLst>
          </p:cNvPr>
          <p:cNvSpPr>
            <a:spLocks noGrp="1"/>
          </p:cNvSpPr>
          <p:nvPr>
            <p:ph idx="1"/>
          </p:nvPr>
        </p:nvSpPr>
        <p:spPr>
          <a:xfrm>
            <a:off x="287933" y="960164"/>
            <a:ext cx="7920000" cy="4186101"/>
          </a:xfrm>
        </p:spPr>
        <p:txBody>
          <a:bodyPr/>
          <a:lstStyle/>
          <a:p>
            <a:r>
              <a:rPr lang="fr-FR" dirty="0"/>
              <a:t>Quoi de neuf ?</a:t>
            </a:r>
          </a:p>
          <a:p>
            <a:pPr lvl="1"/>
            <a:r>
              <a:rPr lang="fr-FR" dirty="0"/>
              <a:t>Précision sur la notion de changement significatif d’activité</a:t>
            </a:r>
          </a:p>
          <a:p>
            <a:pPr lvl="2"/>
            <a:r>
              <a:rPr lang="fr-FR" dirty="0"/>
              <a:t>Ne caractérisent pas un changement significatif mais une réorganisation et une externalisation de l’activité </a:t>
            </a:r>
          </a:p>
          <a:p>
            <a:pPr lvl="3"/>
            <a:r>
              <a:rPr lang="fr-FR" dirty="0"/>
              <a:t>La perte par une société de l’intégralité de son effectif salarié au profit du recours à du personnel extérieur à l'établissement </a:t>
            </a:r>
          </a:p>
          <a:p>
            <a:pPr lvl="3"/>
            <a:r>
              <a:rPr lang="fr-FR" dirty="0"/>
              <a:t>La réduction de son actif brut corporel de 65 % après la cession d'installations techniques, matériel et outillages industriels et de matériel de transport</a:t>
            </a:r>
          </a:p>
        </p:txBody>
      </p:sp>
      <p:sp>
        <p:nvSpPr>
          <p:cNvPr id="3" name="Titre 2">
            <a:extLst>
              <a:ext uri="{FF2B5EF4-FFF2-40B4-BE49-F238E27FC236}">
                <a16:creationId xmlns:a16="http://schemas.microsoft.com/office/drawing/2014/main" id="{64C3941E-DA6D-495F-B285-0C469ABD2D08}"/>
              </a:ext>
            </a:extLst>
          </p:cNvPr>
          <p:cNvSpPr>
            <a:spLocks noGrp="1"/>
          </p:cNvSpPr>
          <p:nvPr>
            <p:ph type="title"/>
          </p:nvPr>
        </p:nvSpPr>
        <p:spPr>
          <a:xfrm>
            <a:off x="1151933" y="237314"/>
            <a:ext cx="7056000" cy="626978"/>
          </a:xfrm>
        </p:spPr>
        <p:txBody>
          <a:bodyPr/>
          <a:lstStyle/>
          <a:p>
            <a:r>
              <a:rPr lang="fr-FR" dirty="0"/>
              <a:t>Fusion et transfert des déficits</a:t>
            </a:r>
          </a:p>
        </p:txBody>
      </p:sp>
      <p:sp>
        <p:nvSpPr>
          <p:cNvPr id="4" name="Espace réservé du numéro de diapositive 3">
            <a:extLst>
              <a:ext uri="{FF2B5EF4-FFF2-40B4-BE49-F238E27FC236}">
                <a16:creationId xmlns:a16="http://schemas.microsoft.com/office/drawing/2014/main" id="{D62061A3-886C-4924-A65C-D482D6AD96B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59</a:t>
            </a:fld>
            <a:endParaRPr lang="fr-FR" dirty="0"/>
          </a:p>
        </p:txBody>
      </p:sp>
    </p:spTree>
    <p:extLst>
      <p:ext uri="{BB962C8B-B14F-4D97-AF65-F5344CB8AC3E}">
        <p14:creationId xmlns:p14="http://schemas.microsoft.com/office/powerpoint/2010/main" val="38715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r>
              <a:rPr lang="fr-FR" dirty="0"/>
              <a:t>Modalités de calcul de l’EBE dans le cadre de l’aide « coûts fixes »</a:t>
            </a:r>
          </a:p>
          <a:p>
            <a:r>
              <a:rPr lang="fr-FR" dirty="0"/>
              <a:t>Comptes annuels : présentation de la dette COVID-19</a:t>
            </a:r>
          </a:p>
          <a:p>
            <a:r>
              <a:rPr lang="fr-FR" dirty="0"/>
              <a:t>Amortissement des biens non utilisés durant la crise COVID-19</a:t>
            </a:r>
          </a:p>
          <a:p>
            <a:pPr lvl="3"/>
            <a:endParaRPr lang="fr-FR" dirty="0"/>
          </a:p>
          <a:p>
            <a:r>
              <a:rPr lang="fr-FR" dirty="0"/>
              <a:t>A vous de voir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Au programme</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a:t>
            </a:fld>
            <a:endParaRPr lang="fr-FR" dirty="0"/>
          </a:p>
        </p:txBody>
      </p:sp>
    </p:spTree>
    <p:extLst>
      <p:ext uri="{BB962C8B-B14F-4D97-AF65-F5344CB8AC3E}">
        <p14:creationId xmlns:p14="http://schemas.microsoft.com/office/powerpoint/2010/main" val="3218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6826DC-1F78-49A6-A262-816717051099}"/>
              </a:ext>
            </a:extLst>
          </p:cNvPr>
          <p:cNvSpPr>
            <a:spLocks noGrp="1"/>
          </p:cNvSpPr>
          <p:nvPr>
            <p:ph idx="1"/>
          </p:nvPr>
        </p:nvSpPr>
        <p:spPr>
          <a:xfrm>
            <a:off x="287933" y="960164"/>
            <a:ext cx="7920000" cy="4186101"/>
          </a:xfrm>
        </p:spPr>
        <p:txBody>
          <a:bodyPr>
            <a:normAutofit/>
          </a:bodyPr>
          <a:lstStyle/>
          <a:p>
            <a:r>
              <a:rPr lang="fr-FR" dirty="0"/>
              <a:t>Rappels</a:t>
            </a:r>
          </a:p>
          <a:p>
            <a:pPr lvl="1"/>
            <a:r>
              <a:rPr lang="fr-FR" dirty="0"/>
              <a:t>Ventes à distance intracommunautaires de biens à destination de non assujettis à la TVA</a:t>
            </a:r>
          </a:p>
          <a:p>
            <a:pPr lvl="2"/>
            <a:r>
              <a:rPr lang="fr-FR" dirty="0"/>
              <a:t>Biens expédiés ou transportés par le fournisseur ou pour son compte à partir d’un État membre autre que celui d’arrivée de l’expédition ou du transport</a:t>
            </a:r>
          </a:p>
          <a:p>
            <a:pPr lvl="3"/>
            <a:r>
              <a:rPr lang="fr-FR" dirty="0"/>
              <a:t>A destination d’un acquéreur qui est</a:t>
            </a:r>
          </a:p>
          <a:p>
            <a:pPr lvl="4"/>
            <a:r>
              <a:rPr lang="fr-FR" dirty="0"/>
              <a:t>Une personne morale non assujettie, dont les acquisitions intracommunautaires de biens ne sont pas soumises à la TVA </a:t>
            </a:r>
          </a:p>
          <a:p>
            <a:pPr lvl="4"/>
            <a:r>
              <a:rPr lang="fr-FR" dirty="0"/>
              <a:t>Toute autre personne non assujettie </a:t>
            </a:r>
          </a:p>
          <a:p>
            <a:pPr lvl="4"/>
            <a:r>
              <a:rPr lang="fr-FR" dirty="0"/>
              <a:t>Un assujetti effectuant uniquement des livraisons de biens ou des prestations de services n’ouvrant pas droit à déduction de TVA </a:t>
            </a:r>
          </a:p>
          <a:p>
            <a:pPr lvl="4"/>
            <a:r>
              <a:rPr lang="fr-FR" dirty="0"/>
              <a:t>Un assujetti soumis au régime commun forfaitaire des producteurs agricoles</a:t>
            </a:r>
          </a:p>
        </p:txBody>
      </p:sp>
      <p:sp>
        <p:nvSpPr>
          <p:cNvPr id="3" name="Titre 2">
            <a:extLst>
              <a:ext uri="{FF2B5EF4-FFF2-40B4-BE49-F238E27FC236}">
                <a16:creationId xmlns:a16="http://schemas.microsoft.com/office/drawing/2014/main" id="{6E1EB3B0-1EE4-4C2C-B60C-454962B09A49}"/>
              </a:ext>
            </a:extLst>
          </p:cNvPr>
          <p:cNvSpPr>
            <a:spLocks noGrp="1"/>
          </p:cNvSpPr>
          <p:nvPr>
            <p:ph type="title"/>
          </p:nvPr>
        </p:nvSpPr>
        <p:spPr>
          <a:xfrm>
            <a:off x="1151933" y="237314"/>
            <a:ext cx="7056000" cy="626978"/>
          </a:xfrm>
        </p:spPr>
        <p:txBody>
          <a:bodyPr>
            <a:normAutofit/>
          </a:bodyPr>
          <a:lstStyle/>
          <a:p>
            <a:r>
              <a:rPr lang="fr-FR" dirty="0"/>
              <a:t>TVA – Vente de biens dans l’UE</a:t>
            </a:r>
          </a:p>
        </p:txBody>
      </p:sp>
      <p:sp>
        <p:nvSpPr>
          <p:cNvPr id="4" name="Espace réservé du numéro de diapositive 3">
            <a:extLst>
              <a:ext uri="{FF2B5EF4-FFF2-40B4-BE49-F238E27FC236}">
                <a16:creationId xmlns:a16="http://schemas.microsoft.com/office/drawing/2014/main" id="{CB861DE0-B1F3-44FA-9748-322D21A407C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60</a:t>
            </a:fld>
            <a:endParaRPr lang="fr-FR" dirty="0"/>
          </a:p>
        </p:txBody>
      </p:sp>
    </p:spTree>
    <p:extLst>
      <p:ext uri="{BB962C8B-B14F-4D97-AF65-F5344CB8AC3E}">
        <p14:creationId xmlns:p14="http://schemas.microsoft.com/office/powerpoint/2010/main" val="113713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6826DC-1F78-49A6-A262-816717051099}"/>
              </a:ext>
            </a:extLst>
          </p:cNvPr>
          <p:cNvSpPr>
            <a:spLocks noGrp="1"/>
          </p:cNvSpPr>
          <p:nvPr>
            <p:ph idx="1"/>
          </p:nvPr>
        </p:nvSpPr>
        <p:spPr>
          <a:xfrm>
            <a:off x="287933" y="960164"/>
            <a:ext cx="7920000" cy="4186101"/>
          </a:xfrm>
        </p:spPr>
        <p:txBody>
          <a:bodyPr/>
          <a:lstStyle/>
          <a:p>
            <a:pPr lvl="1"/>
            <a:r>
              <a:rPr lang="fr-FR" dirty="0"/>
              <a:t>Ventes à distance de biens importés d’un montant inférieur ou égal à 150 €</a:t>
            </a:r>
          </a:p>
          <a:p>
            <a:pPr lvl="2"/>
            <a:r>
              <a:rPr lang="fr-FR" dirty="0"/>
              <a:t>Livraisons de biens expédiés ou transportés par le fournisseur ou pour son compte, à partir d’un territoire tiers ou d’un pays tiers à UE, à destination d’un acquéreur résidant dans un État membre de l’UE</a:t>
            </a:r>
          </a:p>
          <a:p>
            <a:pPr lvl="2"/>
            <a:r>
              <a:rPr lang="fr-FR" dirty="0"/>
              <a:t>Acquéreurs identiques aux ventes à distances intracommunautaires</a:t>
            </a:r>
          </a:p>
          <a:p>
            <a:pPr lvl="3"/>
            <a:r>
              <a:rPr lang="fr-FR" dirty="0"/>
              <a:t>Vente à déclarer via le guichet unique si prix HT ≤ 150 €</a:t>
            </a:r>
          </a:p>
          <a:p>
            <a:pPr lvl="1"/>
            <a:r>
              <a:rPr lang="fr-FR" dirty="0"/>
              <a:t>Territorialité et guichet unique</a:t>
            </a:r>
          </a:p>
          <a:p>
            <a:pPr lvl="2"/>
            <a:r>
              <a:rPr lang="fr-FR" dirty="0"/>
              <a:t>Imposition à la TVA dans l’État membre où est domicilié l’acquéreur non assujetti à la TVA </a:t>
            </a:r>
          </a:p>
          <a:p>
            <a:pPr lvl="3"/>
            <a:r>
              <a:rPr lang="fr-FR" dirty="0"/>
              <a:t>Prestations de services et vente à distance intracommunautaires</a:t>
            </a:r>
          </a:p>
          <a:p>
            <a:pPr lvl="3"/>
            <a:r>
              <a:rPr lang="fr-FR" dirty="0"/>
              <a:t>Ventes à distance de biens importés en provenance de pays tiers d’une valeur inférieure ou égale à 150 €</a:t>
            </a:r>
          </a:p>
        </p:txBody>
      </p:sp>
      <p:sp>
        <p:nvSpPr>
          <p:cNvPr id="3" name="Titre 2">
            <a:extLst>
              <a:ext uri="{FF2B5EF4-FFF2-40B4-BE49-F238E27FC236}">
                <a16:creationId xmlns:a16="http://schemas.microsoft.com/office/drawing/2014/main" id="{6E1EB3B0-1EE4-4C2C-B60C-454962B09A49}"/>
              </a:ext>
            </a:extLst>
          </p:cNvPr>
          <p:cNvSpPr>
            <a:spLocks noGrp="1"/>
          </p:cNvSpPr>
          <p:nvPr>
            <p:ph type="title"/>
          </p:nvPr>
        </p:nvSpPr>
        <p:spPr>
          <a:xfrm>
            <a:off x="1151933" y="237314"/>
            <a:ext cx="7056000" cy="626978"/>
          </a:xfrm>
        </p:spPr>
        <p:txBody>
          <a:bodyPr>
            <a:normAutofit/>
          </a:bodyPr>
          <a:lstStyle/>
          <a:p>
            <a:r>
              <a:rPr lang="fr-FR" dirty="0"/>
              <a:t>TVA – Vente de biens dans l’UE</a:t>
            </a:r>
          </a:p>
        </p:txBody>
      </p:sp>
      <p:sp>
        <p:nvSpPr>
          <p:cNvPr id="4" name="Espace réservé du numéro de diapositive 3">
            <a:extLst>
              <a:ext uri="{FF2B5EF4-FFF2-40B4-BE49-F238E27FC236}">
                <a16:creationId xmlns:a16="http://schemas.microsoft.com/office/drawing/2014/main" id="{CB861DE0-B1F3-44FA-9748-322D21A407C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61</a:t>
            </a:fld>
            <a:endParaRPr lang="fr-FR" dirty="0"/>
          </a:p>
        </p:txBody>
      </p:sp>
    </p:spTree>
    <p:extLst>
      <p:ext uri="{BB962C8B-B14F-4D97-AF65-F5344CB8AC3E}">
        <p14:creationId xmlns:p14="http://schemas.microsoft.com/office/powerpoint/2010/main" val="20150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6826DC-1F78-49A6-A262-816717051099}"/>
              </a:ext>
            </a:extLst>
          </p:cNvPr>
          <p:cNvSpPr>
            <a:spLocks noGrp="1"/>
          </p:cNvSpPr>
          <p:nvPr>
            <p:ph idx="1"/>
          </p:nvPr>
        </p:nvSpPr>
        <p:spPr>
          <a:xfrm>
            <a:off x="287933" y="960164"/>
            <a:ext cx="7920000" cy="4186101"/>
          </a:xfrm>
        </p:spPr>
        <p:txBody>
          <a:bodyPr>
            <a:normAutofit/>
          </a:bodyPr>
          <a:lstStyle/>
          <a:p>
            <a:pPr lvl="2"/>
            <a:r>
              <a:rPr lang="fr-FR" dirty="0"/>
              <a:t>Entreprises dans l’UE réalisant occasionnellement ces opérations</a:t>
            </a:r>
          </a:p>
          <a:p>
            <a:pPr lvl="3"/>
            <a:r>
              <a:rPr lang="fr-FR" dirty="0"/>
              <a:t>Seuil de 10.000 €</a:t>
            </a:r>
          </a:p>
          <a:p>
            <a:pPr lvl="4"/>
            <a:r>
              <a:rPr lang="fr-FR" dirty="0"/>
              <a:t>CA annuel HT de l’année civile en cours et N-1</a:t>
            </a:r>
          </a:p>
          <a:p>
            <a:pPr lvl="4"/>
            <a:r>
              <a:rPr lang="fr-FR" dirty="0"/>
              <a:t>En dessous de ce seuil : TVA du lieu du prestataire</a:t>
            </a:r>
          </a:p>
          <a:p>
            <a:pPr lvl="2"/>
            <a:r>
              <a:rPr lang="fr-FR" dirty="0"/>
              <a:t>Assujettis concernés par le guichet unique qui réalisent</a:t>
            </a:r>
          </a:p>
          <a:p>
            <a:pPr lvl="3"/>
            <a:r>
              <a:rPr lang="fr-FR" dirty="0"/>
              <a:t>Des prestations de services auprès de consommateurs non assujettis résidant au sein d’États membres de l’UE </a:t>
            </a:r>
          </a:p>
          <a:p>
            <a:pPr lvl="3"/>
            <a:r>
              <a:rPr lang="fr-FR" dirty="0"/>
              <a:t>Des ventes à distance intracommunautaires de biens à destination de non assujettis </a:t>
            </a:r>
          </a:p>
          <a:p>
            <a:pPr lvl="3"/>
            <a:r>
              <a:rPr lang="fr-FR" dirty="0"/>
              <a:t>Des ventes à distance de biens en provenance de pays tiers d’un montant inférieur ou égal à 150 €, à destination de non assujettis résidant au sein d’États membres de l’UE</a:t>
            </a:r>
          </a:p>
          <a:p>
            <a:pPr lvl="1"/>
            <a:r>
              <a:rPr lang="fr-FR" dirty="0"/>
              <a:t>Entrée en vigueur au 1</a:t>
            </a:r>
            <a:r>
              <a:rPr lang="fr-FR" baseline="30000" dirty="0"/>
              <a:t>er</a:t>
            </a:r>
            <a:r>
              <a:rPr lang="fr-FR" dirty="0"/>
              <a:t> juillet 2021</a:t>
            </a:r>
          </a:p>
        </p:txBody>
      </p:sp>
      <p:sp>
        <p:nvSpPr>
          <p:cNvPr id="3" name="Titre 2">
            <a:extLst>
              <a:ext uri="{FF2B5EF4-FFF2-40B4-BE49-F238E27FC236}">
                <a16:creationId xmlns:a16="http://schemas.microsoft.com/office/drawing/2014/main" id="{6E1EB3B0-1EE4-4C2C-B60C-454962B09A49}"/>
              </a:ext>
            </a:extLst>
          </p:cNvPr>
          <p:cNvSpPr>
            <a:spLocks noGrp="1"/>
          </p:cNvSpPr>
          <p:nvPr>
            <p:ph type="title"/>
          </p:nvPr>
        </p:nvSpPr>
        <p:spPr>
          <a:xfrm>
            <a:off x="1151933" y="237314"/>
            <a:ext cx="7056000" cy="626978"/>
          </a:xfrm>
        </p:spPr>
        <p:txBody>
          <a:bodyPr>
            <a:normAutofit/>
          </a:bodyPr>
          <a:lstStyle/>
          <a:p>
            <a:r>
              <a:rPr lang="fr-FR" dirty="0"/>
              <a:t>TVA – Vente de biens dans l’UE</a:t>
            </a:r>
          </a:p>
        </p:txBody>
      </p:sp>
      <p:sp>
        <p:nvSpPr>
          <p:cNvPr id="4" name="Espace réservé du numéro de diapositive 3">
            <a:extLst>
              <a:ext uri="{FF2B5EF4-FFF2-40B4-BE49-F238E27FC236}">
                <a16:creationId xmlns:a16="http://schemas.microsoft.com/office/drawing/2014/main" id="{CB861DE0-B1F3-44FA-9748-322D21A407C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62</a:t>
            </a:fld>
            <a:endParaRPr lang="fr-FR" dirty="0"/>
          </a:p>
        </p:txBody>
      </p:sp>
    </p:spTree>
    <p:extLst>
      <p:ext uri="{BB962C8B-B14F-4D97-AF65-F5344CB8AC3E}">
        <p14:creationId xmlns:p14="http://schemas.microsoft.com/office/powerpoint/2010/main" val="156989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6826DC-1F78-49A6-A262-816717051099}"/>
              </a:ext>
            </a:extLst>
          </p:cNvPr>
          <p:cNvSpPr>
            <a:spLocks noGrp="1"/>
          </p:cNvSpPr>
          <p:nvPr>
            <p:ph idx="1"/>
          </p:nvPr>
        </p:nvSpPr>
        <p:spPr>
          <a:xfrm>
            <a:off x="287933" y="960164"/>
            <a:ext cx="7920000" cy="4186101"/>
          </a:xfrm>
        </p:spPr>
        <p:txBody>
          <a:bodyPr/>
          <a:lstStyle/>
          <a:p>
            <a:r>
              <a:rPr lang="fr-FR" dirty="0"/>
              <a:t>Quoi de neuf ?</a:t>
            </a:r>
          </a:p>
          <a:p>
            <a:pPr lvl="1"/>
            <a:r>
              <a:rPr lang="fr-FR" dirty="0"/>
              <a:t>Direction départementale des finances publiques de l’OISE chargée </a:t>
            </a:r>
          </a:p>
          <a:p>
            <a:pPr lvl="2"/>
            <a:r>
              <a:rPr lang="fr-FR" dirty="0"/>
              <a:t>De la gestion des immatriculations au guichet unique</a:t>
            </a:r>
          </a:p>
          <a:p>
            <a:pPr lvl="2"/>
            <a:r>
              <a:rPr lang="fr-FR" dirty="0"/>
              <a:t>De la gestion des déclarations de TVA transmises </a:t>
            </a:r>
          </a:p>
          <a:p>
            <a:pPr lvl="2"/>
            <a:r>
              <a:rPr lang="fr-FR" dirty="0"/>
              <a:t>Du reversement de la TVA revenant aux autres Etats membres de l’UE</a:t>
            </a:r>
          </a:p>
          <a:p>
            <a:pPr lvl="2"/>
            <a:r>
              <a:rPr lang="fr-FR" dirty="0"/>
              <a:t>Pour la TVA revenant à la France, du recouvrement, tant amiable que forcé, des droits et pénalités</a:t>
            </a:r>
          </a:p>
          <a:p>
            <a:pPr lvl="3"/>
            <a:endParaRPr lang="fr-FR" dirty="0"/>
          </a:p>
          <a:p>
            <a:r>
              <a:rPr lang="fr-FR" dirty="0"/>
              <a:t>Quelle est la date d’entrée en vigueur ?</a:t>
            </a:r>
          </a:p>
          <a:p>
            <a:pPr lvl="1"/>
            <a:r>
              <a:rPr lang="fr-FR" dirty="0"/>
              <a:t>Opérations dont le fait générateur intervient à compter du</a:t>
            </a:r>
            <a:br>
              <a:rPr lang="fr-FR" dirty="0"/>
            </a:br>
            <a:r>
              <a:rPr lang="fr-FR" dirty="0"/>
              <a:t>1</a:t>
            </a:r>
            <a:r>
              <a:rPr lang="fr-FR" baseline="30000" dirty="0"/>
              <a:t>er</a:t>
            </a:r>
            <a:r>
              <a:rPr lang="fr-FR" dirty="0"/>
              <a:t> juillet 2021</a:t>
            </a:r>
          </a:p>
        </p:txBody>
      </p:sp>
      <p:sp>
        <p:nvSpPr>
          <p:cNvPr id="3" name="Titre 2">
            <a:extLst>
              <a:ext uri="{FF2B5EF4-FFF2-40B4-BE49-F238E27FC236}">
                <a16:creationId xmlns:a16="http://schemas.microsoft.com/office/drawing/2014/main" id="{6E1EB3B0-1EE4-4C2C-B60C-454962B09A49}"/>
              </a:ext>
            </a:extLst>
          </p:cNvPr>
          <p:cNvSpPr>
            <a:spLocks noGrp="1"/>
          </p:cNvSpPr>
          <p:nvPr>
            <p:ph type="title"/>
          </p:nvPr>
        </p:nvSpPr>
        <p:spPr>
          <a:xfrm>
            <a:off x="1151933" y="237314"/>
            <a:ext cx="7056000" cy="626978"/>
          </a:xfrm>
        </p:spPr>
        <p:txBody>
          <a:bodyPr>
            <a:normAutofit/>
          </a:bodyPr>
          <a:lstStyle/>
          <a:p>
            <a:r>
              <a:rPr lang="fr-FR" dirty="0"/>
              <a:t>TVA – Vente de biens dans l’UE</a:t>
            </a:r>
          </a:p>
        </p:txBody>
      </p:sp>
      <p:sp>
        <p:nvSpPr>
          <p:cNvPr id="4" name="Espace réservé du numéro de diapositive 3">
            <a:extLst>
              <a:ext uri="{FF2B5EF4-FFF2-40B4-BE49-F238E27FC236}">
                <a16:creationId xmlns:a16="http://schemas.microsoft.com/office/drawing/2014/main" id="{CB861DE0-B1F3-44FA-9748-322D21A407C4}"/>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63</a:t>
            </a:fld>
            <a:endParaRPr lang="fr-FR" dirty="0"/>
          </a:p>
        </p:txBody>
      </p:sp>
    </p:spTree>
    <p:extLst>
      <p:ext uri="{BB962C8B-B14F-4D97-AF65-F5344CB8AC3E}">
        <p14:creationId xmlns:p14="http://schemas.microsoft.com/office/powerpoint/2010/main" val="370039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82132C-8C1D-486F-83EA-FECAE0C3296A}"/>
              </a:ext>
            </a:extLst>
          </p:cNvPr>
          <p:cNvSpPr>
            <a:spLocks noGrp="1"/>
          </p:cNvSpPr>
          <p:nvPr>
            <p:ph idx="1"/>
          </p:nvPr>
        </p:nvSpPr>
        <p:spPr>
          <a:xfrm>
            <a:off x="287933" y="1312778"/>
            <a:ext cx="7920000" cy="3833487"/>
          </a:xfrm>
        </p:spPr>
        <p:txBody>
          <a:bodyPr/>
          <a:lstStyle/>
          <a:p>
            <a:r>
              <a:rPr lang="fr-FR" dirty="0"/>
              <a:t>Rappels</a:t>
            </a:r>
          </a:p>
          <a:p>
            <a:pPr lvl="1"/>
            <a:r>
              <a:rPr lang="fr-FR" dirty="0"/>
              <a:t>PV de cession d’une entreprise individuelle ou d’une branche complète d’activité</a:t>
            </a:r>
          </a:p>
          <a:p>
            <a:pPr lvl="2"/>
            <a:r>
              <a:rPr lang="fr-FR" dirty="0"/>
              <a:t>Exonération totale </a:t>
            </a:r>
          </a:p>
          <a:p>
            <a:pPr lvl="3"/>
            <a:r>
              <a:rPr lang="fr-FR" dirty="0"/>
              <a:t>Si valeur des éléments cédés inférieure à 300.000 €</a:t>
            </a:r>
          </a:p>
          <a:p>
            <a:pPr lvl="2"/>
            <a:r>
              <a:rPr lang="fr-FR" dirty="0"/>
              <a:t>Exonération partielle </a:t>
            </a:r>
          </a:p>
          <a:p>
            <a:pPr lvl="3"/>
            <a:r>
              <a:rPr lang="fr-FR" dirty="0"/>
              <a:t>Si valeur des éléments cédés comprise entre 300.000 € et 500.000 €</a:t>
            </a:r>
          </a:p>
          <a:p>
            <a:pPr lvl="1"/>
            <a:r>
              <a:rPr lang="fr-FR" dirty="0"/>
              <a:t>Exonération subordonnée au respect de plusieurs conditions </a:t>
            </a:r>
          </a:p>
          <a:p>
            <a:pPr lvl="2"/>
            <a:r>
              <a:rPr lang="fr-FR" dirty="0"/>
              <a:t>Notamment l’absence de lien entre cédant et cessionnaire</a:t>
            </a:r>
          </a:p>
        </p:txBody>
      </p:sp>
      <p:sp>
        <p:nvSpPr>
          <p:cNvPr id="3" name="Titre 2">
            <a:extLst>
              <a:ext uri="{FF2B5EF4-FFF2-40B4-BE49-F238E27FC236}">
                <a16:creationId xmlns:a16="http://schemas.microsoft.com/office/drawing/2014/main" id="{CA3CD6EF-AD80-4140-BCAE-437059E89061}"/>
              </a:ext>
            </a:extLst>
          </p:cNvPr>
          <p:cNvSpPr>
            <a:spLocks noGrp="1"/>
          </p:cNvSpPr>
          <p:nvPr>
            <p:ph type="title"/>
          </p:nvPr>
        </p:nvSpPr>
        <p:spPr>
          <a:xfrm>
            <a:off x="1151933" y="237313"/>
            <a:ext cx="7056000" cy="987018"/>
          </a:xfrm>
        </p:spPr>
        <p:txBody>
          <a:bodyPr>
            <a:normAutofit fontScale="90000"/>
          </a:bodyPr>
          <a:lstStyle/>
          <a:p>
            <a:r>
              <a:rPr lang="fr-FR" dirty="0"/>
              <a:t>PV - Contrôle capitalistique et fonctionnelle de l’entreprise cessionnaire par le cédant</a:t>
            </a:r>
          </a:p>
        </p:txBody>
      </p:sp>
      <p:sp>
        <p:nvSpPr>
          <p:cNvPr id="4" name="Espace réservé du numéro de diapositive 3">
            <a:extLst>
              <a:ext uri="{FF2B5EF4-FFF2-40B4-BE49-F238E27FC236}">
                <a16:creationId xmlns:a16="http://schemas.microsoft.com/office/drawing/2014/main" id="{930E8A0F-1522-4D59-84ED-EFB482F6B620}"/>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64</a:t>
            </a:fld>
            <a:endParaRPr lang="fr-FR" dirty="0"/>
          </a:p>
        </p:txBody>
      </p:sp>
    </p:spTree>
    <p:extLst>
      <p:ext uri="{BB962C8B-B14F-4D97-AF65-F5344CB8AC3E}">
        <p14:creationId xmlns:p14="http://schemas.microsoft.com/office/powerpoint/2010/main" val="17111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82132C-8C1D-486F-83EA-FECAE0C3296A}"/>
              </a:ext>
            </a:extLst>
          </p:cNvPr>
          <p:cNvSpPr>
            <a:spLocks noGrp="1"/>
          </p:cNvSpPr>
          <p:nvPr>
            <p:ph idx="1"/>
          </p:nvPr>
        </p:nvSpPr>
        <p:spPr>
          <a:xfrm>
            <a:off x="287933" y="1312778"/>
            <a:ext cx="7920000" cy="3833487"/>
          </a:xfrm>
        </p:spPr>
        <p:txBody>
          <a:bodyPr/>
          <a:lstStyle/>
          <a:p>
            <a:r>
              <a:rPr lang="fr-FR" dirty="0"/>
              <a:t>Quoi de neuf ?</a:t>
            </a:r>
          </a:p>
          <a:p>
            <a:pPr lvl="1"/>
            <a:r>
              <a:rPr lang="fr-FR" dirty="0"/>
              <a:t>Cession de parts de SCP à une SELARL</a:t>
            </a:r>
          </a:p>
          <a:p>
            <a:pPr lvl="2"/>
            <a:r>
              <a:rPr lang="fr-FR" dirty="0"/>
              <a:t>Aucun cédant associé de la ELARL le jour de la cession</a:t>
            </a:r>
          </a:p>
          <a:p>
            <a:pPr lvl="3"/>
            <a:r>
              <a:rPr lang="fr-FR" dirty="0"/>
              <a:t>3 jours après la cession</a:t>
            </a:r>
          </a:p>
          <a:p>
            <a:pPr lvl="4"/>
            <a:r>
              <a:rPr lang="fr-FR" dirty="0"/>
              <a:t>Acquisition par l’un des cédants de 50 % des titres de la SELARL</a:t>
            </a:r>
          </a:p>
          <a:p>
            <a:pPr lvl="3"/>
            <a:r>
              <a:rPr lang="fr-FR" dirty="0"/>
              <a:t>Pas d’exonération de la PV de cession de parts de la SCP</a:t>
            </a:r>
          </a:p>
          <a:p>
            <a:pPr lvl="4"/>
            <a:r>
              <a:rPr lang="fr-FR" dirty="0"/>
              <a:t>Reste sans influence le fait que la SCP n'ait elle-même ni exercé la direction de la SELARL ni détenu des parts de la SELARL</a:t>
            </a:r>
          </a:p>
        </p:txBody>
      </p:sp>
      <p:sp>
        <p:nvSpPr>
          <p:cNvPr id="3" name="Titre 2">
            <a:extLst>
              <a:ext uri="{FF2B5EF4-FFF2-40B4-BE49-F238E27FC236}">
                <a16:creationId xmlns:a16="http://schemas.microsoft.com/office/drawing/2014/main" id="{CA3CD6EF-AD80-4140-BCAE-437059E89061}"/>
              </a:ext>
            </a:extLst>
          </p:cNvPr>
          <p:cNvSpPr>
            <a:spLocks noGrp="1"/>
          </p:cNvSpPr>
          <p:nvPr>
            <p:ph type="title"/>
          </p:nvPr>
        </p:nvSpPr>
        <p:spPr>
          <a:xfrm>
            <a:off x="1151933" y="237313"/>
            <a:ext cx="7056000" cy="987018"/>
          </a:xfrm>
        </p:spPr>
        <p:txBody>
          <a:bodyPr>
            <a:normAutofit fontScale="90000"/>
          </a:bodyPr>
          <a:lstStyle/>
          <a:p>
            <a:r>
              <a:rPr lang="fr-FR" dirty="0"/>
              <a:t>PV - Contrôle capitalistique et fonctionnelle de l’entreprise cessionnaire par le cédant</a:t>
            </a:r>
          </a:p>
        </p:txBody>
      </p:sp>
      <p:sp>
        <p:nvSpPr>
          <p:cNvPr id="4" name="Espace réservé du numéro de diapositive 3">
            <a:extLst>
              <a:ext uri="{FF2B5EF4-FFF2-40B4-BE49-F238E27FC236}">
                <a16:creationId xmlns:a16="http://schemas.microsoft.com/office/drawing/2014/main" id="{930E8A0F-1522-4D59-84ED-EFB482F6B620}"/>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65</a:t>
            </a:fld>
            <a:endParaRPr lang="fr-FR" dirty="0"/>
          </a:p>
        </p:txBody>
      </p:sp>
    </p:spTree>
    <p:extLst>
      <p:ext uri="{BB962C8B-B14F-4D97-AF65-F5344CB8AC3E}">
        <p14:creationId xmlns:p14="http://schemas.microsoft.com/office/powerpoint/2010/main" val="24559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D77E988-DDFF-4DE5-8DD4-68CD0F49C89C}"/>
              </a:ext>
            </a:extLst>
          </p:cNvPr>
          <p:cNvSpPr>
            <a:spLocks noGrp="1"/>
          </p:cNvSpPr>
          <p:nvPr>
            <p:ph idx="1"/>
          </p:nvPr>
        </p:nvSpPr>
        <p:spPr>
          <a:xfrm>
            <a:off x="287933" y="1312778"/>
            <a:ext cx="7920000" cy="3833487"/>
          </a:xfrm>
        </p:spPr>
        <p:txBody>
          <a:bodyPr/>
          <a:lstStyle/>
          <a:p>
            <a:r>
              <a:rPr lang="fr-FR" dirty="0"/>
              <a:t>Rappels</a:t>
            </a:r>
          </a:p>
          <a:p>
            <a:pPr lvl="1"/>
            <a:r>
              <a:rPr lang="fr-FR" dirty="0"/>
              <a:t>Cession conjointe par le nu-propriétaire et l’usufruitier de leurs droits démembrés</a:t>
            </a:r>
          </a:p>
          <a:p>
            <a:pPr lvl="2"/>
            <a:r>
              <a:rPr lang="fr-FR" dirty="0"/>
              <a:t>Avec répartition du prix de vente</a:t>
            </a:r>
          </a:p>
          <a:p>
            <a:pPr lvl="3"/>
            <a:r>
              <a:rPr lang="fr-FR" dirty="0"/>
              <a:t>Plus-value imposable au nom de chacun des titulaires des droits démembrés</a:t>
            </a:r>
          </a:p>
          <a:p>
            <a:pPr lvl="2"/>
            <a:r>
              <a:rPr lang="fr-FR" dirty="0"/>
              <a:t>Sans répartition du prix de vente</a:t>
            </a:r>
          </a:p>
          <a:p>
            <a:pPr lvl="3"/>
            <a:r>
              <a:rPr lang="fr-FR" dirty="0"/>
              <a:t>Plus-value est imposable </a:t>
            </a:r>
          </a:p>
          <a:p>
            <a:pPr lvl="4"/>
            <a:r>
              <a:rPr lang="fr-FR" dirty="0"/>
              <a:t>Au nom du nu-propriétaire en cas de remploi</a:t>
            </a:r>
          </a:p>
          <a:p>
            <a:pPr lvl="4"/>
            <a:r>
              <a:rPr lang="fr-FR" dirty="0"/>
              <a:t>Au nom de l'usufruitier en cas de quasi-usufruit</a:t>
            </a:r>
          </a:p>
        </p:txBody>
      </p:sp>
      <p:sp>
        <p:nvSpPr>
          <p:cNvPr id="3" name="Titre 2">
            <a:extLst>
              <a:ext uri="{FF2B5EF4-FFF2-40B4-BE49-F238E27FC236}">
                <a16:creationId xmlns:a16="http://schemas.microsoft.com/office/drawing/2014/main" id="{BE54BE04-82DF-4A18-BD2B-CC8BA6FDC368}"/>
              </a:ext>
            </a:extLst>
          </p:cNvPr>
          <p:cNvSpPr>
            <a:spLocks noGrp="1"/>
          </p:cNvSpPr>
          <p:nvPr>
            <p:ph type="title"/>
          </p:nvPr>
        </p:nvSpPr>
        <p:spPr>
          <a:xfrm>
            <a:off x="1151933" y="237313"/>
            <a:ext cx="7056000" cy="987018"/>
          </a:xfrm>
        </p:spPr>
        <p:txBody>
          <a:bodyPr>
            <a:normAutofit/>
          </a:bodyPr>
          <a:lstStyle/>
          <a:p>
            <a:r>
              <a:rPr lang="fr-FR" dirty="0"/>
              <a:t>PV – Cession simultanée </a:t>
            </a:r>
            <a:br>
              <a:rPr lang="fr-FR" dirty="0"/>
            </a:br>
            <a:r>
              <a:rPr lang="fr-FR" dirty="0"/>
              <a:t>de titres démembrés</a:t>
            </a:r>
          </a:p>
        </p:txBody>
      </p:sp>
      <p:sp>
        <p:nvSpPr>
          <p:cNvPr id="4" name="Espace réservé du numéro de diapositive 3">
            <a:extLst>
              <a:ext uri="{FF2B5EF4-FFF2-40B4-BE49-F238E27FC236}">
                <a16:creationId xmlns:a16="http://schemas.microsoft.com/office/drawing/2014/main" id="{A5582BC8-4D75-4F7D-888B-77F61E45C0F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66</a:t>
            </a:fld>
            <a:endParaRPr lang="fr-FR" dirty="0"/>
          </a:p>
        </p:txBody>
      </p:sp>
    </p:spTree>
    <p:extLst>
      <p:ext uri="{BB962C8B-B14F-4D97-AF65-F5344CB8AC3E}">
        <p14:creationId xmlns:p14="http://schemas.microsoft.com/office/powerpoint/2010/main" val="13556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D77E988-DDFF-4DE5-8DD4-68CD0F49C89C}"/>
              </a:ext>
            </a:extLst>
          </p:cNvPr>
          <p:cNvSpPr>
            <a:spLocks noGrp="1"/>
          </p:cNvSpPr>
          <p:nvPr>
            <p:ph idx="1"/>
          </p:nvPr>
        </p:nvSpPr>
        <p:spPr>
          <a:xfrm>
            <a:off x="287933" y="1312778"/>
            <a:ext cx="7920000" cy="3833487"/>
          </a:xfrm>
        </p:spPr>
        <p:txBody>
          <a:bodyPr/>
          <a:lstStyle/>
          <a:p>
            <a:r>
              <a:rPr lang="fr-FR" dirty="0"/>
              <a:t>Quoi de neuf ?</a:t>
            </a:r>
          </a:p>
          <a:p>
            <a:pPr lvl="1"/>
            <a:r>
              <a:rPr lang="fr-FR" dirty="0"/>
              <a:t>Cession conjointe de l’usufruit et de la nue-propriété de titres démembrés</a:t>
            </a:r>
          </a:p>
          <a:p>
            <a:pPr lvl="2"/>
            <a:r>
              <a:rPr lang="fr-FR" dirty="0"/>
              <a:t>Imposition de la plus-value répartie en fonction de la valeur de l’usufruit et de la nue-propriété</a:t>
            </a:r>
          </a:p>
          <a:p>
            <a:pPr lvl="2"/>
            <a:r>
              <a:rPr lang="fr-FR" dirty="0"/>
              <a:t>Report de l’usufruit sur le prix de cession décidé par les parties</a:t>
            </a:r>
          </a:p>
          <a:p>
            <a:pPr lvl="3"/>
            <a:r>
              <a:rPr lang="fr-FR" dirty="0"/>
              <a:t>PV imposable intégralement entre les mains de l’usufruitier</a:t>
            </a:r>
          </a:p>
          <a:p>
            <a:pPr lvl="2"/>
            <a:r>
              <a:rPr lang="fr-FR" dirty="0"/>
              <a:t>Réemploi du prix de cession dans l’acquisition de titres dont les revenus reviennent à l'usufruitier</a:t>
            </a:r>
          </a:p>
          <a:p>
            <a:pPr lvl="3"/>
            <a:r>
              <a:rPr lang="fr-FR" dirty="0"/>
              <a:t>PV imposable au nom du nu-propriétaire</a:t>
            </a:r>
          </a:p>
        </p:txBody>
      </p:sp>
      <p:sp>
        <p:nvSpPr>
          <p:cNvPr id="3" name="Titre 2">
            <a:extLst>
              <a:ext uri="{FF2B5EF4-FFF2-40B4-BE49-F238E27FC236}">
                <a16:creationId xmlns:a16="http://schemas.microsoft.com/office/drawing/2014/main" id="{BE54BE04-82DF-4A18-BD2B-CC8BA6FDC368}"/>
              </a:ext>
            </a:extLst>
          </p:cNvPr>
          <p:cNvSpPr>
            <a:spLocks noGrp="1"/>
          </p:cNvSpPr>
          <p:nvPr>
            <p:ph type="title"/>
          </p:nvPr>
        </p:nvSpPr>
        <p:spPr>
          <a:xfrm>
            <a:off x="1151933" y="237313"/>
            <a:ext cx="7056000" cy="987018"/>
          </a:xfrm>
        </p:spPr>
        <p:txBody>
          <a:bodyPr>
            <a:normAutofit/>
          </a:bodyPr>
          <a:lstStyle/>
          <a:p>
            <a:r>
              <a:rPr lang="fr-FR" dirty="0"/>
              <a:t>PV – Cession simultanée </a:t>
            </a:r>
            <a:br>
              <a:rPr lang="fr-FR" dirty="0"/>
            </a:br>
            <a:r>
              <a:rPr lang="fr-FR" dirty="0"/>
              <a:t>de titres démembrés</a:t>
            </a:r>
          </a:p>
        </p:txBody>
      </p:sp>
      <p:sp>
        <p:nvSpPr>
          <p:cNvPr id="4" name="Espace réservé du numéro de diapositive 3">
            <a:extLst>
              <a:ext uri="{FF2B5EF4-FFF2-40B4-BE49-F238E27FC236}">
                <a16:creationId xmlns:a16="http://schemas.microsoft.com/office/drawing/2014/main" id="{A5582BC8-4D75-4F7D-888B-77F61E45C0F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67</a:t>
            </a:fld>
            <a:endParaRPr lang="fr-FR" dirty="0"/>
          </a:p>
        </p:txBody>
      </p:sp>
    </p:spTree>
    <p:extLst>
      <p:ext uri="{BB962C8B-B14F-4D97-AF65-F5344CB8AC3E}">
        <p14:creationId xmlns:p14="http://schemas.microsoft.com/office/powerpoint/2010/main" val="32092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B9AEA6-3DA6-4F6F-9E6B-80E1A59B04F8}"/>
              </a:ext>
            </a:extLst>
          </p:cNvPr>
          <p:cNvSpPr>
            <a:spLocks noGrp="1"/>
          </p:cNvSpPr>
          <p:nvPr>
            <p:ph idx="1"/>
          </p:nvPr>
        </p:nvSpPr>
        <p:spPr>
          <a:xfrm>
            <a:off x="287933" y="960164"/>
            <a:ext cx="7920000" cy="4186101"/>
          </a:xfrm>
        </p:spPr>
        <p:txBody>
          <a:bodyPr/>
          <a:lstStyle/>
          <a:p>
            <a:r>
              <a:rPr lang="fr-FR" dirty="0"/>
              <a:t>Rappels</a:t>
            </a:r>
          </a:p>
          <a:p>
            <a:pPr lvl="1"/>
            <a:r>
              <a:rPr lang="fr-FR" dirty="0"/>
              <a:t>Définition de la société holding animatrice</a:t>
            </a:r>
          </a:p>
          <a:p>
            <a:pPr lvl="2"/>
            <a:r>
              <a:rPr lang="fr-FR" dirty="0"/>
              <a:t>Société qui outre la gestion d’un portefeuille de participation</a:t>
            </a:r>
          </a:p>
          <a:p>
            <a:pPr lvl="3"/>
            <a:r>
              <a:rPr lang="fr-FR" dirty="0"/>
              <a:t>Participe activement à la conduite de la politique du groupe </a:t>
            </a:r>
          </a:p>
          <a:p>
            <a:pPr lvl="3"/>
            <a:r>
              <a:rPr lang="fr-FR" dirty="0"/>
              <a:t>Et au contrôle de ses filiales </a:t>
            </a:r>
          </a:p>
          <a:p>
            <a:pPr lvl="3"/>
            <a:r>
              <a:rPr lang="fr-FR" dirty="0"/>
              <a:t>Et rend, le cas échéant et à titre purement interne, des services spécifiques, administratifs, juridiques, comptables, financiers et immobiliers</a:t>
            </a:r>
          </a:p>
          <a:p>
            <a:pPr lvl="2"/>
            <a:r>
              <a:rPr lang="fr-FR" dirty="0"/>
              <a:t>Est considérée comme exerçant une activité commerciale si l’activité d’animation est prépondérante</a:t>
            </a:r>
          </a:p>
          <a:p>
            <a:pPr lvl="2"/>
            <a:r>
              <a:rPr lang="fr-FR" dirty="0"/>
              <a:t>Possibilité de bénéficier de mesures fiscales patrimoniales de faveur</a:t>
            </a:r>
          </a:p>
        </p:txBody>
      </p:sp>
      <p:sp>
        <p:nvSpPr>
          <p:cNvPr id="3" name="Titre 2">
            <a:extLst>
              <a:ext uri="{FF2B5EF4-FFF2-40B4-BE49-F238E27FC236}">
                <a16:creationId xmlns:a16="http://schemas.microsoft.com/office/drawing/2014/main" id="{C524931A-8F56-4E26-9B20-5A8287105462}"/>
              </a:ext>
            </a:extLst>
          </p:cNvPr>
          <p:cNvSpPr>
            <a:spLocks noGrp="1"/>
          </p:cNvSpPr>
          <p:nvPr>
            <p:ph type="title"/>
          </p:nvPr>
        </p:nvSpPr>
        <p:spPr>
          <a:xfrm>
            <a:off x="1151933" y="237314"/>
            <a:ext cx="7056000" cy="626978"/>
          </a:xfrm>
        </p:spPr>
        <p:txBody>
          <a:bodyPr/>
          <a:lstStyle/>
          <a:p>
            <a:r>
              <a:rPr lang="fr-FR" dirty="0"/>
              <a:t>Holding animatrice</a:t>
            </a:r>
          </a:p>
        </p:txBody>
      </p:sp>
      <p:sp>
        <p:nvSpPr>
          <p:cNvPr id="4" name="Espace réservé du numéro de diapositive 3">
            <a:extLst>
              <a:ext uri="{FF2B5EF4-FFF2-40B4-BE49-F238E27FC236}">
                <a16:creationId xmlns:a16="http://schemas.microsoft.com/office/drawing/2014/main" id="{9BABA15A-19DA-4051-A32E-D94ABCFCF5D0}"/>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68</a:t>
            </a:fld>
            <a:endParaRPr lang="fr-FR" dirty="0"/>
          </a:p>
        </p:txBody>
      </p:sp>
    </p:spTree>
    <p:extLst>
      <p:ext uri="{BB962C8B-B14F-4D97-AF65-F5344CB8AC3E}">
        <p14:creationId xmlns:p14="http://schemas.microsoft.com/office/powerpoint/2010/main" val="29074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B9AEA6-3DA6-4F6F-9E6B-80E1A59B04F8}"/>
              </a:ext>
            </a:extLst>
          </p:cNvPr>
          <p:cNvSpPr>
            <a:spLocks noGrp="1"/>
          </p:cNvSpPr>
          <p:nvPr>
            <p:ph idx="1"/>
          </p:nvPr>
        </p:nvSpPr>
        <p:spPr>
          <a:xfrm>
            <a:off x="287933" y="960164"/>
            <a:ext cx="7920000" cy="4186101"/>
          </a:xfrm>
        </p:spPr>
        <p:txBody>
          <a:bodyPr/>
          <a:lstStyle/>
          <a:p>
            <a:r>
              <a:rPr lang="fr-FR" dirty="0"/>
              <a:t>Quoi de neuf ?</a:t>
            </a:r>
          </a:p>
          <a:p>
            <a:pPr lvl="1"/>
            <a:r>
              <a:rPr lang="fr-FR" dirty="0"/>
              <a:t>Ne caractérise pas un rôle de holding animatrice une convention d’animation prévoyant uniquement un rôle d’assistance excluant toute prise de décision pour le compte des filiales</a:t>
            </a:r>
          </a:p>
        </p:txBody>
      </p:sp>
      <p:sp>
        <p:nvSpPr>
          <p:cNvPr id="3" name="Titre 2">
            <a:extLst>
              <a:ext uri="{FF2B5EF4-FFF2-40B4-BE49-F238E27FC236}">
                <a16:creationId xmlns:a16="http://schemas.microsoft.com/office/drawing/2014/main" id="{C524931A-8F56-4E26-9B20-5A8287105462}"/>
              </a:ext>
            </a:extLst>
          </p:cNvPr>
          <p:cNvSpPr>
            <a:spLocks noGrp="1"/>
          </p:cNvSpPr>
          <p:nvPr>
            <p:ph type="title"/>
          </p:nvPr>
        </p:nvSpPr>
        <p:spPr>
          <a:xfrm>
            <a:off x="1151933" y="237314"/>
            <a:ext cx="7056000" cy="626978"/>
          </a:xfrm>
        </p:spPr>
        <p:txBody>
          <a:bodyPr/>
          <a:lstStyle/>
          <a:p>
            <a:r>
              <a:rPr lang="fr-FR" dirty="0"/>
              <a:t>Holding animatrice</a:t>
            </a:r>
          </a:p>
        </p:txBody>
      </p:sp>
      <p:sp>
        <p:nvSpPr>
          <p:cNvPr id="4" name="Espace réservé du numéro de diapositive 3">
            <a:extLst>
              <a:ext uri="{FF2B5EF4-FFF2-40B4-BE49-F238E27FC236}">
                <a16:creationId xmlns:a16="http://schemas.microsoft.com/office/drawing/2014/main" id="{9BABA15A-19DA-4051-A32E-D94ABCFCF5D0}"/>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69</a:t>
            </a:fld>
            <a:endParaRPr lang="fr-FR" dirty="0"/>
          </a:p>
        </p:txBody>
      </p:sp>
    </p:spTree>
    <p:extLst>
      <p:ext uri="{BB962C8B-B14F-4D97-AF65-F5344CB8AC3E}">
        <p14:creationId xmlns:p14="http://schemas.microsoft.com/office/powerpoint/2010/main" val="412694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p:txBody>
          <a:bodyPr/>
          <a:lstStyle/>
          <a:p>
            <a:r>
              <a:rPr lang="fr-FR" dirty="0"/>
              <a:t>Rappels</a:t>
            </a:r>
          </a:p>
          <a:p>
            <a:pPr lvl="1"/>
            <a:r>
              <a:rPr lang="fr-FR" dirty="0"/>
              <a:t>Aide visant à compenser les coûts fixes des entreprises</a:t>
            </a:r>
          </a:p>
          <a:p>
            <a:pPr lvl="2"/>
            <a:r>
              <a:rPr lang="fr-FR" dirty="0"/>
              <a:t>Coûts fixes qui ne sont pas couverts par les recettes, les assurances ou les aides publiques</a:t>
            </a:r>
          </a:p>
          <a:p>
            <a:pPr lvl="1"/>
            <a:r>
              <a:rPr lang="fr-FR" dirty="0"/>
              <a:t>Calcul de cette aide basé sur les pertes brutes d’exploitation</a:t>
            </a:r>
          </a:p>
          <a:p>
            <a:pPr lvl="2"/>
            <a:r>
              <a:rPr lang="fr-FR" dirty="0"/>
              <a:t>EBE négatif</a:t>
            </a:r>
          </a:p>
          <a:p>
            <a:pPr lvl="1"/>
            <a:r>
              <a:rPr lang="fr-FR" dirty="0"/>
              <a:t>EBE calculé et attesté par un EC, tiers de confiance</a:t>
            </a:r>
          </a:p>
          <a:p>
            <a:pPr lvl="1"/>
            <a:r>
              <a:rPr lang="fr-FR" dirty="0"/>
              <a:t>Précisions et points de vigilance publiés par le CSOEC</a:t>
            </a:r>
          </a:p>
          <a:p>
            <a:pPr lvl="2"/>
            <a:r>
              <a:rPr lang="fr-FR" dirty="0"/>
              <a:t>Avis n° 2021-03</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p:txBody>
          <a:bodyPr>
            <a:normAutofit/>
          </a:bodyPr>
          <a:lstStyle/>
          <a:p>
            <a:r>
              <a:rPr lang="fr-FR" dirty="0"/>
              <a:t>Modalités de calcul de l’EBE </a:t>
            </a:r>
            <a:br>
              <a:rPr lang="fr-FR" dirty="0"/>
            </a:br>
            <a:r>
              <a:rPr lang="fr-FR" dirty="0"/>
              <a:t>dans le cadre de l’aide « coûts fixes »</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p:txBody>
          <a:bodyPr/>
          <a:lstStyle/>
          <a:p>
            <a:pPr>
              <a:defRPr/>
            </a:pPr>
            <a:fld id="{42DFD4EF-7DF6-4614-8D83-7691420D2A62}" type="slidenum">
              <a:rPr lang="fr-FR" smtClean="0"/>
              <a:pPr>
                <a:defRPr/>
              </a:pPr>
              <a:t>7</a:t>
            </a:fld>
            <a:endParaRPr lang="fr-FR" dirty="0"/>
          </a:p>
        </p:txBody>
      </p:sp>
    </p:spTree>
    <p:extLst>
      <p:ext uri="{BB962C8B-B14F-4D97-AF65-F5344CB8AC3E}">
        <p14:creationId xmlns:p14="http://schemas.microsoft.com/office/powerpoint/2010/main" val="22253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1730055-DA2F-4F99-B290-F6299DC73083}"/>
              </a:ext>
            </a:extLst>
          </p:cNvPr>
          <p:cNvSpPr>
            <a:spLocks noGrp="1"/>
          </p:cNvSpPr>
          <p:nvPr>
            <p:ph idx="1"/>
          </p:nvPr>
        </p:nvSpPr>
        <p:spPr>
          <a:xfrm>
            <a:off x="287933" y="960164"/>
            <a:ext cx="7920000" cy="4186101"/>
          </a:xfrm>
        </p:spPr>
        <p:txBody>
          <a:bodyPr>
            <a:normAutofit fontScale="92500"/>
          </a:bodyPr>
          <a:lstStyle/>
          <a:p>
            <a:r>
              <a:rPr lang="fr-FR" dirty="0"/>
              <a:t>Tolérance fiscale – Dépôt des déclarations fiscales</a:t>
            </a:r>
          </a:p>
          <a:p>
            <a:pPr lvl="1"/>
            <a:r>
              <a:rPr lang="fr-FR" dirty="0"/>
              <a:t>Tolérance officielle jusqu’au 30 juin 2021</a:t>
            </a:r>
          </a:p>
          <a:p>
            <a:pPr lvl="2"/>
            <a:r>
              <a:rPr lang="fr-FR" dirty="0"/>
              <a:t>Ensemble des déclarations fiscales déposées pour les exercices clos en 2020</a:t>
            </a:r>
          </a:p>
          <a:p>
            <a:pPr lvl="3"/>
            <a:r>
              <a:rPr lang="fr-FR" dirty="0"/>
              <a:t>Liasses fiscales, soldes d’IS (et paiement ), CVAE débitrices </a:t>
            </a:r>
          </a:p>
          <a:p>
            <a:pPr lvl="2"/>
            <a:r>
              <a:rPr lang="fr-FR" dirty="0"/>
              <a:t>CA12 TVA</a:t>
            </a:r>
          </a:p>
          <a:p>
            <a:pPr lvl="3"/>
            <a:r>
              <a:rPr lang="fr-FR" dirty="0"/>
              <a:t>Tolérance sans justification jusqu’au 31 mai 2021</a:t>
            </a:r>
          </a:p>
          <a:p>
            <a:pPr lvl="4"/>
            <a:r>
              <a:rPr lang="fr-FR" dirty="0"/>
              <a:t>Au cas par cas après cette date</a:t>
            </a:r>
          </a:p>
          <a:p>
            <a:pPr lvl="2"/>
            <a:r>
              <a:rPr lang="fr-FR" dirty="0"/>
              <a:t>Déclaration de revenus d’IR</a:t>
            </a:r>
          </a:p>
          <a:p>
            <a:pPr lvl="3"/>
            <a:r>
              <a:rPr lang="fr-FR" dirty="0"/>
              <a:t>Réalisées par les professionnels pour le comptes de leurs clients et contenant </a:t>
            </a:r>
          </a:p>
          <a:p>
            <a:pPr lvl="4"/>
            <a:r>
              <a:rPr lang="fr-FR" dirty="0"/>
              <a:t>Des revenus professionnels non-salariés de type BIC, BNC, ou BA, y compris les revenus des gérants et associés relevant de l’article 62 du CGI</a:t>
            </a:r>
          </a:p>
          <a:p>
            <a:pPr lvl="4"/>
            <a:r>
              <a:rPr lang="fr-FR" dirty="0"/>
              <a:t>Et/ou comprenant des situations déclaratives complexes - déclaration de revenus fonciers, de SCI ou d’IFI</a:t>
            </a:r>
          </a:p>
        </p:txBody>
      </p:sp>
      <p:sp>
        <p:nvSpPr>
          <p:cNvPr id="13" name="Titre 12">
            <a:extLst>
              <a:ext uri="{FF2B5EF4-FFF2-40B4-BE49-F238E27FC236}">
                <a16:creationId xmlns:a16="http://schemas.microsoft.com/office/drawing/2014/main" id="{13DE4954-1A3E-4267-8569-2A999831BD66}"/>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5B69398B-F3D7-41DB-8A3A-12857B2FE83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70</a:t>
            </a:fld>
            <a:endParaRPr lang="fr-FR" dirty="0"/>
          </a:p>
        </p:txBody>
      </p:sp>
    </p:spTree>
    <p:extLst>
      <p:ext uri="{BB962C8B-B14F-4D97-AF65-F5344CB8AC3E}">
        <p14:creationId xmlns:p14="http://schemas.microsoft.com/office/powerpoint/2010/main" val="113577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EED799B-E6D3-4B4A-AD71-E45CBB450579}"/>
              </a:ext>
            </a:extLst>
          </p:cNvPr>
          <p:cNvSpPr>
            <a:spLocks noGrp="1"/>
          </p:cNvSpPr>
          <p:nvPr>
            <p:ph idx="1"/>
          </p:nvPr>
        </p:nvSpPr>
        <p:spPr>
          <a:xfrm>
            <a:off x="287933" y="960164"/>
            <a:ext cx="7920000" cy="4186101"/>
          </a:xfrm>
        </p:spPr>
        <p:txBody>
          <a:bodyPr>
            <a:normAutofit fontScale="92500"/>
          </a:bodyPr>
          <a:lstStyle/>
          <a:p>
            <a:r>
              <a:rPr lang="fr-FR" dirty="0"/>
              <a:t>Pacte Dutreil</a:t>
            </a:r>
          </a:p>
          <a:p>
            <a:pPr lvl="1"/>
            <a:r>
              <a:rPr lang="fr-FR" dirty="0"/>
              <a:t>Exonération partielle des transmissions à titre gratuit de titres de sociétés opérationnelles sous conditions</a:t>
            </a:r>
          </a:p>
          <a:p>
            <a:pPr lvl="2"/>
            <a:r>
              <a:rPr lang="fr-FR" dirty="0"/>
              <a:t>Commentaires en consultation publique du 6 avril 2021 au 6 juin 2021</a:t>
            </a:r>
            <a:endParaRPr lang="fr-FR" b="1" dirty="0"/>
          </a:p>
          <a:p>
            <a:pPr lvl="4"/>
            <a:endParaRPr lang="fr-FR" b="1" dirty="0"/>
          </a:p>
          <a:p>
            <a:r>
              <a:rPr lang="fr-FR" dirty="0"/>
              <a:t>Logiciels ou systèmes de caisse sécurisés</a:t>
            </a:r>
          </a:p>
          <a:p>
            <a:pPr lvl="1"/>
            <a:r>
              <a:rPr lang="fr-FR" dirty="0"/>
              <a:t>Suppression d’une tolérance</a:t>
            </a:r>
          </a:p>
          <a:p>
            <a:pPr lvl="2"/>
            <a:r>
              <a:rPr lang="fr-FR" dirty="0"/>
              <a:t>Retranscription comptable automatique, sans intervention humaine, à partir d'un batch quotidien réalisé le jour de la transaction et dont le contenu ne peut être modifié</a:t>
            </a:r>
          </a:p>
          <a:p>
            <a:pPr lvl="1"/>
            <a:r>
              <a:rPr lang="fr-FR" dirty="0"/>
              <a:t>Subordination de l'exonération de clôture journalière, mensuelle et annuelle des logiciels de facturation à la présentation, sur demande de l'administration, du total du CA enregistré sur une période donnée</a:t>
            </a:r>
          </a:p>
        </p:txBody>
      </p:sp>
      <p:sp>
        <p:nvSpPr>
          <p:cNvPr id="3" name="Titre 2">
            <a:extLst>
              <a:ext uri="{FF2B5EF4-FFF2-40B4-BE49-F238E27FC236}">
                <a16:creationId xmlns:a16="http://schemas.microsoft.com/office/drawing/2014/main" id="{1B71EC29-9494-4BD2-9DD0-62D95568A4A3}"/>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A004585C-EC2D-4EA8-A4AB-552A0D8E8BBD}"/>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71</a:t>
            </a:fld>
            <a:endParaRPr lang="fr-FR" dirty="0"/>
          </a:p>
        </p:txBody>
      </p:sp>
    </p:spTree>
    <p:extLst>
      <p:ext uri="{BB962C8B-B14F-4D97-AF65-F5344CB8AC3E}">
        <p14:creationId xmlns:p14="http://schemas.microsoft.com/office/powerpoint/2010/main" val="40014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B7AECCF-92F6-4400-8E10-CBCC8A3FA9B6}"/>
              </a:ext>
            </a:extLst>
          </p:cNvPr>
          <p:cNvSpPr>
            <a:spLocks noGrp="1"/>
          </p:cNvSpPr>
          <p:nvPr>
            <p:ph idx="1"/>
          </p:nvPr>
        </p:nvSpPr>
        <p:spPr>
          <a:xfrm>
            <a:off x="287933" y="960164"/>
            <a:ext cx="7920000" cy="4186101"/>
          </a:xfrm>
        </p:spPr>
        <p:txBody>
          <a:bodyPr>
            <a:normAutofit fontScale="92500" lnSpcReduction="10000"/>
          </a:bodyPr>
          <a:lstStyle/>
          <a:p>
            <a:r>
              <a:rPr lang="fr-FR" dirty="0"/>
              <a:t>Parts de SCI : pas de majoration du prix d’acquisition pour frais de travaux</a:t>
            </a:r>
          </a:p>
          <a:p>
            <a:pPr lvl="1"/>
            <a:r>
              <a:rPr lang="fr-FR" dirty="0"/>
              <a:t>Cession de parts de SCI à l’IR</a:t>
            </a:r>
          </a:p>
          <a:p>
            <a:pPr lvl="2"/>
            <a:r>
              <a:rPr lang="fr-FR" dirty="0"/>
              <a:t>Pas de majoration du prix d’acquisition pour dépenses de travaux</a:t>
            </a:r>
          </a:p>
          <a:p>
            <a:pPr lvl="3"/>
            <a:r>
              <a:rPr lang="fr-FR" dirty="0"/>
              <a:t>S’applique uniquement en cas de cession de l’immeuble en tant que tel</a:t>
            </a:r>
          </a:p>
          <a:p>
            <a:pPr lvl="4"/>
            <a:endParaRPr lang="fr-FR" dirty="0"/>
          </a:p>
          <a:p>
            <a:r>
              <a:rPr lang="fr-FR" dirty="0"/>
              <a:t>TVA – Prestations incertaines</a:t>
            </a:r>
          </a:p>
          <a:p>
            <a:pPr lvl="1"/>
            <a:r>
              <a:rPr lang="fr-FR" dirty="0"/>
              <a:t>Exigibilité de la TVA sur les prestations de services</a:t>
            </a:r>
          </a:p>
          <a:p>
            <a:pPr lvl="2"/>
            <a:r>
              <a:rPr lang="fr-FR" dirty="0"/>
              <a:t>Correspond à l’encaissement du prix</a:t>
            </a:r>
          </a:p>
          <a:p>
            <a:pPr lvl="1"/>
            <a:r>
              <a:rPr lang="fr-FR" dirty="0"/>
              <a:t>Prestation de services dont la réalisation est incertaine lors de l’encaissement de l’acompte</a:t>
            </a:r>
          </a:p>
          <a:p>
            <a:pPr lvl="2"/>
            <a:r>
              <a:rPr lang="fr-FR" dirty="0"/>
              <a:t>Pas d’exigibilité de la TVA</a:t>
            </a:r>
          </a:p>
          <a:p>
            <a:pPr lvl="3"/>
            <a:r>
              <a:rPr lang="fr-FR" dirty="0"/>
              <a:t>Exemple : acompte sur travaux immobiliers dont le permis de construire n’est pas encore obtenu</a:t>
            </a:r>
          </a:p>
        </p:txBody>
      </p:sp>
      <p:sp>
        <p:nvSpPr>
          <p:cNvPr id="7" name="Titre 6">
            <a:extLst>
              <a:ext uri="{FF2B5EF4-FFF2-40B4-BE49-F238E27FC236}">
                <a16:creationId xmlns:a16="http://schemas.microsoft.com/office/drawing/2014/main" id="{39CF2AC6-1036-48BF-B4E9-C6FC2A62D5AF}"/>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6ACB54AE-1467-442B-8225-BDAEAA5492A3}"/>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72</a:t>
            </a:fld>
            <a:endParaRPr lang="fr-FR" dirty="0"/>
          </a:p>
        </p:txBody>
      </p:sp>
    </p:spTree>
    <p:extLst>
      <p:ext uri="{BB962C8B-B14F-4D97-AF65-F5344CB8AC3E}">
        <p14:creationId xmlns:p14="http://schemas.microsoft.com/office/powerpoint/2010/main" val="90190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69B5D4F-E288-452C-BC3D-573D3D8738E8}"/>
              </a:ext>
            </a:extLst>
          </p:cNvPr>
          <p:cNvSpPr>
            <a:spLocks noGrp="1"/>
          </p:cNvSpPr>
          <p:nvPr>
            <p:ph idx="1"/>
          </p:nvPr>
        </p:nvSpPr>
        <p:spPr>
          <a:xfrm>
            <a:off x="287933" y="960164"/>
            <a:ext cx="7920000" cy="4186101"/>
          </a:xfrm>
        </p:spPr>
        <p:txBody>
          <a:bodyPr>
            <a:normAutofit fontScale="92500" lnSpcReduction="10000"/>
          </a:bodyPr>
          <a:lstStyle/>
          <a:p>
            <a:r>
              <a:rPr lang="fr-FR" dirty="0"/>
              <a:t>Imputation des créances de carry-back</a:t>
            </a:r>
          </a:p>
          <a:p>
            <a:pPr lvl="1"/>
            <a:r>
              <a:rPr lang="fr-FR" dirty="0"/>
              <a:t>Ne constitue pas un crédit d’impôt la créance née de l’option pour le report en arrière du déficit </a:t>
            </a:r>
          </a:p>
          <a:p>
            <a:pPr lvl="2"/>
            <a:r>
              <a:rPr lang="fr-FR" dirty="0"/>
              <a:t>Pas d’exclusion des bénéfices ayant donné lieu à un impôt payé par une créance de carry back de la base d’imputation du déficit</a:t>
            </a:r>
          </a:p>
          <a:p>
            <a:pPr lvl="2"/>
            <a:endParaRPr lang="fr-FR" dirty="0"/>
          </a:p>
          <a:p>
            <a:r>
              <a:rPr lang="fr-FR" dirty="0"/>
              <a:t>Modification de la procédure de remboursement de TVA des professionnels établis hors UE </a:t>
            </a:r>
          </a:p>
          <a:p>
            <a:pPr lvl="1"/>
            <a:r>
              <a:rPr lang="fr-FR" dirty="0"/>
              <a:t>Modification des modalités de dépôt des demandes de remboursement de la TVA pour les professionnels établis hors de l’UE</a:t>
            </a:r>
          </a:p>
          <a:p>
            <a:pPr lvl="2"/>
            <a:r>
              <a:rPr lang="fr-FR" dirty="0"/>
              <a:t>Dématérialisation du dépôt de la demande par un représentant ayant l’agrément du service de remboursement de la TVA</a:t>
            </a:r>
          </a:p>
          <a:p>
            <a:pPr lvl="3"/>
            <a:r>
              <a:rPr lang="fr-FR" dirty="0"/>
              <a:t>Doit être accompagnée des originaux numérisés des factures, des documents d’importation et de toutes pièces justificatives</a:t>
            </a:r>
          </a:p>
        </p:txBody>
      </p:sp>
      <p:sp>
        <p:nvSpPr>
          <p:cNvPr id="3" name="Titre 2">
            <a:extLst>
              <a:ext uri="{FF2B5EF4-FFF2-40B4-BE49-F238E27FC236}">
                <a16:creationId xmlns:a16="http://schemas.microsoft.com/office/drawing/2014/main" id="{FC75D482-4E2F-461A-ACE4-48C2B428DEC0}"/>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37C5B03F-B8CD-415C-942E-72D83EFE6F0D}"/>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73</a:t>
            </a:fld>
            <a:endParaRPr lang="fr-FR" dirty="0"/>
          </a:p>
        </p:txBody>
      </p:sp>
    </p:spTree>
    <p:extLst>
      <p:ext uri="{BB962C8B-B14F-4D97-AF65-F5344CB8AC3E}">
        <p14:creationId xmlns:p14="http://schemas.microsoft.com/office/powerpoint/2010/main" val="208839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61283F7-5B58-4E7D-A725-4EA5B4E8EA80}"/>
              </a:ext>
            </a:extLst>
          </p:cNvPr>
          <p:cNvSpPr>
            <a:spLocks noGrp="1"/>
          </p:cNvSpPr>
          <p:nvPr>
            <p:ph idx="1"/>
          </p:nvPr>
        </p:nvSpPr>
        <p:spPr>
          <a:xfrm>
            <a:off x="287933" y="960164"/>
            <a:ext cx="7920000" cy="4186101"/>
          </a:xfrm>
        </p:spPr>
        <p:txBody>
          <a:bodyPr/>
          <a:lstStyle/>
          <a:p>
            <a:r>
              <a:rPr lang="fr-FR" dirty="0"/>
              <a:t>Bilan des contrôles fiscaux 2020</a:t>
            </a:r>
          </a:p>
          <a:p>
            <a:pPr lvl="1"/>
            <a:r>
              <a:rPr lang="fr-FR" dirty="0"/>
              <a:t>365.000 contrôles menés en 2020 malgré la suspension des procédures fiscales</a:t>
            </a:r>
          </a:p>
          <a:p>
            <a:pPr lvl="2"/>
            <a:r>
              <a:rPr lang="fr-FR" dirty="0"/>
              <a:t>7,79 Md€ encaissés suite à ces contrôles</a:t>
            </a:r>
          </a:p>
          <a:p>
            <a:pPr lvl="2"/>
            <a:r>
              <a:rPr lang="fr-FR" dirty="0"/>
              <a:t>Hausse du recouvrement des sommes dues après contrôle à 59 %</a:t>
            </a:r>
          </a:p>
          <a:p>
            <a:pPr lvl="3"/>
            <a:endParaRPr lang="fr-FR" dirty="0"/>
          </a:p>
          <a:p>
            <a:r>
              <a:rPr lang="fr-FR" dirty="0"/>
              <a:t>Frais de télétravail</a:t>
            </a:r>
          </a:p>
          <a:p>
            <a:pPr lvl="1"/>
            <a:r>
              <a:rPr lang="fr-FR" dirty="0"/>
              <a:t>Publication d’une foire aux questions relative au télétravail</a:t>
            </a:r>
          </a:p>
          <a:p>
            <a:pPr lvl="2"/>
            <a:r>
              <a:rPr lang="fr-FR" dirty="0"/>
              <a:t>Précisions sur les modalités déclaratives pour l’IR 2020</a:t>
            </a:r>
          </a:p>
        </p:txBody>
      </p:sp>
      <p:sp>
        <p:nvSpPr>
          <p:cNvPr id="3" name="Titre 2">
            <a:extLst>
              <a:ext uri="{FF2B5EF4-FFF2-40B4-BE49-F238E27FC236}">
                <a16:creationId xmlns:a16="http://schemas.microsoft.com/office/drawing/2014/main" id="{ABDDFF71-BF1D-4E60-89D8-8F5772BF29D4}"/>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C8794ADD-6848-49B4-ADDD-BC86638D00E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74</a:t>
            </a:fld>
            <a:endParaRPr lang="fr-FR" dirty="0"/>
          </a:p>
        </p:txBody>
      </p:sp>
    </p:spTree>
    <p:extLst>
      <p:ext uri="{BB962C8B-B14F-4D97-AF65-F5344CB8AC3E}">
        <p14:creationId xmlns:p14="http://schemas.microsoft.com/office/powerpoint/2010/main" val="223232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5F9955B-2BF6-4488-8991-E11272D5839F}"/>
              </a:ext>
            </a:extLst>
          </p:cNvPr>
          <p:cNvSpPr>
            <a:spLocks noGrp="1"/>
          </p:cNvSpPr>
          <p:nvPr>
            <p:ph idx="1"/>
          </p:nvPr>
        </p:nvSpPr>
        <p:spPr>
          <a:xfrm>
            <a:off x="287933" y="960164"/>
            <a:ext cx="7920000" cy="4186101"/>
          </a:xfrm>
        </p:spPr>
        <p:txBody>
          <a:bodyPr/>
          <a:lstStyle/>
          <a:p>
            <a:r>
              <a:rPr lang="fr-FR" dirty="0"/>
              <a:t>Abandons de loyers, reports et crédits d’impôt</a:t>
            </a:r>
          </a:p>
          <a:p>
            <a:pPr lvl="1"/>
            <a:r>
              <a:rPr lang="fr-FR" dirty="0"/>
              <a:t>Octroi d'un moratoire sur le remboursement des créances détenues </a:t>
            </a:r>
          </a:p>
          <a:p>
            <a:pPr lvl="2"/>
            <a:r>
              <a:rPr lang="fr-FR" dirty="0"/>
              <a:t>Ne conduit pas à un abandon de créances de loyers mais à un report du paiement des loyers</a:t>
            </a:r>
          </a:p>
          <a:p>
            <a:pPr lvl="2"/>
            <a:r>
              <a:rPr lang="fr-FR" dirty="0"/>
              <a:t>Exclus du crédit d’impôt abandon de loyers</a:t>
            </a:r>
          </a:p>
          <a:p>
            <a:pPr lvl="4"/>
            <a:endParaRPr lang="fr-FR" dirty="0"/>
          </a:p>
          <a:p>
            <a:r>
              <a:rPr lang="fr-FR" dirty="0"/>
              <a:t>Revenus fonciers – Option pour régime réel</a:t>
            </a:r>
          </a:p>
          <a:p>
            <a:pPr lvl="1"/>
            <a:r>
              <a:rPr lang="fr-FR" dirty="0"/>
              <a:t>Option pour un régime réel d’imposition des revenus fonciers</a:t>
            </a:r>
          </a:p>
          <a:p>
            <a:pPr lvl="2"/>
            <a:r>
              <a:rPr lang="fr-FR" dirty="0"/>
              <a:t>Dépôt d’une déclaration n° 2044</a:t>
            </a:r>
          </a:p>
          <a:p>
            <a:pPr lvl="2"/>
            <a:r>
              <a:rPr lang="fr-FR" dirty="0"/>
              <a:t>Peut être effectuée dans le délai de réclamation</a:t>
            </a:r>
          </a:p>
        </p:txBody>
      </p:sp>
      <p:sp>
        <p:nvSpPr>
          <p:cNvPr id="3" name="Titre 2">
            <a:extLst>
              <a:ext uri="{FF2B5EF4-FFF2-40B4-BE49-F238E27FC236}">
                <a16:creationId xmlns:a16="http://schemas.microsoft.com/office/drawing/2014/main" id="{6DD1B88C-F218-4431-AD6C-704D6F4A8C27}"/>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CFC41E2C-72AC-40A9-B9DE-C0E90B374DA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75</a:t>
            </a:fld>
            <a:endParaRPr lang="fr-FR" dirty="0"/>
          </a:p>
        </p:txBody>
      </p:sp>
    </p:spTree>
    <p:extLst>
      <p:ext uri="{BB962C8B-B14F-4D97-AF65-F5344CB8AC3E}">
        <p14:creationId xmlns:p14="http://schemas.microsoft.com/office/powerpoint/2010/main" val="2741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AC5059F-95BA-4704-B906-33F4071562E0}"/>
              </a:ext>
            </a:extLst>
          </p:cNvPr>
          <p:cNvSpPr>
            <a:spLocks noGrp="1"/>
          </p:cNvSpPr>
          <p:nvPr>
            <p:ph idx="1"/>
          </p:nvPr>
        </p:nvSpPr>
        <p:spPr>
          <a:xfrm>
            <a:off x="287933" y="960164"/>
            <a:ext cx="7920000" cy="4186101"/>
          </a:xfrm>
        </p:spPr>
        <p:txBody>
          <a:bodyPr>
            <a:normAutofit lnSpcReduction="10000"/>
          </a:bodyPr>
          <a:lstStyle/>
          <a:p>
            <a:r>
              <a:rPr lang="fr-FR" dirty="0"/>
              <a:t>Démolition d’un immeuble à l’actif</a:t>
            </a:r>
          </a:p>
          <a:p>
            <a:pPr lvl="1"/>
            <a:r>
              <a:rPr lang="fr-FR" dirty="0"/>
              <a:t>Précisions administratives à l’occasion d’une mise à jour du </a:t>
            </a:r>
            <a:r>
              <a:rPr lang="fr-FR" dirty="0" err="1"/>
              <a:t>BOFiP</a:t>
            </a:r>
            <a:endParaRPr lang="fr-FR" dirty="0"/>
          </a:p>
          <a:p>
            <a:pPr lvl="2"/>
            <a:r>
              <a:rPr lang="fr-FR" dirty="0"/>
              <a:t>Traitement de la valeur résiduelle de l’immeuble</a:t>
            </a:r>
          </a:p>
          <a:p>
            <a:pPr lvl="3"/>
            <a:r>
              <a:rPr lang="fr-FR" dirty="0"/>
              <a:t>Acquisition dans le but de construire sur le terrain redevenu libre</a:t>
            </a:r>
          </a:p>
          <a:p>
            <a:pPr lvl="4"/>
            <a:r>
              <a:rPr lang="fr-FR" dirty="0"/>
              <a:t>Valeur résiduelle = incorporée au prix de revient</a:t>
            </a:r>
          </a:p>
          <a:p>
            <a:pPr lvl="3"/>
            <a:r>
              <a:rPr lang="fr-FR" dirty="0"/>
              <a:t>Acquisition dans un but AUTRE que celui de construire le terrain redevenu libre</a:t>
            </a:r>
          </a:p>
          <a:p>
            <a:pPr lvl="4"/>
            <a:r>
              <a:rPr lang="fr-FR" dirty="0"/>
              <a:t>Valeur résiduelle = perte déductible de l’exercice considéré</a:t>
            </a:r>
          </a:p>
          <a:p>
            <a:pPr lvl="4"/>
            <a:endParaRPr lang="fr-FR" dirty="0"/>
          </a:p>
          <a:p>
            <a:r>
              <a:rPr lang="fr-FR" dirty="0"/>
              <a:t>Acte anormal de gestion</a:t>
            </a:r>
          </a:p>
          <a:p>
            <a:pPr lvl="1"/>
            <a:r>
              <a:rPr lang="fr-FR" dirty="0"/>
              <a:t>Loyer d’un immeuble donné en location au prix du marché ou non ?</a:t>
            </a:r>
          </a:p>
          <a:p>
            <a:pPr lvl="2"/>
            <a:r>
              <a:rPr lang="fr-FR" dirty="0"/>
              <a:t>Preuve de l’insuffisance de la contrepartie exigée devant être apportée par l’administration</a:t>
            </a:r>
          </a:p>
        </p:txBody>
      </p:sp>
      <p:sp>
        <p:nvSpPr>
          <p:cNvPr id="3" name="Titre 2">
            <a:extLst>
              <a:ext uri="{FF2B5EF4-FFF2-40B4-BE49-F238E27FC236}">
                <a16:creationId xmlns:a16="http://schemas.microsoft.com/office/drawing/2014/main" id="{809D6F9F-BF64-4B25-BF9D-F96AEED280F5}"/>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5F38B208-7413-4E7E-90E5-0429CDBCDD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76</a:t>
            </a:fld>
            <a:endParaRPr lang="fr-FR" dirty="0"/>
          </a:p>
        </p:txBody>
      </p:sp>
    </p:spTree>
    <p:extLst>
      <p:ext uri="{BB962C8B-B14F-4D97-AF65-F5344CB8AC3E}">
        <p14:creationId xmlns:p14="http://schemas.microsoft.com/office/powerpoint/2010/main" val="104720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847C73-B4B8-46A6-8C72-499C2913AFF6}"/>
              </a:ext>
            </a:extLst>
          </p:cNvPr>
          <p:cNvSpPr>
            <a:spLocks noGrp="1"/>
          </p:cNvSpPr>
          <p:nvPr>
            <p:ph idx="1"/>
          </p:nvPr>
        </p:nvSpPr>
        <p:spPr>
          <a:xfrm>
            <a:off x="287933" y="960164"/>
            <a:ext cx="7920000" cy="4186101"/>
          </a:xfrm>
        </p:spPr>
        <p:txBody>
          <a:bodyPr/>
          <a:lstStyle/>
          <a:p>
            <a:r>
              <a:rPr lang="fr-FR" dirty="0"/>
              <a:t>Marchands de biens et droit d’enregistrement</a:t>
            </a:r>
          </a:p>
          <a:p>
            <a:pPr lvl="1"/>
            <a:r>
              <a:rPr lang="fr-FR" dirty="0"/>
              <a:t>Achat d’un immeuble en vue de sa revente par un assujetti TVA</a:t>
            </a:r>
          </a:p>
          <a:p>
            <a:pPr lvl="2"/>
            <a:r>
              <a:rPr lang="fr-FR" dirty="0"/>
              <a:t>Exonération des droits d’enregistrement</a:t>
            </a:r>
          </a:p>
          <a:p>
            <a:pPr lvl="3"/>
            <a:r>
              <a:rPr lang="fr-FR" dirty="0"/>
              <a:t>Intention spéculative nécessaire et qui doit être réelle</a:t>
            </a:r>
          </a:p>
          <a:p>
            <a:pPr lvl="3"/>
            <a:endParaRPr lang="fr-FR" dirty="0"/>
          </a:p>
          <a:p>
            <a:r>
              <a:rPr lang="fr-FR" dirty="0"/>
              <a:t>Mécénat et fonds de dotation</a:t>
            </a:r>
          </a:p>
          <a:p>
            <a:pPr lvl="1"/>
            <a:r>
              <a:rPr lang="fr-FR" dirty="0"/>
              <a:t>Fonds de dotation redistributeur</a:t>
            </a:r>
          </a:p>
          <a:p>
            <a:pPr lvl="2"/>
            <a:r>
              <a:rPr lang="fr-FR" dirty="0"/>
              <a:t>Gère les libéralités qui lui sont consenties pour financer une œuvre ou une mission d’intérêt général par un OSBL</a:t>
            </a:r>
          </a:p>
          <a:p>
            <a:pPr lvl="3"/>
            <a:r>
              <a:rPr lang="fr-FR" dirty="0"/>
              <a:t>S’il finance à la fois des organismes éligibles et des organismes non éligibles au mécénat</a:t>
            </a:r>
          </a:p>
          <a:p>
            <a:pPr lvl="4"/>
            <a:r>
              <a:rPr lang="fr-FR" dirty="0"/>
              <a:t>Il ne peut pas bénéficier de la réduction d’impôt mécénat</a:t>
            </a:r>
          </a:p>
        </p:txBody>
      </p:sp>
      <p:sp>
        <p:nvSpPr>
          <p:cNvPr id="3" name="Titre 2">
            <a:extLst>
              <a:ext uri="{FF2B5EF4-FFF2-40B4-BE49-F238E27FC236}">
                <a16:creationId xmlns:a16="http://schemas.microsoft.com/office/drawing/2014/main" id="{07DD4E2D-6188-411A-93E1-9A4B37168DFC}"/>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7922E8EA-05E0-4DED-B5A8-C9EFCD77B371}"/>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77</a:t>
            </a:fld>
            <a:endParaRPr lang="fr-FR" dirty="0"/>
          </a:p>
        </p:txBody>
      </p:sp>
    </p:spTree>
    <p:extLst>
      <p:ext uri="{BB962C8B-B14F-4D97-AF65-F5344CB8AC3E}">
        <p14:creationId xmlns:p14="http://schemas.microsoft.com/office/powerpoint/2010/main" val="8410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70D24E-CFC2-4B12-BB99-2E4434D36A53}"/>
              </a:ext>
            </a:extLst>
          </p:cNvPr>
          <p:cNvSpPr>
            <a:spLocks noGrp="1"/>
          </p:cNvSpPr>
          <p:nvPr>
            <p:ph idx="1"/>
          </p:nvPr>
        </p:nvSpPr>
        <p:spPr>
          <a:xfrm>
            <a:off x="287933" y="960164"/>
            <a:ext cx="7920000" cy="4186101"/>
          </a:xfrm>
        </p:spPr>
        <p:txBody>
          <a:bodyPr/>
          <a:lstStyle/>
          <a:p>
            <a:r>
              <a:rPr lang="fr-FR" dirty="0"/>
              <a:t>Associations et impôts commerciaux 2021</a:t>
            </a:r>
          </a:p>
          <a:p>
            <a:pPr lvl="1"/>
            <a:r>
              <a:rPr lang="fr-FR" dirty="0"/>
              <a:t>Franchise des impôts commerciaux, sous 3 conditions cumulatives</a:t>
            </a:r>
          </a:p>
          <a:p>
            <a:pPr lvl="2"/>
            <a:r>
              <a:rPr lang="fr-FR" dirty="0"/>
              <a:t>Activités non lucratives significativement prépondérantes </a:t>
            </a:r>
          </a:p>
          <a:p>
            <a:pPr lvl="2"/>
            <a:r>
              <a:rPr lang="fr-FR" dirty="0"/>
              <a:t>Exercice accessoire des activités lucratives </a:t>
            </a:r>
          </a:p>
          <a:p>
            <a:pPr lvl="2"/>
            <a:r>
              <a:rPr lang="fr-FR" dirty="0"/>
              <a:t>Recettes d'exploitation annuelles des activités lucratives ≤ 72.432 € pour 2021</a:t>
            </a:r>
          </a:p>
          <a:p>
            <a:pPr lvl="4"/>
            <a:endParaRPr lang="fr-FR" dirty="0"/>
          </a:p>
          <a:p>
            <a:r>
              <a:rPr lang="fr-FR" dirty="0"/>
              <a:t>SCI et refacturation de charges</a:t>
            </a:r>
          </a:p>
          <a:p>
            <a:pPr lvl="1"/>
            <a:r>
              <a:rPr lang="fr-FR" dirty="0"/>
              <a:t>Absence de refacturation de charges </a:t>
            </a:r>
          </a:p>
          <a:p>
            <a:pPr lvl="2"/>
            <a:r>
              <a:rPr lang="fr-FR" dirty="0"/>
              <a:t>Ne relève pas d’une gestion commerciale normale</a:t>
            </a:r>
          </a:p>
          <a:p>
            <a:pPr lvl="3"/>
            <a:r>
              <a:rPr lang="fr-FR" dirty="0"/>
              <a:t>Réintégration de la valeur des créances non refacturées dans le bénéfice imposable</a:t>
            </a:r>
          </a:p>
        </p:txBody>
      </p:sp>
      <p:sp>
        <p:nvSpPr>
          <p:cNvPr id="3" name="Titre 2">
            <a:extLst>
              <a:ext uri="{FF2B5EF4-FFF2-40B4-BE49-F238E27FC236}">
                <a16:creationId xmlns:a16="http://schemas.microsoft.com/office/drawing/2014/main" id="{658CA03A-02E4-428F-A0BC-398469A3433D}"/>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377475D0-E0BE-4319-954F-F686513AA0A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78</a:t>
            </a:fld>
            <a:endParaRPr lang="fr-FR" dirty="0"/>
          </a:p>
        </p:txBody>
      </p:sp>
    </p:spTree>
    <p:extLst>
      <p:ext uri="{BB962C8B-B14F-4D97-AF65-F5344CB8AC3E}">
        <p14:creationId xmlns:p14="http://schemas.microsoft.com/office/powerpoint/2010/main" val="99567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7F4A0C-8617-4646-A695-A959B1C56D4B}"/>
              </a:ext>
            </a:extLst>
          </p:cNvPr>
          <p:cNvSpPr>
            <a:spLocks noGrp="1"/>
          </p:cNvSpPr>
          <p:nvPr>
            <p:ph idx="1"/>
          </p:nvPr>
        </p:nvSpPr>
        <p:spPr>
          <a:xfrm>
            <a:off x="287933" y="960164"/>
            <a:ext cx="7920000" cy="4186101"/>
          </a:xfrm>
        </p:spPr>
        <p:txBody>
          <a:bodyPr/>
          <a:lstStyle/>
          <a:p>
            <a:r>
              <a:rPr lang="fr-FR" dirty="0"/>
              <a:t>Revenus fonciers –</a:t>
            </a:r>
            <a:br>
              <a:rPr lang="fr-FR" dirty="0"/>
            </a:br>
            <a:r>
              <a:rPr lang="fr-FR" dirty="0"/>
              <a:t>Immeuble dont le contribuable se réserve la jouissance</a:t>
            </a:r>
          </a:p>
          <a:p>
            <a:pPr lvl="1"/>
            <a:r>
              <a:rPr lang="fr-FR" dirty="0"/>
              <a:t>Achat d’un immeuble en vue de louer</a:t>
            </a:r>
          </a:p>
          <a:p>
            <a:pPr lvl="2"/>
            <a:r>
              <a:rPr lang="fr-FR" dirty="0"/>
              <a:t>Souscription d’un emprunt et réalisation de travaux de rénovation</a:t>
            </a:r>
          </a:p>
          <a:p>
            <a:pPr lvl="1"/>
            <a:r>
              <a:rPr lang="fr-FR" dirty="0"/>
              <a:t>En l’absence de réalisation de diligences nécessaires pour offrir le bien en location</a:t>
            </a:r>
          </a:p>
          <a:p>
            <a:pPr lvl="2"/>
            <a:r>
              <a:rPr lang="fr-FR" dirty="0"/>
              <a:t>Contribuable considéré comme s’en étant réservé la jouissance</a:t>
            </a:r>
          </a:p>
          <a:p>
            <a:pPr lvl="2"/>
            <a:r>
              <a:rPr lang="fr-FR" dirty="0"/>
              <a:t>Dépenses non déductibles</a:t>
            </a:r>
          </a:p>
        </p:txBody>
      </p:sp>
      <p:sp>
        <p:nvSpPr>
          <p:cNvPr id="3" name="Titre 2">
            <a:extLst>
              <a:ext uri="{FF2B5EF4-FFF2-40B4-BE49-F238E27FC236}">
                <a16:creationId xmlns:a16="http://schemas.microsoft.com/office/drawing/2014/main" id="{4E397F4D-92AE-486A-9587-F01D0EDC484D}"/>
              </a:ext>
            </a:extLst>
          </p:cNvPr>
          <p:cNvSpPr>
            <a:spLocks noGrp="1"/>
          </p:cNvSpPr>
          <p:nvPr>
            <p:ph type="title"/>
          </p:nvPr>
        </p:nvSpPr>
        <p:spPr>
          <a:xfrm>
            <a:off x="1151933" y="237314"/>
            <a:ext cx="7056000" cy="626978"/>
          </a:xfrm>
        </p:spPr>
        <p:txBody>
          <a:bodyPr/>
          <a:lstStyle/>
          <a:p>
            <a:r>
              <a:rPr lang="fr-FR" dirty="0"/>
              <a:t>A vous de voir !</a:t>
            </a:r>
          </a:p>
        </p:txBody>
      </p:sp>
      <p:sp>
        <p:nvSpPr>
          <p:cNvPr id="4" name="Espace réservé du numéro de diapositive 3">
            <a:extLst>
              <a:ext uri="{FF2B5EF4-FFF2-40B4-BE49-F238E27FC236}">
                <a16:creationId xmlns:a16="http://schemas.microsoft.com/office/drawing/2014/main" id="{86B27DDA-1750-4205-BC37-DF031B02717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79</a:t>
            </a:fld>
            <a:endParaRPr lang="fr-FR" dirty="0"/>
          </a:p>
        </p:txBody>
      </p:sp>
    </p:spTree>
    <p:extLst>
      <p:ext uri="{BB962C8B-B14F-4D97-AF65-F5344CB8AC3E}">
        <p14:creationId xmlns:p14="http://schemas.microsoft.com/office/powerpoint/2010/main" val="42775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1312778"/>
            <a:ext cx="7920000" cy="3833487"/>
          </a:xfrm>
        </p:spPr>
        <p:txBody>
          <a:bodyPr>
            <a:normAutofit/>
          </a:bodyPr>
          <a:lstStyle/>
          <a:p>
            <a:r>
              <a:rPr lang="fr-FR" dirty="0"/>
              <a:t>Quoi de neuf ?</a:t>
            </a:r>
          </a:p>
          <a:p>
            <a:pPr lvl="1"/>
            <a:r>
              <a:rPr lang="fr-FR" dirty="0"/>
              <a:t>Modification des modalités d’octroi et de détermination de l’aide </a:t>
            </a:r>
          </a:p>
          <a:p>
            <a:pPr lvl="1"/>
            <a:r>
              <a:rPr lang="fr-FR" dirty="0"/>
              <a:t>Prise en compte de ces évolutions par le CSOEC</a:t>
            </a:r>
          </a:p>
          <a:p>
            <a:pPr lvl="2"/>
            <a:r>
              <a:rPr lang="fr-FR" dirty="0"/>
              <a:t>Avis n° 2021-03 bis</a:t>
            </a:r>
          </a:p>
          <a:p>
            <a:pPr lvl="1"/>
            <a:r>
              <a:rPr lang="fr-FR" dirty="0"/>
              <a:t>Intégration des redevances versées et reçues</a:t>
            </a:r>
          </a:p>
          <a:p>
            <a:pPr lvl="2"/>
            <a:r>
              <a:rPr lang="fr-FR" dirty="0"/>
              <a:t>+ Redevances pour concessions, brevets, licences, marques, procédés, logiciels, droits et valeurs similaires (comptes 751) </a:t>
            </a:r>
          </a:p>
          <a:p>
            <a:pPr lvl="2"/>
            <a:r>
              <a:rPr lang="fr-FR" dirty="0"/>
              <a:t>- Redevances pour concessions, brevets, licences, marques, procédés, logiciels, droits et valeurs similaires (comptes 651)</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3"/>
            <a:ext cx="7056000" cy="987018"/>
          </a:xfrm>
        </p:spPr>
        <p:txBody>
          <a:bodyPr>
            <a:normAutofit/>
          </a:bodyPr>
          <a:lstStyle/>
          <a:p>
            <a:r>
              <a:rPr lang="fr-FR" dirty="0"/>
              <a:t>Modalités de calcul de l’EBE </a:t>
            </a:r>
            <a:br>
              <a:rPr lang="fr-FR" dirty="0"/>
            </a:br>
            <a:r>
              <a:rPr lang="fr-FR" dirty="0"/>
              <a:t>dans le cadre de l’aide « coûts fixes »</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a:t>
            </a:fld>
            <a:endParaRPr lang="fr-FR" dirty="0"/>
          </a:p>
        </p:txBody>
      </p:sp>
    </p:spTree>
    <p:extLst>
      <p:ext uri="{BB962C8B-B14F-4D97-AF65-F5344CB8AC3E}">
        <p14:creationId xmlns:p14="http://schemas.microsoft.com/office/powerpoint/2010/main" val="115452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4BAC14-2B81-4FCB-B54C-6CE8A0674685}"/>
              </a:ext>
            </a:extLst>
          </p:cNvPr>
          <p:cNvSpPr>
            <a:spLocks noGrp="1"/>
          </p:cNvSpPr>
          <p:nvPr>
            <p:ph idx="1"/>
          </p:nvPr>
        </p:nvSpPr>
        <p:spPr>
          <a:xfrm>
            <a:off x="287933" y="960164"/>
            <a:ext cx="7920000" cy="4186101"/>
          </a:xfrm>
        </p:spPr>
        <p:txBody>
          <a:bodyPr>
            <a:normAutofit/>
          </a:bodyPr>
          <a:lstStyle/>
          <a:p>
            <a:r>
              <a:rPr lang="fr-FR" dirty="0"/>
              <a:t>Au plus tard le 15 septembre 2021</a:t>
            </a:r>
          </a:p>
          <a:p>
            <a:pPr lvl="1"/>
            <a:r>
              <a:rPr lang="fr-FR" dirty="0"/>
              <a:t>Date limite de paiement du second acompte de CVAE 2021</a:t>
            </a:r>
          </a:p>
          <a:p>
            <a:pPr lvl="2"/>
            <a:r>
              <a:rPr lang="fr-FR" dirty="0"/>
              <a:t>Représentant 50 % de la cotisation due au titre de l’année d’imposition</a:t>
            </a:r>
          </a:p>
          <a:p>
            <a:pPr lvl="3"/>
            <a:r>
              <a:rPr lang="fr-FR" dirty="0"/>
              <a:t>Calculée d’après la VA mentionnée dans la dernière déclaration de résultat déposée</a:t>
            </a:r>
          </a:p>
        </p:txBody>
      </p:sp>
      <p:sp>
        <p:nvSpPr>
          <p:cNvPr id="3" name="Titre 2">
            <a:extLst>
              <a:ext uri="{FF2B5EF4-FFF2-40B4-BE49-F238E27FC236}">
                <a16:creationId xmlns:a16="http://schemas.microsoft.com/office/drawing/2014/main" id="{EFF497F9-C190-4173-BED0-30B6BB1E0CB0}"/>
              </a:ext>
            </a:extLst>
          </p:cNvPr>
          <p:cNvSpPr>
            <a:spLocks noGrp="1"/>
          </p:cNvSpPr>
          <p:nvPr>
            <p:ph type="title"/>
          </p:nvPr>
        </p:nvSpPr>
        <p:spPr>
          <a:xfrm>
            <a:off x="1151933" y="237314"/>
            <a:ext cx="7056000" cy="626978"/>
          </a:xfrm>
        </p:spPr>
        <p:txBody>
          <a:bodyPr/>
          <a:lstStyle/>
          <a:p>
            <a:r>
              <a:rPr lang="fr-FR" dirty="0"/>
              <a:t>A vos agendas</a:t>
            </a:r>
          </a:p>
        </p:txBody>
      </p:sp>
      <p:sp>
        <p:nvSpPr>
          <p:cNvPr id="4" name="Espace réservé du numéro de diapositive 3">
            <a:extLst>
              <a:ext uri="{FF2B5EF4-FFF2-40B4-BE49-F238E27FC236}">
                <a16:creationId xmlns:a16="http://schemas.microsoft.com/office/drawing/2014/main" id="{16344141-0A0A-4A66-A091-399227E28F80}"/>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80</a:t>
            </a:fld>
            <a:endParaRPr lang="fr-FR" dirty="0"/>
          </a:p>
        </p:txBody>
      </p:sp>
    </p:spTree>
    <p:extLst>
      <p:ext uri="{BB962C8B-B14F-4D97-AF65-F5344CB8AC3E}">
        <p14:creationId xmlns:p14="http://schemas.microsoft.com/office/powerpoint/2010/main" val="57656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0223" t="30307" r="44753" b="33326"/>
          <a:stretch/>
        </p:blipFill>
        <p:spPr>
          <a:xfrm>
            <a:off x="5166757" y="2016423"/>
            <a:ext cx="2538000" cy="1692000"/>
          </a:xfrm>
          <a:prstGeom prst="rect">
            <a:avLst/>
          </a:prstGeom>
        </p:spPr>
      </p:pic>
    </p:spTree>
    <p:extLst>
      <p:ext uri="{BB962C8B-B14F-4D97-AF65-F5344CB8AC3E}">
        <p14:creationId xmlns:p14="http://schemas.microsoft.com/office/powerpoint/2010/main" val="27732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287933" y="960164"/>
            <a:ext cx="7920000" cy="4186101"/>
          </a:xfrm>
        </p:spPr>
        <p:txBody>
          <a:bodyPr>
            <a:normAutofit lnSpcReduction="10000"/>
          </a:bodyPr>
          <a:lstStyle/>
          <a:p>
            <a:r>
              <a:rPr lang="fr-FR" dirty="0"/>
              <a:t>COVID-19 : mesures d’exonération</a:t>
            </a:r>
            <a:br>
              <a:rPr lang="fr-FR" dirty="0"/>
            </a:br>
            <a:r>
              <a:rPr lang="fr-FR" dirty="0"/>
              <a:t>et de réduction de cotisations sociales </a:t>
            </a:r>
          </a:p>
          <a:p>
            <a:r>
              <a:rPr lang="fr-FR" dirty="0"/>
              <a:t>Actualité de l’activité partielle</a:t>
            </a:r>
          </a:p>
          <a:p>
            <a:r>
              <a:rPr lang="fr-FR" dirty="0"/>
              <a:t>Gestion de la sortie de crise sanitaire</a:t>
            </a:r>
          </a:p>
          <a:p>
            <a:r>
              <a:rPr lang="fr-FR" dirty="0"/>
              <a:t>Aides à l’embauche une nouvelle fois prolongées</a:t>
            </a:r>
            <a:br>
              <a:rPr lang="fr-FR" dirty="0"/>
            </a:br>
            <a:r>
              <a:rPr lang="fr-FR" dirty="0"/>
              <a:t>et aménagées !</a:t>
            </a:r>
          </a:p>
          <a:p>
            <a:r>
              <a:rPr lang="fr-FR" dirty="0"/>
              <a:t>Assurance chômage : le retour du bonus-malus !</a:t>
            </a:r>
          </a:p>
          <a:p>
            <a:r>
              <a:rPr lang="fr-FR" dirty="0"/>
              <a:t>Jurisprudence à noter </a:t>
            </a:r>
          </a:p>
          <a:p>
            <a:pPr lvl="3"/>
            <a:endParaRPr lang="fr-FR" dirty="0"/>
          </a:p>
          <a:p>
            <a:r>
              <a:rPr lang="fr-FR" dirty="0"/>
              <a:t>A vous de voir !</a:t>
            </a:r>
          </a:p>
          <a:p>
            <a:r>
              <a:rPr lang="fr-FR" dirty="0"/>
              <a:t>A vos agendas</a:t>
            </a:r>
          </a:p>
        </p:txBody>
      </p:sp>
      <p:sp>
        <p:nvSpPr>
          <p:cNvPr id="10243" name="Titre 2"/>
          <p:cNvSpPr>
            <a:spLocks noGrp="1"/>
          </p:cNvSpPr>
          <p:nvPr>
            <p:ph type="title"/>
          </p:nvPr>
        </p:nvSpPr>
        <p:spPr>
          <a:xfrm>
            <a:off x="1151933" y="237314"/>
            <a:ext cx="7056000" cy="626978"/>
          </a:xfrm>
        </p:spPr>
        <p:txBody>
          <a:bodyPr>
            <a:normAutofit/>
          </a:bodyPr>
          <a:lstStyle/>
          <a:p>
            <a:r>
              <a:rPr lang="fr-FR" altLang="fr-FR" dirty="0"/>
              <a:t>Au programme</a:t>
            </a:r>
          </a:p>
        </p:txBody>
      </p:sp>
      <p:sp>
        <p:nvSpPr>
          <p:cNvPr id="2" name="Espace réservé du numéro de diapositive 1">
            <a:extLst>
              <a:ext uri="{FF2B5EF4-FFF2-40B4-BE49-F238E27FC236}">
                <a16:creationId xmlns:a16="http://schemas.microsoft.com/office/drawing/2014/main" id="{BD7804EF-6440-4D51-940E-13DA6FE4BA52}"/>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82</a:t>
            </a:fld>
            <a:endParaRPr lang="fr-FR" dirty="0"/>
          </a:p>
        </p:txBody>
      </p:sp>
    </p:spTree>
    <p:extLst>
      <p:ext uri="{BB962C8B-B14F-4D97-AF65-F5344CB8AC3E}">
        <p14:creationId xmlns:p14="http://schemas.microsoft.com/office/powerpoint/2010/main" val="3919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a:bodyPr>
          <a:lstStyle/>
          <a:p>
            <a:r>
              <a:rPr lang="fr-FR" dirty="0"/>
              <a:t>Rappels</a:t>
            </a:r>
          </a:p>
          <a:p>
            <a:pPr lvl="1"/>
            <a:r>
              <a:rPr lang="fr-FR" dirty="0"/>
              <a:t>Mise en place d’un dispositif d’exonération et d’aide au paiement de cotisations sociales en faveur des secteurs d’activité les plus affectés par les confinements (fin 2020 et début 2021)</a:t>
            </a:r>
          </a:p>
          <a:p>
            <a:pPr lvl="1"/>
            <a:r>
              <a:rPr lang="fr-FR" dirty="0"/>
              <a:t>Réduction de cotisations sociales pour les travailleurs indépendants</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COVID-19 : mesures d’exonération </a:t>
            </a:r>
            <a:br>
              <a:rPr lang="fr-FR" dirty="0"/>
            </a:br>
            <a:r>
              <a:rPr lang="fr-FR" dirty="0"/>
              <a:t>et de réduction de cotisations sociales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83</a:t>
            </a:fld>
            <a:endParaRPr lang="fr-FR" dirty="0"/>
          </a:p>
        </p:txBody>
      </p:sp>
    </p:spTree>
    <p:extLst>
      <p:ext uri="{BB962C8B-B14F-4D97-AF65-F5344CB8AC3E}">
        <p14:creationId xmlns:p14="http://schemas.microsoft.com/office/powerpoint/2010/main" val="34843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fontScale="92500" lnSpcReduction="10000"/>
          </a:bodyPr>
          <a:lstStyle/>
          <a:p>
            <a:r>
              <a:rPr lang="fr-FR" dirty="0"/>
              <a:t>Quoi de neuf ?</a:t>
            </a:r>
          </a:p>
          <a:p>
            <a:pPr lvl="1"/>
            <a:r>
              <a:rPr lang="fr-FR" dirty="0"/>
              <a:t>Publication d’une instruction et d’un décret </a:t>
            </a:r>
          </a:p>
          <a:p>
            <a:pPr lvl="1"/>
            <a:r>
              <a:rPr lang="fr-FR" dirty="0"/>
              <a:t>Prolongation des périodes d’application </a:t>
            </a:r>
          </a:p>
          <a:p>
            <a:pPr lvl="2"/>
            <a:r>
              <a:rPr lang="fr-FR" dirty="0"/>
              <a:t>Extension jusqu’à la période d’emploi de mars et avril 2021</a:t>
            </a:r>
          </a:p>
          <a:p>
            <a:pPr lvl="3"/>
            <a:r>
              <a:rPr lang="fr-FR" dirty="0"/>
              <a:t>Appréciation mensuelle de la baisse de 50 % de CA au choix de l’employeur par rapport </a:t>
            </a:r>
          </a:p>
          <a:p>
            <a:pPr lvl="4"/>
            <a:r>
              <a:rPr lang="fr-FR" dirty="0"/>
              <a:t>Au CA du même mois de 2019</a:t>
            </a:r>
          </a:p>
          <a:p>
            <a:pPr lvl="4"/>
            <a:r>
              <a:rPr lang="fr-FR" dirty="0"/>
              <a:t>Au CA du même mois de l’année 2020</a:t>
            </a:r>
          </a:p>
          <a:p>
            <a:pPr lvl="2"/>
            <a:r>
              <a:rPr lang="fr-FR" dirty="0"/>
              <a:t>Interdiction d’accueil du public prolongée </a:t>
            </a:r>
          </a:p>
          <a:p>
            <a:pPr lvl="3"/>
            <a:r>
              <a:rPr lang="fr-FR" dirty="0"/>
              <a:t>Application jusqu’au dernier jour du mois précédant celui de l’autorisation d’accueil du public </a:t>
            </a:r>
          </a:p>
          <a:p>
            <a:pPr lvl="4"/>
            <a:r>
              <a:rPr lang="fr-FR" dirty="0"/>
              <a:t>Précisions attendues quant aux réouvertures échelonnées sur mai-juin </a:t>
            </a:r>
          </a:p>
          <a:p>
            <a:pPr lvl="4"/>
            <a:r>
              <a:rPr lang="fr-FR" dirty="0"/>
              <a:t>Notion de prolongation entendue largement et applicable aux commerces du S2</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COVID-19 : mesures d’exonération </a:t>
            </a:r>
            <a:br>
              <a:rPr lang="fr-FR" dirty="0"/>
            </a:br>
            <a:r>
              <a:rPr lang="fr-FR" dirty="0"/>
              <a:t>et de réduction de cotisations sociales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84</a:t>
            </a:fld>
            <a:endParaRPr lang="fr-FR" dirty="0"/>
          </a:p>
        </p:txBody>
      </p:sp>
    </p:spTree>
    <p:extLst>
      <p:ext uri="{BB962C8B-B14F-4D97-AF65-F5344CB8AC3E}">
        <p14:creationId xmlns:p14="http://schemas.microsoft.com/office/powerpoint/2010/main" val="22499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a:bodyPr>
          <a:lstStyle/>
          <a:p>
            <a:pPr lvl="1"/>
            <a:r>
              <a:rPr lang="fr-FR" dirty="0"/>
              <a:t>Précisions sur les mesures applicables aux travailleurs indépendants </a:t>
            </a:r>
          </a:p>
          <a:p>
            <a:pPr lvl="2"/>
            <a:r>
              <a:rPr lang="fr-FR" dirty="0"/>
              <a:t>Réduction de cotisations et contributions de 600 € / mois au titre duquel les conditions d’éligibilité sont remplies</a:t>
            </a:r>
          </a:p>
          <a:p>
            <a:pPr lvl="3"/>
            <a:r>
              <a:rPr lang="fr-FR" dirty="0"/>
              <a:t>Appréciation avec un décalage d’1 mois par rapport aux périodes d’emploi visées (dispositif identique aux employeurs)</a:t>
            </a:r>
          </a:p>
          <a:p>
            <a:pPr lvl="2"/>
            <a:r>
              <a:rPr lang="fr-FR" dirty="0"/>
              <a:t>Règle applicable aux mandataires sociaux assimilés salariés sous réserve d’une condition supplémentaire</a:t>
            </a:r>
          </a:p>
          <a:p>
            <a:pPr lvl="3"/>
            <a:r>
              <a:rPr lang="fr-FR" dirty="0"/>
              <a:t>Percevoir une rémunération sur le mois au cours duquel est appréciée l’éligibilité</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COVID-19 : mesures d’exonération </a:t>
            </a:r>
            <a:br>
              <a:rPr lang="fr-FR" dirty="0"/>
            </a:br>
            <a:r>
              <a:rPr lang="fr-FR" dirty="0"/>
              <a:t>et de réduction de cotisations sociales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85</a:t>
            </a:fld>
            <a:endParaRPr lang="fr-FR" dirty="0"/>
          </a:p>
        </p:txBody>
      </p:sp>
    </p:spTree>
    <p:extLst>
      <p:ext uri="{BB962C8B-B14F-4D97-AF65-F5344CB8AC3E}">
        <p14:creationId xmlns:p14="http://schemas.microsoft.com/office/powerpoint/2010/main" val="1388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1312778"/>
            <a:ext cx="7920000" cy="3833487"/>
          </a:xfrm>
        </p:spPr>
        <p:txBody>
          <a:bodyPr>
            <a:normAutofit fontScale="92500" lnSpcReduction="10000"/>
          </a:bodyPr>
          <a:lstStyle/>
          <a:p>
            <a:pPr lvl="1"/>
            <a:r>
              <a:rPr lang="fr-FR" dirty="0"/>
              <a:t>Rehaussement du plafonnement des aides </a:t>
            </a:r>
          </a:p>
          <a:p>
            <a:pPr lvl="2"/>
            <a:r>
              <a:rPr lang="fr-FR" dirty="0"/>
              <a:t>Nouveau montant </a:t>
            </a:r>
          </a:p>
          <a:p>
            <a:pPr lvl="3"/>
            <a:r>
              <a:rPr lang="fr-FR" dirty="0"/>
              <a:t>1,8 M€ cumulés pour la vague 1 et la vague 2 </a:t>
            </a:r>
          </a:p>
          <a:p>
            <a:pPr lvl="4"/>
            <a:r>
              <a:rPr lang="fr-FR" dirty="0"/>
              <a:t>270.000 € pour le secteur de la pêche et de l’aquaculture </a:t>
            </a:r>
          </a:p>
          <a:p>
            <a:pPr lvl="4"/>
            <a:r>
              <a:rPr lang="fr-FR" dirty="0"/>
              <a:t>225.000 € pour le secteur de la production agricole primaire</a:t>
            </a:r>
          </a:p>
          <a:p>
            <a:pPr lvl="3"/>
            <a:r>
              <a:rPr lang="fr-FR" dirty="0"/>
              <a:t>Prise en compte pour la période de mars 2020 à décembre 2021 du montant des exonérations de charges et des versements du fonds de solidarité</a:t>
            </a:r>
          </a:p>
          <a:p>
            <a:pPr lvl="2"/>
            <a:r>
              <a:rPr lang="fr-FR" dirty="0"/>
              <a:t>Cadre d’appréciation</a:t>
            </a:r>
          </a:p>
          <a:p>
            <a:pPr lvl="3"/>
            <a:r>
              <a:rPr lang="fr-FR" dirty="0"/>
              <a:t>Appréciation au niveau du groupe consolidé</a:t>
            </a:r>
          </a:p>
          <a:p>
            <a:pPr lvl="4"/>
            <a:r>
              <a:rPr lang="fr-FR" dirty="0"/>
              <a:t>Notion d’entreprise unique retenue en droit européen</a:t>
            </a:r>
          </a:p>
          <a:p>
            <a:pPr lvl="3"/>
            <a:r>
              <a:rPr lang="fr-FR" dirty="0"/>
              <a:t>Plafonnement non applicable aux travailleurs indépendants</a:t>
            </a:r>
          </a:p>
          <a:p>
            <a:pPr lvl="3"/>
            <a:r>
              <a:rPr lang="fr-FR" dirty="0"/>
              <a:t>Prise en compte des réductions de cotisations sociales bénéficiant aux mandataires sociaux assimilés salariés</a:t>
            </a:r>
          </a:p>
          <a:p>
            <a:pPr lvl="2"/>
            <a:r>
              <a:rPr lang="fr-FR" dirty="0"/>
              <a:t>Aides prises en compte ou exclues : exclusion de l’activité partielle</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3"/>
            <a:ext cx="7056000" cy="987018"/>
          </a:xfrm>
        </p:spPr>
        <p:txBody>
          <a:bodyPr>
            <a:normAutofit/>
          </a:bodyPr>
          <a:lstStyle/>
          <a:p>
            <a:r>
              <a:rPr lang="fr-FR" dirty="0"/>
              <a:t>COVID-19 : mesures d’exonération </a:t>
            </a:r>
            <a:br>
              <a:rPr lang="fr-FR" dirty="0"/>
            </a:br>
            <a:r>
              <a:rPr lang="fr-FR" dirty="0"/>
              <a:t>et de réduction de cotisations sociales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86</a:t>
            </a:fld>
            <a:endParaRPr lang="fr-FR" dirty="0"/>
          </a:p>
        </p:txBody>
      </p:sp>
    </p:spTree>
    <p:extLst>
      <p:ext uri="{BB962C8B-B14F-4D97-AF65-F5344CB8AC3E}">
        <p14:creationId xmlns:p14="http://schemas.microsoft.com/office/powerpoint/2010/main" val="429055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1E692A-C527-463A-9025-0561CF93169A}"/>
              </a:ext>
            </a:extLst>
          </p:cNvPr>
          <p:cNvSpPr>
            <a:spLocks noGrp="1"/>
          </p:cNvSpPr>
          <p:nvPr>
            <p:ph idx="1"/>
          </p:nvPr>
        </p:nvSpPr>
        <p:spPr>
          <a:xfrm>
            <a:off x="287933" y="960164"/>
            <a:ext cx="7920000" cy="4186101"/>
          </a:xfrm>
        </p:spPr>
        <p:txBody>
          <a:bodyPr>
            <a:normAutofit fontScale="92500" lnSpcReduction="10000"/>
          </a:bodyPr>
          <a:lstStyle/>
          <a:p>
            <a:r>
              <a:rPr lang="fr-FR" dirty="0"/>
              <a:t>Rappels</a:t>
            </a:r>
          </a:p>
          <a:p>
            <a:pPr lvl="1"/>
            <a:r>
              <a:rPr lang="fr-FR" dirty="0"/>
              <a:t>Versement d’une indemnité horaire d’activité partielle au salarié égale à 70 % de la rémunération brute (plafonnée à 4,5 Smic) servant d'assiette au calcul de l'indemnité de congés payés suivant la règle du maintien de salaire</a:t>
            </a:r>
          </a:p>
          <a:p>
            <a:pPr lvl="2"/>
            <a:r>
              <a:rPr lang="fr-FR" dirty="0"/>
              <a:t>Abaissement du taux à 60 % (sauf exceptions) au 1</a:t>
            </a:r>
            <a:r>
              <a:rPr lang="fr-FR" baseline="30000" dirty="0"/>
              <a:t>er</a:t>
            </a:r>
            <a:r>
              <a:rPr lang="fr-FR" dirty="0"/>
              <a:t> janvier 2021</a:t>
            </a:r>
          </a:p>
          <a:p>
            <a:pPr lvl="3"/>
            <a:r>
              <a:rPr lang="fr-FR" dirty="0"/>
              <a:t>Mesure reportée</a:t>
            </a:r>
          </a:p>
          <a:p>
            <a:pPr lvl="1"/>
            <a:r>
              <a:rPr lang="fr-FR" dirty="0"/>
              <a:t>Prise en charge de l’État modulée depuis le 1</a:t>
            </a:r>
            <a:r>
              <a:rPr lang="fr-FR" baseline="30000" dirty="0"/>
              <a:t>er</a:t>
            </a:r>
            <a:r>
              <a:rPr lang="fr-FR" dirty="0"/>
              <a:t> juin 2020 </a:t>
            </a:r>
          </a:p>
          <a:p>
            <a:pPr lvl="2"/>
            <a:r>
              <a:rPr lang="fr-FR" dirty="0"/>
              <a:t>Principe : 60 % de la rémunération prise en compte pour le calcul de l’indemnité due au salarié</a:t>
            </a:r>
          </a:p>
          <a:p>
            <a:pPr lvl="3"/>
            <a:r>
              <a:rPr lang="fr-FR" dirty="0"/>
              <a:t>Diminution progressive de la prise en charge</a:t>
            </a:r>
          </a:p>
          <a:p>
            <a:pPr lvl="4"/>
            <a:r>
              <a:rPr lang="fr-FR" dirty="0"/>
              <a:t>A terme prise en charge à hauteur de 36 %</a:t>
            </a:r>
          </a:p>
          <a:p>
            <a:pPr lvl="2"/>
            <a:r>
              <a:rPr lang="fr-FR" dirty="0"/>
              <a:t>Exception : 70 % pour les entreprises des secteurs d’activités protégés ou connexes ou en fonction de leur lieu d’implantation ou en cas d’une obligation de fermeture</a:t>
            </a:r>
          </a:p>
        </p:txBody>
      </p:sp>
      <p:sp>
        <p:nvSpPr>
          <p:cNvPr id="3" name="Titre 2">
            <a:extLst>
              <a:ext uri="{FF2B5EF4-FFF2-40B4-BE49-F238E27FC236}">
                <a16:creationId xmlns:a16="http://schemas.microsoft.com/office/drawing/2014/main" id="{7452360E-3091-46C3-AEE7-E3601EA2F138}"/>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4" name="Espace réservé du numéro de diapositive 3">
            <a:extLst>
              <a:ext uri="{FF2B5EF4-FFF2-40B4-BE49-F238E27FC236}">
                <a16:creationId xmlns:a16="http://schemas.microsoft.com/office/drawing/2014/main" id="{C783A293-0A00-4A8E-BD94-C058C79F048E}"/>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87</a:t>
            </a:fld>
            <a:endParaRPr lang="fr-FR" dirty="0"/>
          </a:p>
        </p:txBody>
      </p:sp>
    </p:spTree>
    <p:extLst>
      <p:ext uri="{BB962C8B-B14F-4D97-AF65-F5344CB8AC3E}">
        <p14:creationId xmlns:p14="http://schemas.microsoft.com/office/powerpoint/2010/main" val="169605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r>
              <a:rPr lang="fr-FR" dirty="0"/>
              <a:t>Quoi de neuf ?</a:t>
            </a:r>
          </a:p>
          <a:p>
            <a:pPr lvl="1"/>
            <a:r>
              <a:rPr lang="fr-FR" dirty="0"/>
              <a:t>Activité partielle pour garde d’enfant</a:t>
            </a:r>
          </a:p>
          <a:p>
            <a:pPr lvl="1"/>
            <a:r>
              <a:rPr lang="fr-FR" dirty="0"/>
              <a:t>Règle applicable jusqu’au 26 avril 2021</a:t>
            </a:r>
          </a:p>
          <a:p>
            <a:pPr lvl="2"/>
            <a:r>
              <a:rPr lang="fr-FR" dirty="0"/>
              <a:t>Conditions de mise en œuvre pour le salarié </a:t>
            </a:r>
          </a:p>
          <a:p>
            <a:pPr lvl="3"/>
            <a:r>
              <a:rPr lang="fr-FR" dirty="0"/>
              <a:t>Ne pas pouvoir décaler les congés payés (le cas échéant) </a:t>
            </a:r>
          </a:p>
          <a:p>
            <a:pPr lvl="3"/>
            <a:r>
              <a:rPr lang="fr-FR" dirty="0"/>
              <a:t>Ne pas disposer de modes de garde alternatifs </a:t>
            </a:r>
          </a:p>
          <a:p>
            <a:pPr lvl="3"/>
            <a:r>
              <a:rPr lang="fr-FR" dirty="0"/>
              <a:t>Ne pas pouvoir télétravailler</a:t>
            </a:r>
          </a:p>
          <a:p>
            <a:pPr lvl="4"/>
            <a:r>
              <a:rPr lang="fr-FR" dirty="0"/>
              <a:t>Poste non télétravaillable</a:t>
            </a:r>
          </a:p>
          <a:p>
            <a:pPr lvl="4"/>
            <a:r>
              <a:rPr lang="fr-FR" dirty="0"/>
              <a:t>Incapacité de télétravailler (nombre d’enfants à charge, âge des enfants, conditions de logement, etc.)</a:t>
            </a:r>
          </a:p>
          <a:p>
            <a:pPr lvl="3"/>
            <a:r>
              <a:rPr lang="fr-FR" dirty="0"/>
              <a:t>Remettre à l’employeur une attestation sur l’honneur indiquant être le seul des deux parents à demander l’activité partielle</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88</a:t>
            </a:fld>
            <a:endParaRPr lang="fr-FR" dirty="0"/>
          </a:p>
        </p:txBody>
      </p:sp>
    </p:spTree>
    <p:extLst>
      <p:ext uri="{BB962C8B-B14F-4D97-AF65-F5344CB8AC3E}">
        <p14:creationId xmlns:p14="http://schemas.microsoft.com/office/powerpoint/2010/main" val="29648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lnSpcReduction="10000"/>
          </a:bodyPr>
          <a:lstStyle/>
          <a:p>
            <a:pPr lvl="1"/>
            <a:r>
              <a:rPr lang="fr-FR" dirty="0"/>
              <a:t>Règle applicable depuis le 26 avril 2021</a:t>
            </a:r>
          </a:p>
          <a:p>
            <a:pPr lvl="2"/>
            <a:r>
              <a:rPr lang="fr-FR" dirty="0"/>
              <a:t>Recours à l’activité partielle pour les salariés ne pouvant télétravailler et contraints de garder leur enfant en raison </a:t>
            </a:r>
          </a:p>
          <a:p>
            <a:pPr lvl="3"/>
            <a:r>
              <a:rPr lang="fr-FR" dirty="0"/>
              <a:t>De la fermeture des établissements d’accueil </a:t>
            </a:r>
          </a:p>
          <a:p>
            <a:pPr lvl="3"/>
            <a:r>
              <a:rPr lang="fr-FR" dirty="0"/>
              <a:t>De l’identification de leur enfant comme cas contact</a:t>
            </a:r>
          </a:p>
          <a:p>
            <a:pPr lvl="2"/>
            <a:r>
              <a:rPr lang="fr-FR" dirty="0"/>
              <a:t>Justificatifs nécessaires </a:t>
            </a:r>
          </a:p>
          <a:p>
            <a:pPr lvl="3"/>
            <a:r>
              <a:rPr lang="fr-FR" dirty="0"/>
              <a:t>Attestation de la fermeture de l’établissement d’accueil ou document justifiant de l’identification de l’enfant comme cas contact </a:t>
            </a:r>
          </a:p>
          <a:p>
            <a:pPr lvl="3"/>
            <a:r>
              <a:rPr lang="fr-FR" dirty="0"/>
              <a:t>Attestation sur l’honneur du salarié indiquant qu’il est le seul des deux parents à demander à bénéficier de l’activité partielle </a:t>
            </a:r>
          </a:p>
          <a:p>
            <a:pPr lvl="1"/>
            <a:r>
              <a:rPr lang="fr-FR" dirty="0"/>
              <a:t>Indemnisation</a:t>
            </a:r>
          </a:p>
          <a:p>
            <a:pPr lvl="2"/>
            <a:r>
              <a:rPr lang="fr-FR" dirty="0"/>
              <a:t>Taux de l'allocation d'activité partielle portée à 70 % peu important le secteur d’activité dont dépend l’employeur</a:t>
            </a:r>
          </a:p>
          <a:p>
            <a:pPr lvl="3"/>
            <a:r>
              <a:rPr lang="fr-FR" dirty="0"/>
              <a:t>Règle applicable pour les heures chômées à compter du 1</a:t>
            </a:r>
            <a:r>
              <a:rPr lang="fr-FR" baseline="30000" dirty="0"/>
              <a:t>er</a:t>
            </a:r>
            <a:r>
              <a:rPr lang="fr-FR" dirty="0"/>
              <a:t> avril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89</a:t>
            </a:fld>
            <a:endParaRPr lang="fr-FR" dirty="0"/>
          </a:p>
        </p:txBody>
      </p:sp>
    </p:spTree>
    <p:extLst>
      <p:ext uri="{BB962C8B-B14F-4D97-AF65-F5344CB8AC3E}">
        <p14:creationId xmlns:p14="http://schemas.microsoft.com/office/powerpoint/2010/main" val="9080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A738D5E-B6C0-474A-BA28-1417A13F40F4}"/>
              </a:ext>
            </a:extLst>
          </p:cNvPr>
          <p:cNvSpPr>
            <a:spLocks noGrp="1"/>
          </p:cNvSpPr>
          <p:nvPr>
            <p:ph idx="1"/>
          </p:nvPr>
        </p:nvSpPr>
        <p:spPr>
          <a:xfrm>
            <a:off x="287933" y="1312778"/>
            <a:ext cx="7920000" cy="3833487"/>
          </a:xfrm>
        </p:spPr>
        <p:txBody>
          <a:bodyPr/>
          <a:lstStyle/>
          <a:p>
            <a:r>
              <a:rPr lang="fr-FR" dirty="0"/>
              <a:t>Rappels</a:t>
            </a:r>
          </a:p>
          <a:p>
            <a:pPr lvl="1"/>
            <a:r>
              <a:rPr lang="fr-FR" dirty="0"/>
              <a:t>Aides exceptionnelles mises en place pour accompagner les entreprises et soutenir leur trésorerie</a:t>
            </a:r>
          </a:p>
          <a:p>
            <a:pPr lvl="2"/>
            <a:r>
              <a:rPr lang="fr-FR" dirty="0"/>
              <a:t>Reports et étalements d’échéances de charges sociales et fiscales</a:t>
            </a:r>
          </a:p>
          <a:p>
            <a:pPr lvl="2"/>
            <a:r>
              <a:rPr lang="fr-FR" dirty="0"/>
              <a:t>Prêt garanti par l’Etat (PGE)</a:t>
            </a:r>
          </a:p>
          <a:p>
            <a:pPr lvl="2"/>
            <a:r>
              <a:rPr lang="fr-FR" dirty="0"/>
              <a:t>Reports de dettes de loyers</a:t>
            </a:r>
          </a:p>
        </p:txBody>
      </p:sp>
      <p:sp>
        <p:nvSpPr>
          <p:cNvPr id="3" name="Titre 2">
            <a:extLst>
              <a:ext uri="{FF2B5EF4-FFF2-40B4-BE49-F238E27FC236}">
                <a16:creationId xmlns:a16="http://schemas.microsoft.com/office/drawing/2014/main" id="{A3374943-4F84-4030-A05C-812E3642F702}"/>
              </a:ext>
            </a:extLst>
          </p:cNvPr>
          <p:cNvSpPr>
            <a:spLocks noGrp="1"/>
          </p:cNvSpPr>
          <p:nvPr>
            <p:ph type="title"/>
          </p:nvPr>
        </p:nvSpPr>
        <p:spPr>
          <a:xfrm>
            <a:off x="1151933" y="237313"/>
            <a:ext cx="7056000" cy="987018"/>
          </a:xfrm>
        </p:spPr>
        <p:txBody>
          <a:bodyPr>
            <a:normAutofit/>
          </a:bodyPr>
          <a:lstStyle/>
          <a:p>
            <a:r>
              <a:rPr lang="fr-FR" dirty="0"/>
              <a:t>Comptes annuels : </a:t>
            </a:r>
            <a:br>
              <a:rPr lang="fr-FR" dirty="0"/>
            </a:br>
            <a:r>
              <a:rPr lang="fr-FR" dirty="0"/>
              <a:t>présentation de la dette COVID-19</a:t>
            </a:r>
          </a:p>
        </p:txBody>
      </p:sp>
      <p:sp>
        <p:nvSpPr>
          <p:cNvPr id="4" name="Espace réservé du numéro de diapositive 3">
            <a:extLst>
              <a:ext uri="{FF2B5EF4-FFF2-40B4-BE49-F238E27FC236}">
                <a16:creationId xmlns:a16="http://schemas.microsoft.com/office/drawing/2014/main" id="{C17DE2F7-D7F6-453A-BA35-4F54834DF12C}"/>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a:t>
            </a:fld>
            <a:endParaRPr lang="fr-FR" dirty="0"/>
          </a:p>
        </p:txBody>
      </p:sp>
    </p:spTree>
    <p:extLst>
      <p:ext uri="{BB962C8B-B14F-4D97-AF65-F5344CB8AC3E}">
        <p14:creationId xmlns:p14="http://schemas.microsoft.com/office/powerpoint/2010/main" val="142146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1"/>
            <a:r>
              <a:rPr lang="fr-FR" dirty="0"/>
              <a:t>Fixation pour 2021 du nbr d’heures indemnisables : 1.607 h /salarié </a:t>
            </a:r>
          </a:p>
          <a:p>
            <a:pPr lvl="1"/>
            <a:r>
              <a:rPr lang="fr-FR" dirty="0"/>
              <a:t>Prise en compte des périodes d’activité partielle pour les droits à retraite</a:t>
            </a:r>
          </a:p>
          <a:p>
            <a:pPr lvl="2"/>
            <a:r>
              <a:rPr lang="fr-FR" dirty="0"/>
              <a:t>Pérennisation du dispositif d’acquisition de droits à retraite pour les salariés placés en activité partielle (droit commun et APLD)</a:t>
            </a:r>
          </a:p>
          <a:p>
            <a:pPr lvl="3"/>
            <a:r>
              <a:rPr lang="fr-FR" dirty="0"/>
              <a:t>Comptabilisation comme périodes d’assurance autant de trimestres que la durée des périodes pendant lesquelles l’assuré a perçu, au cours de l’année civile, 220 indemnité horaire d’activité partielle</a:t>
            </a:r>
          </a:p>
          <a:p>
            <a:pPr lvl="4"/>
            <a:r>
              <a:rPr lang="fr-FR" dirty="0"/>
              <a:t>Limitation à 4 trimestres /an</a:t>
            </a:r>
          </a:p>
          <a:p>
            <a:pPr lvl="4"/>
            <a:r>
              <a:rPr lang="fr-FR" dirty="0"/>
              <a:t>Applicable depuis le 1</a:t>
            </a:r>
            <a:r>
              <a:rPr lang="fr-FR" baseline="30000" dirty="0"/>
              <a:t>er</a:t>
            </a:r>
            <a:r>
              <a:rPr lang="fr-FR" dirty="0"/>
              <a:t> mars 2020 pour une prise en compte dans les droits à retraite à compter du 12 mars 2020</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90</a:t>
            </a:fld>
            <a:endParaRPr lang="fr-FR" dirty="0"/>
          </a:p>
        </p:txBody>
      </p:sp>
    </p:spTree>
    <p:extLst>
      <p:ext uri="{BB962C8B-B14F-4D97-AF65-F5344CB8AC3E}">
        <p14:creationId xmlns:p14="http://schemas.microsoft.com/office/powerpoint/2010/main" val="34941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1"/>
            <a:r>
              <a:rPr lang="fr-FR" dirty="0"/>
              <a:t>Prolongation et aménagement des règles d’indemnisation</a:t>
            </a:r>
          </a:p>
          <a:p>
            <a:pPr lvl="2"/>
            <a:r>
              <a:rPr lang="fr-FR" dirty="0"/>
              <a:t>Taux de l’allocation d’activité partielle (= prise en charge de l’Etat)</a:t>
            </a:r>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1"/>
            <a:endParaRPr lang="fr-FR" dirty="0"/>
          </a:p>
          <a:p>
            <a:pPr lvl="3"/>
            <a:endParaRPr lang="fr-FR" dirty="0"/>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91</a:t>
            </a:fld>
            <a:endParaRPr lang="fr-FR" dirty="0"/>
          </a:p>
        </p:txBody>
      </p:sp>
      <p:graphicFrame>
        <p:nvGraphicFramePr>
          <p:cNvPr id="4" name="Tableau 3">
            <a:extLst>
              <a:ext uri="{FF2B5EF4-FFF2-40B4-BE49-F238E27FC236}">
                <a16:creationId xmlns:a16="http://schemas.microsoft.com/office/drawing/2014/main" id="{0901EF98-CF7D-48D8-956C-AC8891F0D2C6}"/>
              </a:ext>
            </a:extLst>
          </p:cNvPr>
          <p:cNvGraphicFramePr>
            <a:graphicFrameLocks noGrp="1"/>
          </p:cNvGraphicFramePr>
          <p:nvPr/>
        </p:nvGraphicFramePr>
        <p:xfrm>
          <a:off x="408085" y="1800399"/>
          <a:ext cx="7704854" cy="3546403"/>
        </p:xfrm>
        <a:graphic>
          <a:graphicData uri="http://schemas.openxmlformats.org/drawingml/2006/table">
            <a:tbl>
              <a:tblPr firstRow="1" firstCol="1" bandRow="1"/>
              <a:tblGrid>
                <a:gridCol w="1491195">
                  <a:extLst>
                    <a:ext uri="{9D8B030D-6E8A-4147-A177-3AD203B41FA5}">
                      <a16:colId xmlns:a16="http://schemas.microsoft.com/office/drawing/2014/main" val="768563283"/>
                    </a:ext>
                  </a:extLst>
                </a:gridCol>
                <a:gridCol w="1069496">
                  <a:extLst>
                    <a:ext uri="{9D8B030D-6E8A-4147-A177-3AD203B41FA5}">
                      <a16:colId xmlns:a16="http://schemas.microsoft.com/office/drawing/2014/main" val="3227398696"/>
                    </a:ext>
                  </a:extLst>
                </a:gridCol>
                <a:gridCol w="1063573">
                  <a:extLst>
                    <a:ext uri="{9D8B030D-6E8A-4147-A177-3AD203B41FA5}">
                      <a16:colId xmlns:a16="http://schemas.microsoft.com/office/drawing/2014/main" val="181498611"/>
                    </a:ext>
                  </a:extLst>
                </a:gridCol>
                <a:gridCol w="1249553">
                  <a:extLst>
                    <a:ext uri="{9D8B030D-6E8A-4147-A177-3AD203B41FA5}">
                      <a16:colId xmlns:a16="http://schemas.microsoft.com/office/drawing/2014/main" val="63643779"/>
                    </a:ext>
                  </a:extLst>
                </a:gridCol>
                <a:gridCol w="943172">
                  <a:extLst>
                    <a:ext uri="{9D8B030D-6E8A-4147-A177-3AD203B41FA5}">
                      <a16:colId xmlns:a16="http://schemas.microsoft.com/office/drawing/2014/main" val="3572668690"/>
                    </a:ext>
                  </a:extLst>
                </a:gridCol>
                <a:gridCol w="943172">
                  <a:extLst>
                    <a:ext uri="{9D8B030D-6E8A-4147-A177-3AD203B41FA5}">
                      <a16:colId xmlns:a16="http://schemas.microsoft.com/office/drawing/2014/main" val="94385356"/>
                    </a:ext>
                  </a:extLst>
                </a:gridCol>
                <a:gridCol w="944693">
                  <a:extLst>
                    <a:ext uri="{9D8B030D-6E8A-4147-A177-3AD203B41FA5}">
                      <a16:colId xmlns:a16="http://schemas.microsoft.com/office/drawing/2014/main" val="2877015588"/>
                    </a:ext>
                  </a:extLst>
                </a:gridCol>
              </a:tblGrid>
              <a:tr h="1088426">
                <a:tc>
                  <a:txBody>
                    <a:bodyPr/>
                    <a:lstStyle/>
                    <a:p>
                      <a:pPr algn="ctr"/>
                      <a:r>
                        <a:rPr lang="fr-FR" sz="1000" b="1" dirty="0">
                          <a:solidFill>
                            <a:srgbClr val="333333"/>
                          </a:solidFill>
                          <a:effectLst/>
                          <a:latin typeface="Mark Pro"/>
                        </a:rPr>
                        <a:t> </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Cas général</a:t>
                      </a:r>
                      <a:endParaRPr lang="fr-FR" sz="1000" dirty="0">
                        <a:effectLst/>
                        <a:latin typeface="Gill Sans MT" panose="020B0502020104020203" pitchFamily="34" charset="0"/>
                      </a:endParaRPr>
                    </a:p>
                    <a:p>
                      <a:pPr algn="l"/>
                      <a:r>
                        <a:rPr lang="fr-FR" sz="1000" b="1" dirty="0">
                          <a:solidFill>
                            <a:srgbClr val="333333"/>
                          </a:solidFill>
                          <a:effectLst/>
                          <a:latin typeface="Mark Pro"/>
                        </a:rPr>
                        <a:t> </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Secteurs les plus touchés et connexes</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Secteurs les plus touchés et connexes justifiant une très forte baisse du CA</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900" b="1" dirty="0">
                          <a:solidFill>
                            <a:srgbClr val="FFFFFF"/>
                          </a:solidFill>
                          <a:effectLst/>
                          <a:latin typeface="Gill Sans MT" panose="020B0502020104020203" pitchFamily="34" charset="0"/>
                        </a:rPr>
                        <a:t>Fermeture administrative</a:t>
                      </a:r>
                      <a:endParaRPr lang="fr-FR" sz="9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Entreprise située sur un territoire où des restrictions d’activité et de circulation s’appliquent</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Entreprise située une zone de chalandise spécifiquement affectée</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89476369"/>
                  </a:ext>
                </a:extLst>
              </a:tr>
              <a:tr h="327040">
                <a:tc>
                  <a:txBody>
                    <a:bodyPr/>
                    <a:lstStyle/>
                    <a:p>
                      <a:pPr algn="l"/>
                      <a:r>
                        <a:rPr lang="fr-FR" sz="1200" b="1" dirty="0">
                          <a:solidFill>
                            <a:srgbClr val="333333"/>
                          </a:solidFill>
                          <a:effectLst/>
                          <a:latin typeface="Gill Sans MT" panose="020B0502020104020203" pitchFamily="34" charset="0"/>
                          <a:cs typeface="Calibri" panose="020F0502020204030204" pitchFamily="34" charset="0"/>
                        </a:rPr>
                        <a:t>Janvier à mai 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60 %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5">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70 %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30545744"/>
                  </a:ext>
                </a:extLst>
              </a:tr>
              <a:tr h="323763">
                <a:tc>
                  <a:txBody>
                    <a:bodyPr/>
                    <a:lstStyle/>
                    <a:p>
                      <a:pPr algn="l"/>
                      <a:r>
                        <a:rPr lang="fr-FR" sz="1200" b="1" dirty="0">
                          <a:solidFill>
                            <a:srgbClr val="333333"/>
                          </a:solidFill>
                          <a:effectLst/>
                          <a:latin typeface="Gill Sans MT" panose="020B0502020104020203" pitchFamily="34" charset="0"/>
                          <a:cs typeface="Calibri" panose="020F0502020204030204" pitchFamily="34" charset="0"/>
                        </a:rPr>
                        <a:t>Juin 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52 %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5">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70 %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9622404"/>
                  </a:ext>
                </a:extLst>
              </a:tr>
              <a:tr h="289254">
                <a:tc>
                  <a:txBody>
                    <a:bodyPr/>
                    <a:lstStyle/>
                    <a:p>
                      <a:pPr algn="l"/>
                      <a:r>
                        <a:rPr lang="fr-FR" sz="1200" b="1" dirty="0">
                          <a:solidFill>
                            <a:srgbClr val="000000"/>
                          </a:solidFill>
                          <a:effectLst/>
                          <a:latin typeface="Gill Sans MT" panose="020B0502020104020203" pitchFamily="34" charset="0"/>
                          <a:cs typeface="Calibri" panose="020F0502020204030204" pitchFamily="34" charset="0"/>
                        </a:rPr>
                        <a:t>Juillet </a:t>
                      </a:r>
                      <a:r>
                        <a:rPr lang="fr-FR" sz="1200" b="1" dirty="0">
                          <a:solidFill>
                            <a:srgbClr val="333333"/>
                          </a:solidFill>
                          <a:effectLst/>
                          <a:latin typeface="Gill Sans MT" panose="020B0502020104020203" pitchFamily="34" charset="0"/>
                          <a:cs typeface="Calibri" panose="020F0502020204030204" pitchFamily="34" charset="0"/>
                        </a:rPr>
                        <a:t>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36 %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7,30 €/h)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60 %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4">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70 %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38559369"/>
                  </a:ext>
                </a:extLst>
              </a:tr>
              <a:tr h="289254">
                <a:tc>
                  <a:txBody>
                    <a:bodyPr/>
                    <a:lstStyle/>
                    <a:p>
                      <a:pPr algn="l"/>
                      <a:r>
                        <a:rPr lang="fr-FR" sz="1200" b="1" dirty="0">
                          <a:solidFill>
                            <a:srgbClr val="000000"/>
                          </a:solidFill>
                          <a:effectLst/>
                          <a:latin typeface="Gill Sans MT" panose="020B0502020104020203" pitchFamily="34" charset="0"/>
                          <a:cs typeface="Calibri" panose="020F0502020204030204" pitchFamily="34" charset="0"/>
                        </a:rPr>
                        <a:t>Août 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36 %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7,30 €/h)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52 %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4">
                  <a:txBody>
                    <a:bodyPr/>
                    <a:lstStyle/>
                    <a:p>
                      <a:pPr algn="ctr"/>
                      <a:r>
                        <a:rPr lang="fr-FR" sz="1000" dirty="0">
                          <a:solidFill>
                            <a:srgbClr val="333333"/>
                          </a:solidFill>
                          <a:effectLst/>
                          <a:latin typeface="Gill Sans MT" panose="020B0502020104020203" pitchFamily="34" charset="0"/>
                          <a:cs typeface="Calibri" panose="020F0502020204030204" pitchFamily="34" charset="0"/>
                        </a:rPr>
                        <a:t>70 %</a:t>
                      </a:r>
                      <a:endParaRPr lang="fr-FR" sz="1000" dirty="0">
                        <a:effectLst/>
                        <a:latin typeface="Gill Sans MT" panose="020B0502020104020203" pitchFamily="34" charset="0"/>
                      </a:endParaRPr>
                    </a:p>
                    <a:p>
                      <a:pPr algn="ctr"/>
                      <a:r>
                        <a:rPr lang="fr-FR" sz="1000" dirty="0">
                          <a:solidFill>
                            <a:srgbClr val="333333"/>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67240185"/>
                  </a:ext>
                </a:extLst>
              </a:tr>
              <a:tr h="289254">
                <a:tc>
                  <a:txBody>
                    <a:bodyPr/>
                    <a:lstStyle/>
                    <a:p>
                      <a:pPr algn="l"/>
                      <a:r>
                        <a:rPr lang="fr-FR" sz="1200" b="1" dirty="0">
                          <a:solidFill>
                            <a:srgbClr val="000000"/>
                          </a:solidFill>
                          <a:effectLst/>
                          <a:latin typeface="Gill Sans MT" panose="020B0502020104020203" pitchFamily="34" charset="0"/>
                          <a:cs typeface="Calibri" panose="020F0502020204030204" pitchFamily="34" charset="0"/>
                        </a:rPr>
                        <a:t>Septembre 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2">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36 %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7,30 €/h)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gridSpan="4">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70 %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24240080"/>
                  </a:ext>
                </a:extLst>
              </a:tr>
              <a:tr h="272106">
                <a:tc>
                  <a:txBody>
                    <a:bodyPr/>
                    <a:lstStyle/>
                    <a:p>
                      <a:pPr algn="l"/>
                      <a:r>
                        <a:rPr lang="fr-FR" sz="1200" b="1" dirty="0">
                          <a:solidFill>
                            <a:srgbClr val="000000"/>
                          </a:solidFill>
                          <a:effectLst/>
                          <a:latin typeface="Gill Sans MT" panose="020B0502020104020203" pitchFamily="34" charset="0"/>
                          <a:cs typeface="Calibri" panose="020F0502020204030204" pitchFamily="34" charset="0"/>
                        </a:rPr>
                        <a:t>Octobre 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2">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36 %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7,30 €/h)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gridSpan="4">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70 %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8,11 €/h)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3749090"/>
                  </a:ext>
                </a:extLst>
              </a:tr>
              <a:tr h="289254">
                <a:tc>
                  <a:txBody>
                    <a:bodyPr/>
                    <a:lstStyle/>
                    <a:p>
                      <a:pPr algn="l"/>
                      <a:r>
                        <a:rPr lang="fr-FR" sz="1200" b="1" dirty="0">
                          <a:solidFill>
                            <a:srgbClr val="000000"/>
                          </a:solidFill>
                          <a:effectLst/>
                          <a:latin typeface="Gill Sans MT" panose="020B0502020104020203" pitchFamily="34" charset="0"/>
                          <a:cs typeface="Calibri" panose="020F0502020204030204" pitchFamily="34" charset="0"/>
                        </a:rPr>
                        <a:t>Novembre 2021</a:t>
                      </a:r>
                      <a:endParaRPr lang="fr-FR" sz="12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6">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36 %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(Min 7,30 €/h)</a:t>
                      </a:r>
                      <a:endParaRPr lang="fr-FR" sz="1000" dirty="0">
                        <a:effectLst/>
                        <a:latin typeface="Gill Sans MT" panose="020B0502020104020203" pitchFamily="34"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40412389"/>
                  </a:ext>
                </a:extLst>
              </a:tr>
            </a:tbl>
          </a:graphicData>
        </a:graphic>
      </p:graphicFrame>
    </p:spTree>
    <p:extLst>
      <p:ext uri="{BB962C8B-B14F-4D97-AF65-F5344CB8AC3E}">
        <p14:creationId xmlns:p14="http://schemas.microsoft.com/office/powerpoint/2010/main" val="42252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1"/>
            <a:r>
              <a:rPr lang="fr-FR" dirty="0"/>
              <a:t>Maintien de la prise en charge à 70 % pour les entreprises des secteurs particulièrement touchés et connexes jusqu’au</a:t>
            </a:r>
            <a:br>
              <a:rPr lang="fr-FR" dirty="0"/>
            </a:br>
            <a:r>
              <a:rPr lang="fr-FR" dirty="0"/>
              <a:t>31 octobre 2021</a:t>
            </a:r>
          </a:p>
          <a:p>
            <a:pPr lvl="2"/>
            <a:r>
              <a:rPr lang="fr-FR" dirty="0"/>
              <a:t>Entreprises des annexes 1 et 2 du décret du 29 juin 2020 subissant une perte de CA d’au moins 80 % appréciée mensuellement par rapport</a:t>
            </a:r>
          </a:p>
          <a:p>
            <a:pPr lvl="3"/>
            <a:r>
              <a:rPr lang="fr-FR" dirty="0"/>
              <a:t>Soit par rapport au CA constaté au titre du même mois en 2020 </a:t>
            </a:r>
          </a:p>
          <a:p>
            <a:pPr lvl="3"/>
            <a:r>
              <a:rPr lang="fr-FR" dirty="0"/>
              <a:t>Soit par rapport au CA constaté au titre du même mois en 2019 </a:t>
            </a:r>
          </a:p>
          <a:p>
            <a:pPr lvl="3"/>
            <a:r>
              <a:rPr lang="fr-FR" dirty="0"/>
              <a:t>Soit en comparant le CA réalisé au cours des 6 mois précédents et le CA de la même période en 2019 </a:t>
            </a:r>
          </a:p>
          <a:p>
            <a:pPr lvl="3"/>
            <a:r>
              <a:rPr lang="fr-FR" dirty="0"/>
              <a:t>Soit par rapport au CA mensuel moyen réalisé en 2019 </a:t>
            </a:r>
          </a:p>
          <a:p>
            <a:pPr lvl="3"/>
            <a:r>
              <a:rPr lang="fr-FR" dirty="0"/>
              <a:t>Soit pour les entreprises créées après le 30 juin 2020, par rapport au CA mensuel moyen réalisé entre la date de création de l’entreprise et le</a:t>
            </a:r>
            <a:br>
              <a:rPr lang="fr-FR" dirty="0"/>
            </a:br>
            <a:r>
              <a:rPr lang="fr-FR" dirty="0"/>
              <a:t>30 juin 2021</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92</a:t>
            </a:fld>
            <a:endParaRPr lang="fr-FR" dirty="0"/>
          </a:p>
        </p:txBody>
      </p:sp>
    </p:spTree>
    <p:extLst>
      <p:ext uri="{BB962C8B-B14F-4D97-AF65-F5344CB8AC3E}">
        <p14:creationId xmlns:p14="http://schemas.microsoft.com/office/powerpoint/2010/main" val="423081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lstStyle/>
          <a:p>
            <a:pPr lvl="1"/>
            <a:r>
              <a:rPr lang="fr-FR" dirty="0"/>
              <a:t>Taux de l’indemnité d’activité partielle</a:t>
            </a:r>
          </a:p>
          <a:p>
            <a:pPr lvl="1"/>
            <a:endParaRPr lang="fr-FR" dirty="0"/>
          </a:p>
          <a:p>
            <a:pPr lvl="3"/>
            <a:endParaRPr lang="fr-FR" dirty="0"/>
          </a:p>
          <a:p>
            <a:pPr lvl="3"/>
            <a:endParaRPr lang="fr-FR" dirty="0"/>
          </a:p>
          <a:p>
            <a:pPr lvl="3"/>
            <a:endParaRPr lang="fr-FR" dirty="0"/>
          </a:p>
          <a:p>
            <a:pPr lvl="2"/>
            <a:endParaRPr lang="fr-FR" dirty="0"/>
          </a:p>
          <a:p>
            <a:pPr lvl="2"/>
            <a:endParaRPr lang="fr-FR" dirty="0"/>
          </a:p>
          <a:p>
            <a:pPr lvl="2"/>
            <a:endParaRPr lang="fr-FR" dirty="0"/>
          </a:p>
          <a:p>
            <a:pPr lvl="2"/>
            <a:endParaRPr lang="fr-FR" dirty="0"/>
          </a:p>
          <a:p>
            <a:pPr lvl="2"/>
            <a:endParaRPr lang="fr-FR" dirty="0"/>
          </a:p>
          <a:p>
            <a:pPr lvl="1"/>
            <a:endParaRPr lang="fr-FR" dirty="0"/>
          </a:p>
          <a:p>
            <a:pPr lvl="3"/>
            <a:endParaRPr lang="fr-FR" dirty="0"/>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93</a:t>
            </a:fld>
            <a:endParaRPr lang="fr-FR" dirty="0"/>
          </a:p>
        </p:txBody>
      </p:sp>
      <p:graphicFrame>
        <p:nvGraphicFramePr>
          <p:cNvPr id="6" name="Tableau 5">
            <a:extLst>
              <a:ext uri="{FF2B5EF4-FFF2-40B4-BE49-F238E27FC236}">
                <a16:creationId xmlns:a16="http://schemas.microsoft.com/office/drawing/2014/main" id="{3C89B96A-1956-43DA-AE4D-0DDDF067A776}"/>
              </a:ext>
            </a:extLst>
          </p:cNvPr>
          <p:cNvGraphicFramePr>
            <a:graphicFrameLocks noGrp="1"/>
          </p:cNvGraphicFramePr>
          <p:nvPr>
            <p:extLst>
              <p:ext uri="{D42A27DB-BD31-4B8C-83A1-F6EECF244321}">
                <p14:modId xmlns:p14="http://schemas.microsoft.com/office/powerpoint/2010/main" val="4198666412"/>
              </p:ext>
            </p:extLst>
          </p:nvPr>
        </p:nvGraphicFramePr>
        <p:xfrm>
          <a:off x="552602" y="1656383"/>
          <a:ext cx="7535558" cy="3301334"/>
        </p:xfrm>
        <a:graphic>
          <a:graphicData uri="http://schemas.openxmlformats.org/drawingml/2006/table">
            <a:tbl>
              <a:tblPr firstRow="1" firstCol="1" bandRow="1"/>
              <a:tblGrid>
                <a:gridCol w="1200292">
                  <a:extLst>
                    <a:ext uri="{9D8B030D-6E8A-4147-A177-3AD203B41FA5}">
                      <a16:colId xmlns:a16="http://schemas.microsoft.com/office/drawing/2014/main" val="2695151903"/>
                    </a:ext>
                  </a:extLst>
                </a:gridCol>
                <a:gridCol w="936104">
                  <a:extLst>
                    <a:ext uri="{9D8B030D-6E8A-4147-A177-3AD203B41FA5}">
                      <a16:colId xmlns:a16="http://schemas.microsoft.com/office/drawing/2014/main" val="2108777619"/>
                    </a:ext>
                  </a:extLst>
                </a:gridCol>
                <a:gridCol w="1008112">
                  <a:extLst>
                    <a:ext uri="{9D8B030D-6E8A-4147-A177-3AD203B41FA5}">
                      <a16:colId xmlns:a16="http://schemas.microsoft.com/office/drawing/2014/main" val="3223740469"/>
                    </a:ext>
                  </a:extLst>
                </a:gridCol>
                <a:gridCol w="1487367">
                  <a:extLst>
                    <a:ext uri="{9D8B030D-6E8A-4147-A177-3AD203B41FA5}">
                      <a16:colId xmlns:a16="http://schemas.microsoft.com/office/drawing/2014/main" val="1478415064"/>
                    </a:ext>
                  </a:extLst>
                </a:gridCol>
                <a:gridCol w="1008112">
                  <a:extLst>
                    <a:ext uri="{9D8B030D-6E8A-4147-A177-3AD203B41FA5}">
                      <a16:colId xmlns:a16="http://schemas.microsoft.com/office/drawing/2014/main" val="2807571155"/>
                    </a:ext>
                  </a:extLst>
                </a:gridCol>
                <a:gridCol w="1045909">
                  <a:extLst>
                    <a:ext uri="{9D8B030D-6E8A-4147-A177-3AD203B41FA5}">
                      <a16:colId xmlns:a16="http://schemas.microsoft.com/office/drawing/2014/main" val="4046778865"/>
                    </a:ext>
                  </a:extLst>
                </a:gridCol>
                <a:gridCol w="849662">
                  <a:extLst>
                    <a:ext uri="{9D8B030D-6E8A-4147-A177-3AD203B41FA5}">
                      <a16:colId xmlns:a16="http://schemas.microsoft.com/office/drawing/2014/main" val="3986176110"/>
                    </a:ext>
                  </a:extLst>
                </a:gridCol>
              </a:tblGrid>
              <a:tr h="1072734">
                <a:tc>
                  <a:txBody>
                    <a:bodyPr/>
                    <a:lstStyle/>
                    <a:p>
                      <a:pPr algn="ctr"/>
                      <a:r>
                        <a:rPr lang="fr-FR" sz="1000" b="1" dirty="0">
                          <a:solidFill>
                            <a:srgbClr val="333333"/>
                          </a:solidFill>
                          <a:effectLst/>
                          <a:latin typeface="Mark Pro"/>
                        </a:rPr>
                        <a:t> </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Cas général</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Secteurs les plus touchés et connexes</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Secteurs les plus touchés et connexes justifiant une très forte baisse du CA</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Fermeture administrative</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Entreprise située sur un territoire où des restrictions s’appliquent</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a:r>
                        <a:rPr lang="fr-FR" sz="1000" b="1" dirty="0">
                          <a:solidFill>
                            <a:srgbClr val="FFFFFF"/>
                          </a:solidFill>
                          <a:effectLst/>
                          <a:latin typeface="Gill Sans MT" panose="020B0502020104020203" pitchFamily="34" charset="0"/>
                        </a:rPr>
                        <a:t>Entreprise située en zone de chalandise affectée</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676716114"/>
                  </a:ext>
                </a:extLst>
              </a:tr>
              <a:tr h="323800">
                <a:tc>
                  <a:txBody>
                    <a:bodyPr/>
                    <a:lstStyle/>
                    <a:p>
                      <a:pPr algn="l"/>
                      <a:r>
                        <a:rPr lang="fr-FR" sz="1000" b="1" dirty="0">
                          <a:solidFill>
                            <a:srgbClr val="000000"/>
                          </a:solidFill>
                          <a:effectLst/>
                          <a:latin typeface="Gill Sans MT" panose="020B0502020104020203" pitchFamily="34" charset="0"/>
                          <a:cs typeface="Calibri" panose="020F0502020204030204" pitchFamily="34" charset="0"/>
                        </a:rPr>
                        <a:t>Janvier à juin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6">
                  <a:txBody>
                    <a:bodyPr/>
                    <a:lstStyle/>
                    <a:p>
                      <a:pPr algn="ctr"/>
                      <a:r>
                        <a:rPr lang="fr-FR" sz="1000" dirty="0">
                          <a:solidFill>
                            <a:srgbClr val="000000"/>
                          </a:solidFill>
                          <a:effectLst/>
                          <a:latin typeface="Gill Sans MT" panose="020B0502020104020203" pitchFamily="34" charset="0"/>
                          <a:cs typeface="Calibri" panose="020F0502020204030204" pitchFamily="34" charset="0"/>
                        </a:rPr>
                        <a:t>70 %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cs typeface="Calibri" panose="020F0502020204030204" pitchFamily="34" charset="0"/>
                        </a:rPr>
                        <a:t>(soit 32,29 €*)</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fr-FR"/>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22991212"/>
                  </a:ext>
                </a:extLst>
              </a:tr>
              <a:tr h="269272">
                <a:tc>
                  <a:txBody>
                    <a:bodyPr/>
                    <a:lstStyle/>
                    <a:p>
                      <a:pPr algn="l"/>
                      <a:r>
                        <a:rPr lang="fr-FR" sz="1000" b="1" dirty="0">
                          <a:solidFill>
                            <a:srgbClr val="000000"/>
                          </a:solidFill>
                          <a:effectLst/>
                          <a:latin typeface="Gill Sans MT" panose="020B0502020104020203" pitchFamily="34" charset="0"/>
                          <a:cs typeface="Calibri" panose="020F0502020204030204" pitchFamily="34" charset="0"/>
                        </a:rPr>
                        <a:t>Juillet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000000"/>
                          </a:solidFill>
                          <a:effectLst/>
                          <a:latin typeface="Gill Sans MT" panose="020B0502020104020203" pitchFamily="34" charset="0"/>
                        </a:rPr>
                        <a:t>60 %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rPr>
                        <a:t>(soit 27,68 €*)</a:t>
                      </a:r>
                      <a:endParaRPr lang="fr-FR" sz="1000" dirty="0">
                        <a:effectLst/>
                        <a:latin typeface="Gill Sans MT" panose="020B0502020104020203" pitchFamily="34" charset="0"/>
                      </a:endParaRPr>
                    </a:p>
                  </a:txBody>
                  <a:tcPr marL="43060" marR="430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5">
                  <a:txBody>
                    <a:bodyPr/>
                    <a:lstStyle/>
                    <a:p>
                      <a:pPr algn="ctr"/>
                      <a:r>
                        <a:rPr lang="fr-FR" sz="1000" dirty="0">
                          <a:solidFill>
                            <a:srgbClr val="000000"/>
                          </a:solidFill>
                          <a:effectLst/>
                          <a:latin typeface="Gill Sans MT" panose="020B0502020104020203" pitchFamily="34" charset="0"/>
                        </a:rPr>
                        <a:t>70 %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rPr>
                        <a:t>(soit 32,29 €*)</a:t>
                      </a:r>
                      <a:endParaRPr lang="fr-FR" dirty="0"/>
                    </a:p>
                  </a:txBody>
                  <a:tcPr marL="43060" marR="430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64281189"/>
                  </a:ext>
                </a:extLst>
              </a:tr>
              <a:tr h="265059">
                <a:tc>
                  <a:txBody>
                    <a:bodyPr/>
                    <a:lstStyle/>
                    <a:p>
                      <a:pPr algn="l"/>
                      <a:r>
                        <a:rPr lang="fr-FR" sz="1000" b="1" dirty="0">
                          <a:solidFill>
                            <a:srgbClr val="000000"/>
                          </a:solidFill>
                          <a:effectLst/>
                          <a:latin typeface="Gill Sans MT" panose="020B0502020104020203" pitchFamily="34" charset="0"/>
                          <a:cs typeface="Calibri" panose="020F0502020204030204" pitchFamily="34" charset="0"/>
                        </a:rPr>
                        <a:t>Août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a:r>
                        <a:rPr lang="fr-FR" sz="1000" dirty="0">
                          <a:solidFill>
                            <a:srgbClr val="000000"/>
                          </a:solidFill>
                          <a:effectLst/>
                          <a:latin typeface="Gill Sans MT" panose="020B0502020104020203" pitchFamily="34" charset="0"/>
                        </a:rPr>
                        <a:t>60 %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rPr>
                        <a:t>(soit 27,68 €*)</a:t>
                      </a:r>
                      <a:endParaRPr lang="fr-FR" sz="1000" dirty="0">
                        <a:effectLst/>
                        <a:latin typeface="Gill Sans MT" panose="020B0502020104020203" pitchFamily="34" charset="0"/>
                      </a:endParaRPr>
                    </a:p>
                  </a:txBody>
                  <a:tcPr marL="43060" marR="430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5">
                  <a:txBody>
                    <a:bodyPr/>
                    <a:lstStyle/>
                    <a:p>
                      <a:pPr algn="ctr"/>
                      <a:r>
                        <a:rPr lang="fr-FR" sz="1000" dirty="0">
                          <a:solidFill>
                            <a:srgbClr val="000000"/>
                          </a:solidFill>
                          <a:effectLst/>
                          <a:latin typeface="Gill Sans MT" panose="020B0502020104020203" pitchFamily="34" charset="0"/>
                        </a:rPr>
                        <a:t>70 % </a:t>
                      </a:r>
                      <a:br>
                        <a:rPr lang="fr-FR" sz="1000" dirty="0">
                          <a:solidFill>
                            <a:srgbClr val="000000"/>
                          </a:solidFill>
                          <a:effectLst/>
                          <a:latin typeface="Gill Sans MT" panose="020B0502020104020203" pitchFamily="34" charset="0"/>
                        </a:rPr>
                      </a:br>
                      <a:r>
                        <a:rPr lang="fr-FR" sz="1000" dirty="0">
                          <a:solidFill>
                            <a:srgbClr val="000000"/>
                          </a:solidFill>
                          <a:effectLst/>
                          <a:latin typeface="Gill Sans MT" panose="020B0502020104020203" pitchFamily="34" charset="0"/>
                        </a:rPr>
                        <a:t>(soit 32,29 €*)</a:t>
                      </a:r>
                      <a:endParaRPr lang="fr-FR" dirty="0"/>
                    </a:p>
                  </a:txBody>
                  <a:tcPr marL="43060" marR="430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28215234"/>
                  </a:ext>
                </a:extLst>
              </a:tr>
              <a:tr h="323800">
                <a:tc>
                  <a:txBody>
                    <a:bodyPr/>
                    <a:lstStyle/>
                    <a:p>
                      <a:pPr algn="l"/>
                      <a:r>
                        <a:rPr lang="fr-FR" sz="1000" b="1" dirty="0">
                          <a:solidFill>
                            <a:srgbClr val="000000"/>
                          </a:solidFill>
                          <a:effectLst/>
                          <a:latin typeface="Gill Sans MT" panose="020B0502020104020203" pitchFamily="34" charset="0"/>
                          <a:cs typeface="Calibri" panose="020F0502020204030204" pitchFamily="34" charset="0"/>
                        </a:rPr>
                        <a:t>Septembre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2">
                  <a:txBody>
                    <a:bodyPr/>
                    <a:lstStyle/>
                    <a:p>
                      <a:pPr algn="ctr"/>
                      <a:r>
                        <a:rPr lang="fr-FR" sz="1000" dirty="0">
                          <a:solidFill>
                            <a:srgbClr val="000000"/>
                          </a:solidFill>
                          <a:effectLst/>
                          <a:latin typeface="Gill Sans MT" panose="020B0502020104020203" pitchFamily="34" charset="0"/>
                        </a:rPr>
                        <a:t>60 %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rPr>
                        <a:t>(soit 27,68 €*)</a:t>
                      </a:r>
                      <a:endParaRPr lang="fr-FR" sz="1000" dirty="0">
                        <a:effectLst/>
                        <a:latin typeface="Gill Sans MT" panose="020B0502020104020203" pitchFamily="34" charset="0"/>
                      </a:endParaRPr>
                    </a:p>
                  </a:txBody>
                  <a:tcPr marL="43060" marR="430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algn="ct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4">
                  <a:txBody>
                    <a:bodyPr/>
                    <a:lstStyle/>
                    <a:p>
                      <a:pPr algn="ctr"/>
                      <a:r>
                        <a:rPr lang="fr-FR" sz="1000" dirty="0">
                          <a:solidFill>
                            <a:srgbClr val="000000"/>
                          </a:solidFill>
                          <a:effectLst/>
                          <a:latin typeface="Gill Sans MT" panose="020B0502020104020203" pitchFamily="34" charset="0"/>
                        </a:rPr>
                        <a:t>70 % </a:t>
                      </a:r>
                      <a:br>
                        <a:rPr lang="fr-FR" sz="1000" dirty="0">
                          <a:solidFill>
                            <a:srgbClr val="000000"/>
                          </a:solidFill>
                          <a:effectLst/>
                          <a:latin typeface="Gill Sans MT" panose="020B0502020104020203" pitchFamily="34" charset="0"/>
                        </a:rPr>
                      </a:br>
                      <a:r>
                        <a:rPr lang="fr-FR" sz="1000" dirty="0">
                          <a:solidFill>
                            <a:srgbClr val="000000"/>
                          </a:solidFill>
                          <a:effectLst/>
                          <a:latin typeface="Gill Sans MT" panose="020B0502020104020203" pitchFamily="34" charset="0"/>
                        </a:rPr>
                        <a:t>(soit 32,29 €*)</a:t>
                      </a:r>
                      <a:endParaRPr lang="fr-FR" dirty="0"/>
                    </a:p>
                  </a:txBody>
                  <a:tcPr marL="43060" marR="430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1207735"/>
                  </a:ext>
                </a:extLst>
              </a:tr>
              <a:tr h="323800">
                <a:tc>
                  <a:txBody>
                    <a:bodyPr/>
                    <a:lstStyle/>
                    <a:p>
                      <a:pPr algn="l"/>
                      <a:r>
                        <a:rPr lang="fr-FR" sz="1000" b="1" dirty="0">
                          <a:solidFill>
                            <a:srgbClr val="000000"/>
                          </a:solidFill>
                          <a:effectLst/>
                          <a:latin typeface="Gill Sans MT" panose="020B0502020104020203" pitchFamily="34" charset="0"/>
                          <a:cs typeface="Calibri" panose="020F0502020204030204" pitchFamily="34" charset="0"/>
                        </a:rPr>
                        <a:t>Octobre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2">
                  <a:txBody>
                    <a:bodyPr/>
                    <a:lstStyle/>
                    <a:p>
                      <a:pPr algn="ctr"/>
                      <a:r>
                        <a:rPr lang="fr-FR" sz="1000" dirty="0">
                          <a:solidFill>
                            <a:srgbClr val="000000"/>
                          </a:solidFill>
                          <a:effectLst/>
                          <a:latin typeface="Gill Sans MT" panose="020B0502020104020203" pitchFamily="34" charset="0"/>
                        </a:rPr>
                        <a:t>60 % </a:t>
                      </a:r>
                      <a:endParaRPr lang="fr-FR" sz="1000" dirty="0">
                        <a:effectLst/>
                        <a:latin typeface="Gill Sans MT" panose="020B0502020104020203" pitchFamily="34" charset="0"/>
                      </a:endParaRPr>
                    </a:p>
                    <a:p>
                      <a:pPr algn="ctr"/>
                      <a:r>
                        <a:rPr lang="fr-FR" sz="1000" dirty="0">
                          <a:solidFill>
                            <a:srgbClr val="000000"/>
                          </a:solidFill>
                          <a:effectLst/>
                          <a:latin typeface="Gill Sans MT" panose="020B0502020104020203" pitchFamily="34" charset="0"/>
                        </a:rPr>
                        <a:t>(soit 27,68 €*)</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pPr algn="ctr"/>
                      <a:endParaRPr lang="fr-FR" sz="100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4">
                  <a:txBody>
                    <a:bodyPr/>
                    <a:lstStyle/>
                    <a:p>
                      <a:pPr algn="ctr"/>
                      <a:r>
                        <a:rPr lang="fr-FR" sz="1000" dirty="0">
                          <a:solidFill>
                            <a:srgbClr val="000000"/>
                          </a:solidFill>
                          <a:effectLst/>
                          <a:latin typeface="Gill Sans MT" panose="020B0502020104020203" pitchFamily="34" charset="0"/>
                        </a:rPr>
                        <a:t>70 % </a:t>
                      </a:r>
                      <a:br>
                        <a:rPr lang="fr-FR" sz="1000" dirty="0">
                          <a:solidFill>
                            <a:srgbClr val="000000"/>
                          </a:solidFill>
                          <a:effectLst/>
                          <a:latin typeface="Gill Sans MT" panose="020B0502020104020203" pitchFamily="34" charset="0"/>
                        </a:rPr>
                      </a:br>
                      <a:r>
                        <a:rPr lang="fr-FR" sz="1000" dirty="0">
                          <a:solidFill>
                            <a:srgbClr val="000000"/>
                          </a:solidFill>
                          <a:effectLst/>
                          <a:latin typeface="Gill Sans MT" panose="020B0502020104020203" pitchFamily="34" charset="0"/>
                        </a:rPr>
                        <a:t>(soit 32,29 €*)</a:t>
                      </a:r>
                      <a:endParaRPr lang="fr-FR" dirty="0"/>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39302113"/>
                  </a:ext>
                </a:extLst>
              </a:tr>
              <a:tr h="323800">
                <a:tc>
                  <a:txBody>
                    <a:bodyPr/>
                    <a:lstStyle/>
                    <a:p>
                      <a:pPr algn="l"/>
                      <a:r>
                        <a:rPr lang="fr-FR" sz="1000" b="1" dirty="0">
                          <a:solidFill>
                            <a:srgbClr val="000000"/>
                          </a:solidFill>
                          <a:effectLst/>
                          <a:latin typeface="Gill Sans MT" panose="020B0502020104020203" pitchFamily="34" charset="0"/>
                          <a:cs typeface="Calibri" panose="020F0502020204030204" pitchFamily="34" charset="0"/>
                        </a:rPr>
                        <a:t>Novembre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gridSpan="6">
                  <a:txBody>
                    <a:bodyPr/>
                    <a:lstStyle/>
                    <a:p>
                      <a:pPr algn="ctr"/>
                      <a:r>
                        <a:rPr lang="fr-FR" sz="1000" dirty="0">
                          <a:solidFill>
                            <a:srgbClr val="000000"/>
                          </a:solidFill>
                          <a:effectLst/>
                          <a:latin typeface="Gill Sans MT" panose="020B0502020104020203" pitchFamily="34" charset="0"/>
                        </a:rPr>
                        <a:t>60 % </a:t>
                      </a:r>
                      <a:br>
                        <a:rPr lang="fr-FR" sz="1000" dirty="0">
                          <a:solidFill>
                            <a:srgbClr val="000000"/>
                          </a:solidFill>
                          <a:effectLst/>
                          <a:latin typeface="Gill Sans MT" panose="020B0502020104020203" pitchFamily="34" charset="0"/>
                        </a:rPr>
                      </a:br>
                      <a:r>
                        <a:rPr lang="fr-FR" sz="1000" dirty="0">
                          <a:solidFill>
                            <a:srgbClr val="000000"/>
                          </a:solidFill>
                          <a:effectLst/>
                          <a:latin typeface="Gill Sans MT" panose="020B0502020104020203" pitchFamily="34" charset="0"/>
                        </a:rPr>
                        <a:t>(soit 27,68 €*)</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fr-FR"/>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8072382"/>
                  </a:ext>
                </a:extLst>
              </a:tr>
              <a:tr h="323800">
                <a:tc gridSpan="7">
                  <a:txBody>
                    <a:bodyPr/>
                    <a:lstStyle/>
                    <a:p>
                      <a:pPr algn="l"/>
                      <a:r>
                        <a:rPr lang="fr-FR" sz="1000" dirty="0">
                          <a:solidFill>
                            <a:srgbClr val="000000"/>
                          </a:solidFill>
                          <a:effectLst/>
                          <a:latin typeface="Gill Sans MT" panose="020B0502020104020203" pitchFamily="34" charset="0"/>
                          <a:cs typeface="Calibri" panose="020F0502020204030204" pitchFamily="34" charset="0"/>
                        </a:rPr>
                        <a:t>* </a:t>
                      </a:r>
                      <a:r>
                        <a:rPr lang="fr-FR" sz="1000" i="1" dirty="0">
                          <a:solidFill>
                            <a:srgbClr val="000000"/>
                          </a:solidFill>
                          <a:effectLst/>
                          <a:latin typeface="Gill Sans MT" panose="020B0502020104020203" pitchFamily="34" charset="0"/>
                          <a:cs typeface="Calibri" panose="020F0502020204030204" pitchFamily="34" charset="0"/>
                        </a:rPr>
                        <a:t>Montant maximal de l’indemnité pouvant être versée au salarié. Pour rappel, le salaire de référence est plafonné à 4,5 smic depuis le 1</a:t>
                      </a:r>
                      <a:r>
                        <a:rPr lang="fr-FR" sz="1000" i="1" baseline="30000" dirty="0">
                          <a:solidFill>
                            <a:srgbClr val="000000"/>
                          </a:solidFill>
                          <a:effectLst/>
                          <a:latin typeface="Gill Sans MT" panose="020B0502020104020203" pitchFamily="34" charset="0"/>
                          <a:cs typeface="Calibri" panose="020F0502020204030204" pitchFamily="34" charset="0"/>
                        </a:rPr>
                        <a:t>er</a:t>
                      </a:r>
                      <a:r>
                        <a:rPr lang="fr-FR" sz="1000" i="1" dirty="0">
                          <a:solidFill>
                            <a:srgbClr val="000000"/>
                          </a:solidFill>
                          <a:effectLst/>
                          <a:latin typeface="Gill Sans MT" panose="020B0502020104020203" pitchFamily="34" charset="0"/>
                          <a:cs typeface="Calibri" panose="020F0502020204030204" pitchFamily="34" charset="0"/>
                        </a:rPr>
                        <a:t> janvier 2021.</a:t>
                      </a:r>
                      <a:endParaRPr lang="fr-FR" sz="1000" dirty="0">
                        <a:effectLst/>
                        <a:latin typeface="Gill Sans MT" panose="020B0502020104020203" pitchFamily="34" charset="0"/>
                      </a:endParaRPr>
                    </a:p>
                  </a:txBody>
                  <a:tcPr marL="43060" marR="4306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lnL w="19050" cap="flat" cmpd="sng" algn="ctr">
                      <a:solidFill>
                        <a:srgbClr val="FFFFFF"/>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60563878"/>
                  </a:ext>
                </a:extLst>
              </a:tr>
            </a:tbl>
          </a:graphicData>
        </a:graphic>
      </p:graphicFrame>
    </p:spTree>
    <p:extLst>
      <p:ext uri="{BB962C8B-B14F-4D97-AF65-F5344CB8AC3E}">
        <p14:creationId xmlns:p14="http://schemas.microsoft.com/office/powerpoint/2010/main" val="122116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a:bodyPr>
          <a:lstStyle/>
          <a:p>
            <a:pPr lvl="1"/>
            <a:r>
              <a:rPr lang="fr-FR" dirty="0"/>
              <a:t>Situation des saisonniers</a:t>
            </a:r>
          </a:p>
          <a:p>
            <a:pPr lvl="2"/>
            <a:r>
              <a:rPr lang="fr-FR" dirty="0"/>
              <a:t>Volonté de sécuriser les embauches pour la saison estivale afin de permettre une reprise d’activité</a:t>
            </a:r>
          </a:p>
          <a:p>
            <a:pPr lvl="2"/>
            <a:r>
              <a:rPr lang="fr-FR" dirty="0"/>
              <a:t>Prise en charge au titre de l’activité partielle jusqu’en juin 2021 (le cas échéant) des saisonniers disposant</a:t>
            </a:r>
          </a:p>
          <a:p>
            <a:pPr lvl="3"/>
            <a:r>
              <a:rPr lang="fr-FR" dirty="0"/>
              <a:t>Soit d’un contrat de travail renouvelé au titre de l’obligation de renouvellement prévue par un CCN et/ou une clause contractuelle</a:t>
            </a:r>
          </a:p>
          <a:p>
            <a:pPr lvl="4"/>
            <a:r>
              <a:rPr lang="fr-FR" dirty="0"/>
              <a:t>A condition de justifier d’au moins un recrutement du même saisonnier l’année dernière </a:t>
            </a:r>
          </a:p>
          <a:p>
            <a:pPr lvl="3"/>
            <a:r>
              <a:rPr lang="fr-FR" dirty="0"/>
              <a:t>Soit d’un renouvellement tacite d’un contrat saisonnier pour la même période, matérialisé par l’existence d’au moins 2 contrats successifs,</a:t>
            </a:r>
          </a:p>
          <a:p>
            <a:pPr lvl="2"/>
            <a:r>
              <a:rPr lang="fr-FR" dirty="0"/>
              <a:t>Ajout d’une hypothèse </a:t>
            </a:r>
          </a:p>
          <a:p>
            <a:pPr lvl="3"/>
            <a:r>
              <a:rPr lang="fr-FR" dirty="0"/>
              <a:t>Salarié disposant d’un contrat de travail à caractère saisonnier avec le même employeur en 2020 ou en 2019</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94</a:t>
            </a:fld>
            <a:endParaRPr lang="fr-FR" dirty="0"/>
          </a:p>
        </p:txBody>
      </p:sp>
    </p:spTree>
    <p:extLst>
      <p:ext uri="{BB962C8B-B14F-4D97-AF65-F5344CB8AC3E}">
        <p14:creationId xmlns:p14="http://schemas.microsoft.com/office/powerpoint/2010/main" val="286130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BAB318-1A66-4943-818F-3E946573A9D3}"/>
              </a:ext>
            </a:extLst>
          </p:cNvPr>
          <p:cNvSpPr>
            <a:spLocks noGrp="1"/>
          </p:cNvSpPr>
          <p:nvPr>
            <p:ph idx="1"/>
          </p:nvPr>
        </p:nvSpPr>
        <p:spPr>
          <a:xfrm>
            <a:off x="287933" y="960164"/>
            <a:ext cx="7920000" cy="4186101"/>
          </a:xfrm>
        </p:spPr>
        <p:txBody>
          <a:bodyPr>
            <a:normAutofit fontScale="85000" lnSpcReduction="10000"/>
          </a:bodyPr>
          <a:lstStyle/>
          <a:p>
            <a:pPr lvl="1"/>
            <a:r>
              <a:rPr lang="fr-FR" dirty="0"/>
              <a:t>Activité partielle des salariés employés à domicile et des assistants maternels</a:t>
            </a:r>
          </a:p>
          <a:p>
            <a:pPr lvl="2"/>
            <a:r>
              <a:rPr lang="fr-FR" dirty="0"/>
              <a:t>Règles d’indemnisation</a:t>
            </a:r>
          </a:p>
          <a:p>
            <a:pPr lvl="3"/>
            <a:r>
              <a:rPr lang="fr-FR" dirty="0"/>
              <a:t>Taux de l’indemnité d’activité partielle : 80 % de la rémunération nette du salarié </a:t>
            </a:r>
          </a:p>
          <a:p>
            <a:pPr lvl="3"/>
            <a:r>
              <a:rPr lang="fr-FR" dirty="0"/>
              <a:t>Taux de l’allocation d’activité partielle : 65 % de la rémunération nette du salarié </a:t>
            </a:r>
          </a:p>
          <a:p>
            <a:pPr lvl="4"/>
            <a:r>
              <a:rPr lang="fr-FR" dirty="0"/>
              <a:t>Pour la période d’emploi d’avril 2021 prise en charge de l’État à hauteur de 80 % de la rémunération nette du salarié placé en activité partielle</a:t>
            </a:r>
          </a:p>
          <a:p>
            <a:pPr lvl="2"/>
            <a:r>
              <a:rPr lang="fr-FR" dirty="0"/>
              <a:t>Justificatifs à conserver </a:t>
            </a:r>
          </a:p>
          <a:p>
            <a:pPr lvl="3"/>
            <a:r>
              <a:rPr lang="fr-FR" dirty="0"/>
              <a:t>Pour les travailleurs non-salariés ou les mandataires sociaux dans l’impossibilité d’exercer une activité du fait de la crise sanitaire</a:t>
            </a:r>
          </a:p>
          <a:p>
            <a:pPr lvl="4"/>
            <a:r>
              <a:rPr lang="fr-FR" dirty="0"/>
              <a:t>Justificatif prouvant la nature de l'activité exercée et une déclaration sur l'honneur que l'entreprise fait l'objet d'une interdiction d'accueil du public </a:t>
            </a:r>
          </a:p>
          <a:p>
            <a:pPr lvl="3"/>
            <a:r>
              <a:rPr lang="fr-FR" dirty="0"/>
              <a:t>Salarié « personne vulnérable » </a:t>
            </a:r>
          </a:p>
          <a:p>
            <a:pPr lvl="4"/>
            <a:r>
              <a:rPr lang="fr-FR" dirty="0"/>
              <a:t>Certificat du salarié établi par un médecin </a:t>
            </a:r>
          </a:p>
          <a:p>
            <a:pPr lvl="3"/>
            <a:r>
              <a:rPr lang="fr-FR" dirty="0"/>
              <a:t>Activité exercée à domicile faisant l'objet de mesures de restrictions sanitaires</a:t>
            </a:r>
          </a:p>
          <a:p>
            <a:pPr lvl="4"/>
            <a:r>
              <a:rPr lang="fr-FR" dirty="0"/>
              <a:t>Attestation sur l'honneur du salarié certifiant la nature de l'activité exercée ainsi que les heures non travaillées donnant lieu à indemnité </a:t>
            </a:r>
          </a:p>
        </p:txBody>
      </p:sp>
      <p:sp>
        <p:nvSpPr>
          <p:cNvPr id="3" name="Titre 2">
            <a:extLst>
              <a:ext uri="{FF2B5EF4-FFF2-40B4-BE49-F238E27FC236}">
                <a16:creationId xmlns:a16="http://schemas.microsoft.com/office/drawing/2014/main" id="{17F22550-FE9A-4833-8DD9-FCCEB4C025C6}"/>
              </a:ext>
            </a:extLst>
          </p:cNvPr>
          <p:cNvSpPr>
            <a:spLocks noGrp="1"/>
          </p:cNvSpPr>
          <p:nvPr>
            <p:ph type="title"/>
          </p:nvPr>
        </p:nvSpPr>
        <p:spPr>
          <a:xfrm>
            <a:off x="1151933" y="237314"/>
            <a:ext cx="7056000" cy="626978"/>
          </a:xfrm>
        </p:spPr>
        <p:txBody>
          <a:bodyPr/>
          <a:lstStyle/>
          <a:p>
            <a:r>
              <a:rPr lang="fr-FR" dirty="0"/>
              <a:t>Actualité de l’activité partielle </a:t>
            </a:r>
          </a:p>
        </p:txBody>
      </p:sp>
      <p:sp>
        <p:nvSpPr>
          <p:cNvPr id="2" name="Espace réservé du numéro de diapositive 1">
            <a:extLst>
              <a:ext uri="{FF2B5EF4-FFF2-40B4-BE49-F238E27FC236}">
                <a16:creationId xmlns:a16="http://schemas.microsoft.com/office/drawing/2014/main" id="{FB160829-CAE5-40EC-85ED-F2D5F7CDA417}"/>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95</a:t>
            </a:fld>
            <a:endParaRPr lang="fr-FR" dirty="0"/>
          </a:p>
        </p:txBody>
      </p:sp>
    </p:spTree>
    <p:extLst>
      <p:ext uri="{BB962C8B-B14F-4D97-AF65-F5344CB8AC3E}">
        <p14:creationId xmlns:p14="http://schemas.microsoft.com/office/powerpoint/2010/main" val="201993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66CC84-D3BD-4B6A-982B-B06056F1A598}"/>
              </a:ext>
            </a:extLst>
          </p:cNvPr>
          <p:cNvSpPr>
            <a:spLocks noGrp="1"/>
          </p:cNvSpPr>
          <p:nvPr>
            <p:ph idx="1"/>
          </p:nvPr>
        </p:nvSpPr>
        <p:spPr>
          <a:xfrm>
            <a:off x="287933" y="960164"/>
            <a:ext cx="7920000" cy="4186101"/>
          </a:xfrm>
        </p:spPr>
        <p:txBody>
          <a:bodyPr/>
          <a:lstStyle/>
          <a:p>
            <a:r>
              <a:rPr lang="fr-FR" dirty="0"/>
              <a:t>Rappels</a:t>
            </a:r>
          </a:p>
          <a:p>
            <a:pPr lvl="1"/>
            <a:r>
              <a:rPr lang="fr-FR" dirty="0"/>
              <a:t>Mesures dérogatoires permettant aux employeurs (sous certaines conditions) d’imposer des congés payés, jours de RTT, jours de repos pour les forfaits annuels en jours et jours issus du CET</a:t>
            </a:r>
          </a:p>
          <a:p>
            <a:pPr lvl="2"/>
            <a:r>
              <a:rPr lang="fr-FR" dirty="0"/>
              <a:t>Fin des mesures dérogatoires au 30 juin 2021 </a:t>
            </a:r>
          </a:p>
          <a:p>
            <a:pPr lvl="3"/>
            <a:r>
              <a:rPr lang="fr-FR" dirty="0"/>
              <a:t>Initialement au 31 décembre 2020</a:t>
            </a:r>
          </a:p>
          <a:p>
            <a:pPr lvl="1"/>
            <a:r>
              <a:rPr lang="fr-FR" dirty="0"/>
              <a:t>Mesures pouvant être mises en œuvre uniquement lorsque l’intérêt de l’entreprise le justifie</a:t>
            </a:r>
          </a:p>
          <a:p>
            <a:pPr lvl="2"/>
            <a:r>
              <a:rPr lang="fr-FR" dirty="0"/>
              <a:t>Prise en compte des difficultés économiques liées à la propagation du COVID-19</a:t>
            </a:r>
          </a:p>
        </p:txBody>
      </p:sp>
      <p:sp>
        <p:nvSpPr>
          <p:cNvPr id="3" name="Titre 2">
            <a:extLst>
              <a:ext uri="{FF2B5EF4-FFF2-40B4-BE49-F238E27FC236}">
                <a16:creationId xmlns:a16="http://schemas.microsoft.com/office/drawing/2014/main" id="{E85859E0-A309-4C53-B7F9-3466F0C4091F}"/>
              </a:ext>
            </a:extLst>
          </p:cNvPr>
          <p:cNvSpPr>
            <a:spLocks noGrp="1"/>
          </p:cNvSpPr>
          <p:nvPr>
            <p:ph type="title"/>
          </p:nvPr>
        </p:nvSpPr>
        <p:spPr>
          <a:xfrm>
            <a:off x="1151933" y="237314"/>
            <a:ext cx="7056000" cy="626978"/>
          </a:xfrm>
        </p:spPr>
        <p:txBody>
          <a:bodyPr/>
          <a:lstStyle/>
          <a:p>
            <a:r>
              <a:rPr lang="fr-FR" dirty="0"/>
              <a:t>Gestion de la sortie de crise sanitaire</a:t>
            </a:r>
          </a:p>
        </p:txBody>
      </p:sp>
      <p:sp>
        <p:nvSpPr>
          <p:cNvPr id="4" name="Espace réservé du numéro de diapositive 3">
            <a:extLst>
              <a:ext uri="{FF2B5EF4-FFF2-40B4-BE49-F238E27FC236}">
                <a16:creationId xmlns:a16="http://schemas.microsoft.com/office/drawing/2014/main" id="{332244AB-8BD2-467F-B23A-D348DFBDEE4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96</a:t>
            </a:fld>
            <a:endParaRPr lang="fr-FR" dirty="0"/>
          </a:p>
        </p:txBody>
      </p:sp>
    </p:spTree>
    <p:extLst>
      <p:ext uri="{BB962C8B-B14F-4D97-AF65-F5344CB8AC3E}">
        <p14:creationId xmlns:p14="http://schemas.microsoft.com/office/powerpoint/2010/main" val="14209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66CC84-D3BD-4B6A-982B-B06056F1A598}"/>
              </a:ext>
            </a:extLst>
          </p:cNvPr>
          <p:cNvSpPr>
            <a:spLocks noGrp="1"/>
          </p:cNvSpPr>
          <p:nvPr>
            <p:ph idx="1"/>
          </p:nvPr>
        </p:nvSpPr>
        <p:spPr>
          <a:xfrm>
            <a:off x="287933" y="960164"/>
            <a:ext cx="7920000" cy="4186101"/>
          </a:xfrm>
        </p:spPr>
        <p:txBody>
          <a:bodyPr/>
          <a:lstStyle/>
          <a:p>
            <a:r>
              <a:rPr lang="fr-FR" dirty="0"/>
              <a:t>Quoi de neuf ?</a:t>
            </a:r>
          </a:p>
          <a:p>
            <a:pPr lvl="1"/>
            <a:r>
              <a:rPr lang="fr-FR" dirty="0"/>
              <a:t>Mise en place d’un régime transitoire de sortie de l’état d’urgence sanitaire jusqu’au 30 septembre 2021</a:t>
            </a:r>
          </a:p>
          <a:p>
            <a:pPr lvl="1"/>
            <a:r>
              <a:rPr lang="fr-FR" dirty="0"/>
              <a:t>Congés payés</a:t>
            </a:r>
          </a:p>
          <a:p>
            <a:pPr lvl="2"/>
            <a:r>
              <a:rPr lang="fr-FR" dirty="0"/>
              <a:t>Possibilité pour l’employeur de modifier unilatéralement les dates ou d’imposer jusqu’à 8 jours de congés payés acquis (6 précédemment) sous réserve d’être couvert par un accord de branche ou d’entreprise</a:t>
            </a:r>
          </a:p>
          <a:p>
            <a:pPr lvl="3"/>
            <a:r>
              <a:rPr lang="fr-FR" dirty="0"/>
              <a:t>Délai de prévenance d’1 jour franc</a:t>
            </a:r>
          </a:p>
          <a:p>
            <a:pPr lvl="2"/>
            <a:r>
              <a:rPr lang="fr-FR" dirty="0"/>
              <a:t>Possibilité de fractionner les congés payés sans obtenir l’accord du salarié et de fixer les dates de congés sans simultanéité avec les dates retenues pour le conjoint ou le partenaire du PACS travaillant dans l’entreprise</a:t>
            </a:r>
          </a:p>
        </p:txBody>
      </p:sp>
      <p:sp>
        <p:nvSpPr>
          <p:cNvPr id="3" name="Titre 2">
            <a:extLst>
              <a:ext uri="{FF2B5EF4-FFF2-40B4-BE49-F238E27FC236}">
                <a16:creationId xmlns:a16="http://schemas.microsoft.com/office/drawing/2014/main" id="{E85859E0-A309-4C53-B7F9-3466F0C4091F}"/>
              </a:ext>
            </a:extLst>
          </p:cNvPr>
          <p:cNvSpPr>
            <a:spLocks noGrp="1"/>
          </p:cNvSpPr>
          <p:nvPr>
            <p:ph type="title"/>
          </p:nvPr>
        </p:nvSpPr>
        <p:spPr>
          <a:xfrm>
            <a:off x="1151933" y="237314"/>
            <a:ext cx="7056000" cy="626978"/>
          </a:xfrm>
        </p:spPr>
        <p:txBody>
          <a:bodyPr/>
          <a:lstStyle/>
          <a:p>
            <a:r>
              <a:rPr lang="fr-FR" dirty="0"/>
              <a:t>Gestion de la sortie de crise sanitaire</a:t>
            </a:r>
          </a:p>
        </p:txBody>
      </p:sp>
      <p:sp>
        <p:nvSpPr>
          <p:cNvPr id="4" name="Espace réservé du numéro de diapositive 3">
            <a:extLst>
              <a:ext uri="{FF2B5EF4-FFF2-40B4-BE49-F238E27FC236}">
                <a16:creationId xmlns:a16="http://schemas.microsoft.com/office/drawing/2014/main" id="{332244AB-8BD2-467F-B23A-D348DFBDEE4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97</a:t>
            </a:fld>
            <a:endParaRPr lang="fr-FR" dirty="0"/>
          </a:p>
        </p:txBody>
      </p:sp>
    </p:spTree>
    <p:extLst>
      <p:ext uri="{BB962C8B-B14F-4D97-AF65-F5344CB8AC3E}">
        <p14:creationId xmlns:p14="http://schemas.microsoft.com/office/powerpoint/2010/main" val="24805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66CC84-D3BD-4B6A-982B-B06056F1A598}"/>
              </a:ext>
            </a:extLst>
          </p:cNvPr>
          <p:cNvSpPr>
            <a:spLocks noGrp="1"/>
          </p:cNvSpPr>
          <p:nvPr>
            <p:ph idx="1"/>
          </p:nvPr>
        </p:nvSpPr>
        <p:spPr>
          <a:xfrm>
            <a:off x="287933" y="960164"/>
            <a:ext cx="7920000" cy="4186101"/>
          </a:xfrm>
        </p:spPr>
        <p:txBody>
          <a:bodyPr>
            <a:normAutofit/>
          </a:bodyPr>
          <a:lstStyle/>
          <a:p>
            <a:pPr lvl="1"/>
            <a:r>
              <a:rPr lang="fr-FR" dirty="0"/>
              <a:t>Jours RTT, convention de forfait, CET (compte épargne-temps)</a:t>
            </a:r>
          </a:p>
          <a:p>
            <a:pPr lvl="2"/>
            <a:r>
              <a:rPr lang="fr-FR" dirty="0"/>
              <a:t>Possibilité par décision unilatérale d’imposer la prise de RTT, de repos prévus par une convention de forfait jours ou l’utilisation des droits affectés sur le CET (ou de modifier les dates de prise)</a:t>
            </a:r>
          </a:p>
          <a:p>
            <a:pPr lvl="3"/>
            <a:r>
              <a:rPr lang="fr-FR" dirty="0"/>
              <a:t>Plafonnement à 10 jours de repos</a:t>
            </a:r>
          </a:p>
          <a:p>
            <a:pPr lvl="3"/>
            <a:r>
              <a:rPr lang="fr-FR" dirty="0"/>
              <a:t>Délai de prévenance d'au moins 1 jour franc</a:t>
            </a:r>
          </a:p>
          <a:p>
            <a:pPr lvl="1"/>
            <a:r>
              <a:rPr lang="fr-FR" dirty="0"/>
              <a:t>CDD et intérim</a:t>
            </a:r>
          </a:p>
          <a:p>
            <a:pPr lvl="2"/>
            <a:r>
              <a:rPr lang="fr-FR" dirty="0"/>
              <a:t>Possibilité par accord d’entreprise d’aménager </a:t>
            </a:r>
          </a:p>
          <a:p>
            <a:pPr lvl="3"/>
            <a:r>
              <a:rPr lang="fr-FR" dirty="0"/>
              <a:t>Le nombre maximal de renouvellements possibles pour un CDD (sauf CDD liés à la politique de l’emploi ou à la formation professionnelle) </a:t>
            </a:r>
          </a:p>
          <a:p>
            <a:pPr lvl="3"/>
            <a:r>
              <a:rPr lang="fr-FR" dirty="0"/>
              <a:t>Les modalités de calcul du délai de carence entre 2 CDD </a:t>
            </a:r>
          </a:p>
          <a:p>
            <a:pPr lvl="3"/>
            <a:r>
              <a:rPr lang="fr-FR" dirty="0"/>
              <a:t>Les cas de non-application du délai de carence</a:t>
            </a:r>
          </a:p>
        </p:txBody>
      </p:sp>
      <p:sp>
        <p:nvSpPr>
          <p:cNvPr id="3" name="Titre 2">
            <a:extLst>
              <a:ext uri="{FF2B5EF4-FFF2-40B4-BE49-F238E27FC236}">
                <a16:creationId xmlns:a16="http://schemas.microsoft.com/office/drawing/2014/main" id="{E85859E0-A309-4C53-B7F9-3466F0C4091F}"/>
              </a:ext>
            </a:extLst>
          </p:cNvPr>
          <p:cNvSpPr>
            <a:spLocks noGrp="1"/>
          </p:cNvSpPr>
          <p:nvPr>
            <p:ph type="title"/>
          </p:nvPr>
        </p:nvSpPr>
        <p:spPr>
          <a:xfrm>
            <a:off x="1151933" y="237314"/>
            <a:ext cx="7056000" cy="626978"/>
          </a:xfrm>
        </p:spPr>
        <p:txBody>
          <a:bodyPr/>
          <a:lstStyle/>
          <a:p>
            <a:r>
              <a:rPr lang="fr-FR" dirty="0"/>
              <a:t>Gestion de la sortie de crise sanitaire</a:t>
            </a:r>
          </a:p>
        </p:txBody>
      </p:sp>
      <p:sp>
        <p:nvSpPr>
          <p:cNvPr id="4" name="Espace réservé du numéro de diapositive 3">
            <a:extLst>
              <a:ext uri="{FF2B5EF4-FFF2-40B4-BE49-F238E27FC236}">
                <a16:creationId xmlns:a16="http://schemas.microsoft.com/office/drawing/2014/main" id="{332244AB-8BD2-467F-B23A-D348DFBDEE4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98</a:t>
            </a:fld>
            <a:endParaRPr lang="fr-FR" dirty="0"/>
          </a:p>
        </p:txBody>
      </p:sp>
    </p:spTree>
    <p:extLst>
      <p:ext uri="{BB962C8B-B14F-4D97-AF65-F5344CB8AC3E}">
        <p14:creationId xmlns:p14="http://schemas.microsoft.com/office/powerpoint/2010/main" val="217965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66CC84-D3BD-4B6A-982B-B06056F1A598}"/>
              </a:ext>
            </a:extLst>
          </p:cNvPr>
          <p:cNvSpPr>
            <a:spLocks noGrp="1"/>
          </p:cNvSpPr>
          <p:nvPr>
            <p:ph idx="1"/>
          </p:nvPr>
        </p:nvSpPr>
        <p:spPr>
          <a:xfrm>
            <a:off x="287933" y="960164"/>
            <a:ext cx="7920000" cy="4186101"/>
          </a:xfrm>
        </p:spPr>
        <p:txBody>
          <a:bodyPr>
            <a:normAutofit/>
          </a:bodyPr>
          <a:lstStyle/>
          <a:p>
            <a:pPr lvl="1"/>
            <a:r>
              <a:rPr lang="fr-FR" dirty="0"/>
              <a:t>Activité partielle </a:t>
            </a:r>
          </a:p>
          <a:p>
            <a:pPr lvl="2"/>
            <a:r>
              <a:rPr lang="fr-FR" dirty="0"/>
              <a:t>Possibilité pour le Gouvernement de prendre par ordonnances des mesures d’adaptation et de prolongation des dispositions relatives à l’activité partielle (y compris pour les personnes vulnérables et la garde d’enfant)</a:t>
            </a:r>
          </a:p>
          <a:p>
            <a:pPr lvl="1"/>
            <a:r>
              <a:rPr lang="fr-FR" dirty="0"/>
              <a:t>Prêt de main-d’œuvre</a:t>
            </a:r>
          </a:p>
          <a:p>
            <a:pPr lvl="2"/>
            <a:r>
              <a:rPr lang="fr-FR" dirty="0"/>
              <a:t>Possibilité de prévoir une convention unique pour la mise à disposition de plusieurs salariés </a:t>
            </a:r>
          </a:p>
          <a:p>
            <a:pPr lvl="2"/>
            <a:r>
              <a:rPr lang="fr-FR" dirty="0"/>
              <a:t>Possibilité de ne pas mentionner dans l’avenant au contrat de travail les horaires de travail</a:t>
            </a:r>
          </a:p>
          <a:p>
            <a:pPr lvl="2"/>
            <a:r>
              <a:rPr lang="fr-FR" dirty="0"/>
              <a:t>Caractère non lucratif admis même si le montant facturé par l’entreprise prêteuse ayant recours à l’activité partielle est inférieur aux salariés bruts chargés</a:t>
            </a:r>
          </a:p>
        </p:txBody>
      </p:sp>
      <p:sp>
        <p:nvSpPr>
          <p:cNvPr id="3" name="Titre 2">
            <a:extLst>
              <a:ext uri="{FF2B5EF4-FFF2-40B4-BE49-F238E27FC236}">
                <a16:creationId xmlns:a16="http://schemas.microsoft.com/office/drawing/2014/main" id="{E85859E0-A309-4C53-B7F9-3466F0C4091F}"/>
              </a:ext>
            </a:extLst>
          </p:cNvPr>
          <p:cNvSpPr>
            <a:spLocks noGrp="1"/>
          </p:cNvSpPr>
          <p:nvPr>
            <p:ph type="title"/>
          </p:nvPr>
        </p:nvSpPr>
        <p:spPr>
          <a:xfrm>
            <a:off x="1151933" y="237314"/>
            <a:ext cx="7056000" cy="626978"/>
          </a:xfrm>
        </p:spPr>
        <p:txBody>
          <a:bodyPr/>
          <a:lstStyle/>
          <a:p>
            <a:r>
              <a:rPr lang="fr-FR" dirty="0"/>
              <a:t>Gestion de la sortie de crise sanitaire</a:t>
            </a:r>
          </a:p>
        </p:txBody>
      </p:sp>
      <p:sp>
        <p:nvSpPr>
          <p:cNvPr id="4" name="Espace réservé du numéro de diapositive 3">
            <a:extLst>
              <a:ext uri="{FF2B5EF4-FFF2-40B4-BE49-F238E27FC236}">
                <a16:creationId xmlns:a16="http://schemas.microsoft.com/office/drawing/2014/main" id="{332244AB-8BD2-467F-B23A-D348DFBDEE4A}"/>
              </a:ext>
            </a:extLst>
          </p:cNvPr>
          <p:cNvSpPr>
            <a:spLocks noGrp="1"/>
          </p:cNvSpPr>
          <p:nvPr>
            <p:ph type="sldNum" sz="quarter" idx="4"/>
          </p:nvPr>
        </p:nvSpPr>
        <p:spPr>
          <a:xfrm>
            <a:off x="8120255" y="2629694"/>
            <a:ext cx="533400" cy="501650"/>
          </a:xfrm>
        </p:spPr>
        <p:txBody>
          <a:bodyPr/>
          <a:lstStyle/>
          <a:p>
            <a:fld id="{42DFD4EF-7DF6-4614-8D83-7691420D2A62}" type="slidenum">
              <a:rPr lang="fr-FR" smtClean="0"/>
              <a:pPr/>
              <a:t>99</a:t>
            </a:fld>
            <a:endParaRPr lang="fr-FR" dirty="0"/>
          </a:p>
        </p:txBody>
      </p:sp>
    </p:spTree>
    <p:extLst>
      <p:ext uri="{BB962C8B-B14F-4D97-AF65-F5344CB8AC3E}">
        <p14:creationId xmlns:p14="http://schemas.microsoft.com/office/powerpoint/2010/main" val="37467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8b3562539af99a2a50f2b84652b17cb68a2bda"/>
</p:tagLst>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92D050"/>
      </a:folHlink>
    </a:clrScheme>
    <a:fontScheme name="Personnalisé 1">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5BDC7F003534284542EF3C8BDFF0E" ma:contentTypeVersion="13" ma:contentTypeDescription="Crée un document." ma:contentTypeScope="" ma:versionID="01459ba5cab29771ba4f214823de79b7">
  <xsd:schema xmlns:xsd="http://www.w3.org/2001/XMLSchema" xmlns:xs="http://www.w3.org/2001/XMLSchema" xmlns:p="http://schemas.microsoft.com/office/2006/metadata/properties" xmlns:ns2="ac4f4faf-1a50-4ae3-b62d-3e7bf10cfa7e" xmlns:ns3="50439067-7d70-45c5-bdf7-c91703da061f" targetNamespace="http://schemas.microsoft.com/office/2006/metadata/properties" ma:root="true" ma:fieldsID="2733921e55db3e04ce434e10bef34b9f" ns2:_="" ns3:_="">
    <xsd:import namespace="ac4f4faf-1a50-4ae3-b62d-3e7bf10cfa7e"/>
    <xsd:import namespace="50439067-7d70-45c5-bdf7-c91703da06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f4faf-1a50-4ae3-b62d-3e7bf10cf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439067-7d70-45c5-bdf7-c91703da061f"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28606C-69A7-40A4-8B5D-235AD93C1330}"/>
</file>

<file path=customXml/itemProps2.xml><?xml version="1.0" encoding="utf-8"?>
<ds:datastoreItem xmlns:ds="http://schemas.openxmlformats.org/officeDocument/2006/customXml" ds:itemID="{1B2FE13B-7D80-4C9A-817D-D1F1C011BABC}"/>
</file>

<file path=customXml/itemProps3.xml><?xml version="1.0" encoding="utf-8"?>
<ds:datastoreItem xmlns:ds="http://schemas.openxmlformats.org/officeDocument/2006/customXml" ds:itemID="{C81B88D9-741E-4BB5-839E-42A894048478}"/>
</file>

<file path=docProps/app.xml><?xml version="1.0" encoding="utf-8"?>
<Properties xmlns="http://schemas.openxmlformats.org/officeDocument/2006/extended-properties" xmlns:vt="http://schemas.openxmlformats.org/officeDocument/2006/docPropsVTypes">
  <TotalTime>38</TotalTime>
  <Words>53599</Words>
  <Application>Microsoft Office PowerPoint</Application>
  <PresentationFormat>Personnalisé</PresentationFormat>
  <Paragraphs>3920</Paragraphs>
  <Slides>210</Slides>
  <Notes>210</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210</vt:i4>
      </vt:variant>
    </vt:vector>
  </HeadingPairs>
  <TitlesOfParts>
    <vt:vector size="218" baseType="lpstr">
      <vt:lpstr>Gill Sans MT</vt:lpstr>
      <vt:lpstr>Segoe UI</vt:lpstr>
      <vt:lpstr>Trebuchet MS</vt:lpstr>
      <vt:lpstr>Calibri</vt:lpstr>
      <vt:lpstr>Mark Pro</vt:lpstr>
      <vt:lpstr>Arial</vt:lpstr>
      <vt:lpstr>Wingdings</vt:lpstr>
      <vt:lpstr>Thème Office</vt:lpstr>
      <vt:lpstr>Présentation PowerPoint</vt:lpstr>
      <vt:lpstr>Actu Collaborateurs, c’est quoi ?</vt:lpstr>
      <vt:lpstr>Au programme</vt:lpstr>
      <vt:lpstr>Au programme</vt:lpstr>
      <vt:lpstr>Présentation PowerPoint</vt:lpstr>
      <vt:lpstr>Au programme</vt:lpstr>
      <vt:lpstr>Modalités de calcul de l’EBE  dans le cadre de l’aide « coûts fixes »</vt:lpstr>
      <vt:lpstr>Modalités de calcul de l’EBE  dans le cadre de l’aide « coûts fixes »</vt:lpstr>
      <vt:lpstr>Comptes annuels :  présentation de la dette COVID-19</vt:lpstr>
      <vt:lpstr>Comptes annuels :  présentation de la dette COVID-19</vt:lpstr>
      <vt:lpstr>Comptes annuels :  présentation de la dette COVID-19</vt:lpstr>
      <vt:lpstr>Comptes annuels :  présentation de la dette COVID-19</vt:lpstr>
      <vt:lpstr>Amortissement des biens non utilisés durant la crise COVID-19</vt:lpstr>
      <vt:lpstr>Amortissement des biens non utilisés durant la crise COVID-19</vt:lpstr>
      <vt:lpstr>Amortissement des biens non utilisés durant la crise COVID-19</vt:lpstr>
      <vt:lpstr>Amortissement des biens non utilisés durant la crise COVID-19</vt:lpstr>
      <vt:lpstr>A vous de voir !</vt:lpstr>
      <vt:lpstr>A vous de voir !</vt:lpstr>
      <vt:lpstr>A vous de voir !</vt:lpstr>
      <vt:lpstr>A vous de voir !</vt:lpstr>
      <vt:lpstr>A vous de voir !</vt:lpstr>
      <vt:lpstr>Présentation PowerPoint</vt:lpstr>
      <vt:lpstr>Au programme</vt:lpstr>
      <vt:lpstr>Au programme</vt:lpstr>
      <vt:lpstr>Fonds de solidarité - Avril et mai 2021</vt:lpstr>
      <vt:lpstr>Fonds de solidarité - Avril et mai 2021</vt:lpstr>
      <vt:lpstr>Fonds de solidarité - Avril et mai 2021</vt:lpstr>
      <vt:lpstr>Fonds de solidarité - Avril et mai 2021</vt:lpstr>
      <vt:lpstr>Aide complémentaire  « coûts fixes » dite originale</vt:lpstr>
      <vt:lpstr>Aide complémentaire  « coûts fixes » dite originale</vt:lpstr>
      <vt:lpstr>Aide complémentaire  « coûts fixes » dite originale</vt:lpstr>
      <vt:lpstr>Aide complémentaire  « coûts fixes » saisonnalité</vt:lpstr>
      <vt:lpstr>Aide complémentaire  « coûts fixes » saisonnalité</vt:lpstr>
      <vt:lpstr>Aide complémentaire  « coûts fixes » saisonnalité</vt:lpstr>
      <vt:lpstr>Aide complémentaire  « coûts fixes » saisonnalité</vt:lpstr>
      <vt:lpstr>Aide complémentaire  « coûts fixes » saisonnalité</vt:lpstr>
      <vt:lpstr>Aide complémentaire  « coûts fixes » groupes</vt:lpstr>
      <vt:lpstr>Aide complémentaire  « coûts fixes » groupes</vt:lpstr>
      <vt:lpstr>Aide complémentaire  « coûts fixes » groupes</vt:lpstr>
      <vt:lpstr>Aide complémentaire  « coûts fixes » groupes</vt:lpstr>
      <vt:lpstr>Aide complémentaire  « coûts fixes » groupes</vt:lpstr>
      <vt:lpstr>Aide complémentaire  « coûts fixes » groupes</vt:lpstr>
      <vt:lpstr>Aide relative aux stocks  de certains commerces</vt:lpstr>
      <vt:lpstr>Aide relative aux stocks  de certains commerces</vt:lpstr>
      <vt:lpstr>Aide relative aux stocks  de certains commerces</vt:lpstr>
      <vt:lpstr>Aide spécifique suite à la reprise  d’un fonds de commerce en 2020</vt:lpstr>
      <vt:lpstr>Aide spécifique suite à la reprise  d’un fonds de commerce en 2020</vt:lpstr>
      <vt:lpstr>Aide spécifique suite à la reprise  d’un fonds de commerce en 2020</vt:lpstr>
      <vt:lpstr>Plan de règlement  « spécifique COVID-19 »</vt:lpstr>
      <vt:lpstr>Plan de règlement  « spécifique COVID-19 »</vt:lpstr>
      <vt:lpstr>Plan de règlement  « spécifique COVID-19 »</vt:lpstr>
      <vt:lpstr>Réduction pour souscription  au capital des PME</vt:lpstr>
      <vt:lpstr>Réduction pour souscription  au capital des PME</vt:lpstr>
      <vt:lpstr>Créances et provision –  Retard de paiement</vt:lpstr>
      <vt:lpstr>Créances et provision –  Retard de paiement</vt:lpstr>
      <vt:lpstr>Intégration fiscale</vt:lpstr>
      <vt:lpstr>Intégration fiscale</vt:lpstr>
      <vt:lpstr>Fusion et transfert des déficits</vt:lpstr>
      <vt:lpstr>Fusion et transfert des déficits</vt:lpstr>
      <vt:lpstr>TVA – Vente de biens dans l’UE</vt:lpstr>
      <vt:lpstr>TVA – Vente de biens dans l’UE</vt:lpstr>
      <vt:lpstr>TVA – Vente de biens dans l’UE</vt:lpstr>
      <vt:lpstr>TVA – Vente de biens dans l’UE</vt:lpstr>
      <vt:lpstr>PV - Contrôle capitalistique et fonctionnelle de l’entreprise cessionnaire par le cédant</vt:lpstr>
      <vt:lpstr>PV - Contrôle capitalistique et fonctionnelle de l’entreprise cessionnaire par le cédant</vt:lpstr>
      <vt:lpstr>PV – Cession simultanée  de titres démembrés</vt:lpstr>
      <vt:lpstr>PV – Cession simultanée  de titres démembrés</vt:lpstr>
      <vt:lpstr>Holding animatrice</vt:lpstr>
      <vt:lpstr>Holding animatrice</vt:lpstr>
      <vt:lpstr>A vous de voir !</vt:lpstr>
      <vt:lpstr>A vous de voir !</vt:lpstr>
      <vt:lpstr>A vous de voir !</vt:lpstr>
      <vt:lpstr>A vous de voir !</vt:lpstr>
      <vt:lpstr>A vous de voir !</vt:lpstr>
      <vt:lpstr>A vous de voir !</vt:lpstr>
      <vt:lpstr>A vous de voir !</vt:lpstr>
      <vt:lpstr>A vous de voir !</vt:lpstr>
      <vt:lpstr>A vous de voir !</vt:lpstr>
      <vt:lpstr>A vous de voir !</vt:lpstr>
      <vt:lpstr>A vos agendas</vt:lpstr>
      <vt:lpstr>Présentation PowerPoint</vt:lpstr>
      <vt:lpstr>Au programme</vt:lpstr>
      <vt:lpstr>COVID-19 : mesures d’exonération  et de réduction de cotisations sociales </vt:lpstr>
      <vt:lpstr>COVID-19 : mesures d’exonération  et de réduction de cotisations sociales </vt:lpstr>
      <vt:lpstr>COVID-19 : mesures d’exonération  et de réduction de cotisations sociales </vt:lpstr>
      <vt:lpstr>COVID-19 : mesures d’exonération  et de réduction de cotisations sociales </vt:lpstr>
      <vt:lpstr>Actualité de l’activité partielle </vt:lpstr>
      <vt:lpstr>Actualité de l’activité partielle </vt:lpstr>
      <vt:lpstr>Actualité de l’activité partielle </vt:lpstr>
      <vt:lpstr>Actualité de l’activité partielle </vt:lpstr>
      <vt:lpstr>Actualité de l’activité partielle </vt:lpstr>
      <vt:lpstr>Actualité de l’activité partielle </vt:lpstr>
      <vt:lpstr>Actualité de l’activité partielle </vt:lpstr>
      <vt:lpstr>Actualité de l’activité partielle </vt:lpstr>
      <vt:lpstr>Actualité de l’activité partielle </vt:lpstr>
      <vt:lpstr>Gestion de la sortie de crise sanitaire</vt:lpstr>
      <vt:lpstr>Gestion de la sortie de crise sanitaire</vt:lpstr>
      <vt:lpstr>Gestion de la sortie de crise sanitaire</vt:lpstr>
      <vt:lpstr>Gestion de la sortie de crise sanitaire</vt:lpstr>
      <vt:lpstr>Gestion de la sortie de crise sanitaire</vt:lpstr>
      <vt:lpstr>Aides à l’embauche une nouvelle fois prolongées et aménagées !</vt:lpstr>
      <vt:lpstr>Aides à l’embauche une nouvelle fois prolongées et aménagées !</vt:lpstr>
      <vt:lpstr>Assurance chômage :  le retour du bonus-malus ! </vt:lpstr>
      <vt:lpstr>Assurance chômage :  le retour du bonus-malus ! </vt:lpstr>
      <vt:lpstr>Assurance chômage :  le retour du bonus-malus ! </vt:lpstr>
      <vt:lpstr>Assurance chômage :  le retour du bonus-malus ! </vt:lpstr>
      <vt:lpstr>Assurance chômage :  le retour du bonus-malus ! </vt:lpstr>
      <vt:lpstr>Jurisprudence à noter </vt:lpstr>
      <vt:lpstr>Jurisprudence à noter </vt:lpstr>
      <vt:lpstr>Jurisprudence à noter </vt:lpstr>
      <vt:lpstr>Jurisprudence à noter </vt:lpstr>
      <vt:lpstr>Jurisprudence à noter </vt:lpstr>
      <vt:lpstr>A vous de voir !</vt:lpstr>
      <vt:lpstr>A vous de voir !</vt:lpstr>
      <vt:lpstr>A vous de voir !</vt:lpstr>
      <vt:lpstr>A vous de voir !</vt:lpstr>
      <vt:lpstr>A vous de voir !</vt:lpstr>
      <vt:lpstr>A vous de voir !</vt:lpstr>
      <vt:lpstr>A vous de voir !</vt:lpstr>
      <vt:lpstr>A vous de voir !</vt:lpstr>
      <vt:lpstr>A vous de voir !</vt:lpstr>
      <vt:lpstr>A vous de voir !</vt:lpstr>
      <vt:lpstr>A vos agendas</vt:lpstr>
      <vt:lpstr>Présentation PowerPoint</vt:lpstr>
      <vt:lpstr>Conventions collectives</vt:lpstr>
      <vt:lpstr>Présentation PowerPoint</vt:lpstr>
      <vt:lpstr>Au programme</vt:lpstr>
      <vt:lpstr>Au programme</vt:lpstr>
      <vt:lpstr>COVID-19 - Procédure simplifiée  pour les petites entreprises en difficultés</vt:lpstr>
      <vt:lpstr>COVID-19 - Procédure simplifiée  pour les petites entreprises en difficultés</vt:lpstr>
      <vt:lpstr>COVID-19 - Procédure simplifiée  pour les petites entreprises en difficultés</vt:lpstr>
      <vt:lpstr>COVID-19 - Délibération des assemblées et des organes dirigeants : prorogation </vt:lpstr>
      <vt:lpstr>COVID-19 - Délibération des assemblées et des organes dirigeants : prorogation </vt:lpstr>
      <vt:lpstr>Guichet unique électronique  des formalités des entreprises</vt:lpstr>
      <vt:lpstr>Guichet unique électronique  des formalités des entreprises</vt:lpstr>
      <vt:lpstr>Suppression de la demande de l’extrait K-bis pour certaines procédures administratives</vt:lpstr>
      <vt:lpstr>Suppression de la demande de l’extrait K-bis pour certaines procédures administratives</vt:lpstr>
      <vt:lpstr>Vote d’une prime exceptionnelle  versée à un associé gérant de SARL</vt:lpstr>
      <vt:lpstr>Vote d’une prime exceptionnelle  versée à un associé gérant de SARL</vt:lpstr>
      <vt:lpstr>Capital des SARL : pas de transmission de l’obligation de libération au cessionnaire</vt:lpstr>
      <vt:lpstr>Capital des SARL : pas de transmission de l’obligation de libération au cessionnaire</vt:lpstr>
      <vt:lpstr>Conditions de révocation  du gérant d’une SARL</vt:lpstr>
      <vt:lpstr>Conditions de révocation  du gérant d’une SARL</vt:lpstr>
      <vt:lpstr>Convocation d’une assemblée de SARL loin de son siège social </vt:lpstr>
      <vt:lpstr>Convocation d’une assemblée de SARL loin de son siège social </vt:lpstr>
      <vt:lpstr>Droit de poursuite de la caution en cas de liquidation judiciaire du débiteur </vt:lpstr>
      <vt:lpstr>Droit de poursuite de la caution en cas de liquidation judiciaire du débiteur </vt:lpstr>
      <vt:lpstr>Action en comblement de passif</vt:lpstr>
      <vt:lpstr>Action en comblement de passif</vt:lpstr>
      <vt:lpstr>A vous de voir !</vt:lpstr>
      <vt:lpstr>A vous de voir !</vt:lpstr>
      <vt:lpstr>A vous de voir !</vt:lpstr>
      <vt:lpstr>A vous de voir !</vt:lpstr>
      <vt:lpstr>A vous de voir !</vt:lpstr>
      <vt:lpstr>A vous de voir !</vt:lpstr>
      <vt:lpstr>A vous de voir !</vt:lpstr>
      <vt:lpstr>A vous de voir !</vt:lpstr>
      <vt:lpstr>A vos agendas</vt:lpstr>
      <vt:lpstr>A vos agendas</vt:lpstr>
      <vt:lpstr>A vos agendas</vt:lpstr>
      <vt:lpstr>Présentation PowerPoint</vt:lpstr>
      <vt:lpstr>Au programme</vt:lpstr>
      <vt:lpstr>Norme professionnelle relative aux activités commerciales et aux actes d'intermédiaires</vt:lpstr>
      <vt:lpstr>Norme professionnelle relative aux activités commerciales et aux actes d'intermédiaires</vt:lpstr>
      <vt:lpstr>Norme professionnelle relative aux activités commerciales et aux actes d'intermédiaires</vt:lpstr>
      <vt:lpstr>Examen de conformité fiscale :  outils pour cette nouvelle mission !</vt:lpstr>
      <vt:lpstr>Examen de conformité fiscale :  outils pour cette nouvelle mission !</vt:lpstr>
      <vt:lpstr>Sortie de crise : les EC plus que  jamais incontournables !</vt:lpstr>
      <vt:lpstr>Sortie de crise : les EC plus que  jamais incontournables !</vt:lpstr>
      <vt:lpstr>Sortie de crise : les EC plus que  jamais incontournables !</vt:lpstr>
      <vt:lpstr>Elections et comptes de campagne</vt:lpstr>
      <vt:lpstr>Elections et comptes de campagne</vt:lpstr>
      <vt:lpstr>76ème Congrès de l’OEC</vt:lpstr>
      <vt:lpstr>76ème Congrès de l’OEC</vt:lpstr>
      <vt:lpstr>A vous de voir !</vt:lpstr>
      <vt:lpstr>A vous de voir !</vt:lpstr>
      <vt:lpstr>A vous de voir !</vt:lpstr>
      <vt:lpstr>A vous de voir !</vt:lpstr>
      <vt:lpstr>A vous de voir !</vt:lpstr>
      <vt:lpstr>A vous de voir !</vt:lpstr>
      <vt:lpstr>A vous de voir !</vt:lpstr>
      <vt:lpstr>A vous de voir !</vt:lpstr>
      <vt:lpstr>A vos agendas</vt:lpstr>
      <vt:lpstr>A vos agendas</vt:lpstr>
      <vt:lpstr>A vos agendas</vt:lpstr>
      <vt:lpstr>A vos agendas</vt:lpstr>
      <vt:lpstr>Présentation PowerPoint</vt:lpstr>
      <vt:lpstr>Au programme</vt:lpstr>
      <vt:lpstr>Numérique : A vous de voir !</vt:lpstr>
      <vt:lpstr>Numérique : A vous de voir !</vt:lpstr>
      <vt:lpstr>Entreprises : A vous de voir !</vt:lpstr>
      <vt:lpstr>Entreprises : A vous de voir !</vt:lpstr>
      <vt:lpstr>Entreprises : A vous de voir !</vt:lpstr>
      <vt:lpstr>Entreprises : A vous de voir !</vt:lpstr>
      <vt:lpstr>Entreprises : A vous de voir !</vt:lpstr>
      <vt:lpstr>Entreprises : A vous de voir !</vt:lpstr>
      <vt:lpstr>Présentation PowerPoint</vt:lpstr>
      <vt:lpstr>Chiffres utiles</vt:lpstr>
      <vt:lpstr>Chiffres utiles</vt:lpstr>
      <vt:lpstr>Présentation PowerPoint</vt:lpstr>
      <vt:lpstr>Quiz !</vt:lpstr>
      <vt:lpstr>Quiz !</vt:lpstr>
      <vt:lpstr>Quiz !</vt:lpstr>
      <vt:lpstr>Quiz !</vt:lpstr>
      <vt:lpstr>Quiz !</vt:lpstr>
      <vt:lpstr>Quiz !</vt:lpstr>
      <vt:lpstr>Quiz !</vt:lpstr>
      <vt:lpstr>Quiz !</vt:lpstr>
      <vt:lpstr>Présentation PowerPoint</vt:lpstr>
      <vt:lpstr>Comment ça marche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 Collaborateurs</dc:title>
  <dc:creator>Celine Vieira</dc:creator>
  <cp:lastModifiedBy>Alexandre Walliang</cp:lastModifiedBy>
  <cp:revision>1338</cp:revision>
  <cp:lastPrinted>2021-06-14T20:22:29Z</cp:lastPrinted>
  <dcterms:created xsi:type="dcterms:W3CDTF">2007-09-20T18:41:03Z</dcterms:created>
  <dcterms:modified xsi:type="dcterms:W3CDTF">2021-06-15T07:06:06Z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0x010100A975BDC7F003534284542EF3C8BDFF0E</vt:lpwstr>
  </property>
</Properties>
</file>